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ags/tag9.xml" ContentType="application/vnd.openxmlformats-officedocument.presentationml.tags+xml"/>
  <Override PartName="/ppt/notesSlides/notesSlide4.xml" ContentType="application/vnd.openxmlformats-officedocument.presentationml.notesSlide+xml"/>
  <Override PartName="/ppt/media/image61.jpg" ContentType="image/jpg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2"/>
  </p:notesMasterIdLst>
  <p:sldIdLst>
    <p:sldId id="276" r:id="rId2"/>
    <p:sldId id="357" r:id="rId3"/>
    <p:sldId id="2147470186" r:id="rId4"/>
    <p:sldId id="354" r:id="rId5"/>
    <p:sldId id="358" r:id="rId6"/>
    <p:sldId id="359" r:id="rId7"/>
    <p:sldId id="360" r:id="rId8"/>
    <p:sldId id="361" r:id="rId9"/>
    <p:sldId id="396" r:id="rId10"/>
    <p:sldId id="395" r:id="rId11"/>
    <p:sldId id="442" r:id="rId12"/>
    <p:sldId id="2147470187" r:id="rId13"/>
    <p:sldId id="365" r:id="rId14"/>
    <p:sldId id="322" r:id="rId15"/>
    <p:sldId id="420" r:id="rId16"/>
    <p:sldId id="421" r:id="rId17"/>
    <p:sldId id="2147470174" r:id="rId18"/>
    <p:sldId id="2147470175" r:id="rId19"/>
    <p:sldId id="2147470176" r:id="rId20"/>
    <p:sldId id="2147470177" r:id="rId21"/>
    <p:sldId id="2147470178" r:id="rId22"/>
    <p:sldId id="2147470179" r:id="rId23"/>
    <p:sldId id="2147470180" r:id="rId24"/>
    <p:sldId id="2147470181" r:id="rId25"/>
    <p:sldId id="2147470172" r:id="rId26"/>
    <p:sldId id="2147470173" r:id="rId27"/>
    <p:sldId id="2147470196" r:id="rId28"/>
    <p:sldId id="2147470182" r:id="rId29"/>
    <p:sldId id="2147470202" r:id="rId30"/>
    <p:sldId id="2147470203" r:id="rId31"/>
    <p:sldId id="2147470170" r:id="rId32"/>
    <p:sldId id="2147470206" r:id="rId33"/>
    <p:sldId id="422" r:id="rId34"/>
    <p:sldId id="2147470169" r:id="rId35"/>
    <p:sldId id="343" r:id="rId36"/>
    <p:sldId id="2147470168" r:id="rId37"/>
    <p:sldId id="257" r:id="rId38"/>
    <p:sldId id="2147470208" r:id="rId39"/>
    <p:sldId id="2147470209" r:id="rId40"/>
    <p:sldId id="2147470194" r:id="rId41"/>
    <p:sldId id="2147470195" r:id="rId42"/>
    <p:sldId id="423" r:id="rId43"/>
    <p:sldId id="424" r:id="rId44"/>
    <p:sldId id="2147470188" r:id="rId45"/>
    <p:sldId id="426" r:id="rId46"/>
    <p:sldId id="427" r:id="rId47"/>
    <p:sldId id="2147470189" r:id="rId48"/>
    <p:sldId id="432" r:id="rId49"/>
    <p:sldId id="2147470197" r:id="rId50"/>
    <p:sldId id="2147470204" r:id="rId51"/>
    <p:sldId id="2147470205" r:id="rId52"/>
    <p:sldId id="2147470183" r:id="rId53"/>
    <p:sldId id="2147470184" r:id="rId54"/>
    <p:sldId id="2147470198" r:id="rId55"/>
    <p:sldId id="2147470199" r:id="rId56"/>
    <p:sldId id="2147470200" r:id="rId57"/>
    <p:sldId id="2147470201" r:id="rId58"/>
    <p:sldId id="434" r:id="rId59"/>
    <p:sldId id="2147470185" r:id="rId60"/>
    <p:sldId id="533" r:id="rId61"/>
    <p:sldId id="291" r:id="rId62"/>
    <p:sldId id="2147374597" r:id="rId63"/>
    <p:sldId id="2147470136" r:id="rId64"/>
    <p:sldId id="525" r:id="rId65"/>
    <p:sldId id="526" r:id="rId66"/>
    <p:sldId id="2147470124" r:id="rId67"/>
    <p:sldId id="266" r:id="rId68"/>
    <p:sldId id="2147469995" r:id="rId69"/>
    <p:sldId id="528" r:id="rId70"/>
    <p:sldId id="2147470133" r:id="rId71"/>
    <p:sldId id="2147470134" r:id="rId72"/>
    <p:sldId id="529" r:id="rId73"/>
    <p:sldId id="2147470129" r:id="rId74"/>
    <p:sldId id="2147470131" r:id="rId75"/>
    <p:sldId id="2147470128" r:id="rId76"/>
    <p:sldId id="2147470132" r:id="rId77"/>
    <p:sldId id="2147470193" r:id="rId78"/>
    <p:sldId id="2147470207" r:id="rId79"/>
    <p:sldId id="2147470190" r:id="rId80"/>
    <p:sldId id="284" r:id="rId8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9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168" userDrawn="1">
          <p15:clr>
            <a:srgbClr val="A4A3A4"/>
          </p15:clr>
        </p15:guide>
        <p15:guide id="4" pos="7512" userDrawn="1">
          <p15:clr>
            <a:srgbClr val="A4A3A4"/>
          </p15:clr>
        </p15:guide>
        <p15:guide id="5" orient="horz" pos="624" userDrawn="1">
          <p15:clr>
            <a:srgbClr val="A4A3A4"/>
          </p15:clr>
        </p15:guide>
        <p15:guide id="6" orient="horz" pos="230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030A0"/>
    <a:srgbClr val="B686DA"/>
    <a:srgbClr val="8A3CC4"/>
    <a:srgbClr val="EE72C5"/>
    <a:srgbClr val="FE5E55"/>
    <a:srgbClr val="00A2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Style moyen 2 - Accentuatio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995" autoAdjust="0"/>
    <p:restoredTop sz="94660"/>
  </p:normalViewPr>
  <p:slideViewPr>
    <p:cSldViewPr snapToGrid="0" showGuides="1">
      <p:cViewPr varScale="1">
        <p:scale>
          <a:sx n="101" d="100"/>
          <a:sy n="101" d="100"/>
        </p:scale>
        <p:origin x="232" y="1392"/>
      </p:cViewPr>
      <p:guideLst>
        <p:guide orient="horz" pos="3960"/>
        <p:guide pos="3840"/>
        <p:guide pos="168"/>
        <p:guide pos="7512"/>
        <p:guide orient="horz" pos="624"/>
        <p:guide orient="horz" pos="230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viewProps" Target="view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61" Type="http://schemas.openxmlformats.org/officeDocument/2006/relationships/slide" Target="slides/slide60.xml"/><Relationship Id="rId82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worldhealthorg-my.sharepoint.com/personal/akabah_who_int/Documents/Desktop/Coverage%20Estimate/2021coverage_July5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https://worldhealthorg-my.sharepoint.com/personal/akabah_who_int/Documents/WHO/12.2%20country%20estimate/Human%20Papillomavirus%20(HPV)%20vaccination%20coverage%20Region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Sl.3!$B$12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Sl.3!$A$4:$A$8</c:f>
              <c:strCache>
                <c:ptCount val="5"/>
                <c:pt idx="0">
                  <c:v>AFR</c:v>
                </c:pt>
                <c:pt idx="1">
                  <c:v>AMR</c:v>
                </c:pt>
                <c:pt idx="2">
                  <c:v>EUR</c:v>
                </c:pt>
                <c:pt idx="3">
                  <c:v>SEAR</c:v>
                </c:pt>
                <c:pt idx="4">
                  <c:v>WPR</c:v>
                </c:pt>
              </c:strCache>
            </c:strRef>
          </c:cat>
          <c:val>
            <c:numRef>
              <c:f>Sl.3!$B$4:$B$8</c:f>
              <c:numCache>
                <c:formatCode>0%</c:formatCode>
                <c:ptCount val="5"/>
                <c:pt idx="0">
                  <c:v>0.62</c:v>
                </c:pt>
                <c:pt idx="1">
                  <c:v>0.47</c:v>
                </c:pt>
                <c:pt idx="2">
                  <c:v>0.6</c:v>
                </c:pt>
                <c:pt idx="3">
                  <c:v>0.54</c:v>
                </c:pt>
                <c:pt idx="4">
                  <c:v>0.5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5A3-4004-88D1-1190541227DB}"/>
            </c:ext>
          </c:extLst>
        </c:ser>
        <c:ser>
          <c:idx val="1"/>
          <c:order val="1"/>
          <c:tx>
            <c:strRef>
              <c:f>Sl.3!$C$12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Sl.3!$A$4:$A$8</c:f>
              <c:strCache>
                <c:ptCount val="5"/>
                <c:pt idx="0">
                  <c:v>AFR</c:v>
                </c:pt>
                <c:pt idx="1">
                  <c:v>AMR</c:v>
                </c:pt>
                <c:pt idx="2">
                  <c:v>EUR</c:v>
                </c:pt>
                <c:pt idx="3">
                  <c:v>SEAR</c:v>
                </c:pt>
                <c:pt idx="4">
                  <c:v>WPR</c:v>
                </c:pt>
              </c:strCache>
            </c:strRef>
          </c:cat>
          <c:val>
            <c:numRef>
              <c:f>Sl.3!$C$4:$C$8</c:f>
              <c:numCache>
                <c:formatCode>0%</c:formatCode>
                <c:ptCount val="5"/>
                <c:pt idx="0">
                  <c:v>0.39</c:v>
                </c:pt>
                <c:pt idx="1">
                  <c:v>0.33</c:v>
                </c:pt>
                <c:pt idx="2">
                  <c:v>0.61</c:v>
                </c:pt>
                <c:pt idx="3">
                  <c:v>0.46</c:v>
                </c:pt>
                <c:pt idx="4">
                  <c:v>0.47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5A3-4004-88D1-1190541227DB}"/>
            </c:ext>
          </c:extLst>
        </c:ser>
        <c:ser>
          <c:idx val="2"/>
          <c:order val="2"/>
          <c:tx>
            <c:strRef>
              <c:f>Sl.3!$D$12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Sl.3!$A$4:$A$8</c:f>
              <c:strCache>
                <c:ptCount val="5"/>
                <c:pt idx="0">
                  <c:v>AFR</c:v>
                </c:pt>
                <c:pt idx="1">
                  <c:v>AMR</c:v>
                </c:pt>
                <c:pt idx="2">
                  <c:v>EUR</c:v>
                </c:pt>
                <c:pt idx="3">
                  <c:v>SEAR</c:v>
                </c:pt>
                <c:pt idx="4">
                  <c:v>WPR</c:v>
                </c:pt>
              </c:strCache>
            </c:strRef>
          </c:cat>
          <c:val>
            <c:numRef>
              <c:f>Sl.3!$D$4:$D$8</c:f>
              <c:numCache>
                <c:formatCode>0%</c:formatCode>
                <c:ptCount val="5"/>
                <c:pt idx="0">
                  <c:v>0.38529411764705884</c:v>
                </c:pt>
                <c:pt idx="1">
                  <c:v>0.31588888888888889</c:v>
                </c:pt>
                <c:pt idx="2">
                  <c:v>0.60068965517241379</c:v>
                </c:pt>
                <c:pt idx="3">
                  <c:v>0.45</c:v>
                </c:pt>
                <c:pt idx="4">
                  <c:v>0.40209090909090911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5A3-4004-88D1-1190541227DB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981201192"/>
        <c:axId val="981197256"/>
      </c:barChart>
      <c:catAx>
        <c:axId val="9812011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981197256"/>
        <c:crosses val="autoZero"/>
        <c:auto val="1"/>
        <c:lblAlgn val="ctr"/>
        <c:lblOffset val="100"/>
        <c:noMultiLvlLbl val="0"/>
      </c:catAx>
      <c:valAx>
        <c:axId val="9811972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9812011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Sheet3!$B$2</c:f>
              <c:strCache>
                <c:ptCount val="1"/>
                <c:pt idx="0">
                  <c:v>F HPV1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dLbl>
              <c:idx val="10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CB46-42DC-B9B6-B00A4EBC0F1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Sheet3!$A$4:$A$14</c:f>
              <c:numCache>
                <c:formatCode>General</c:formatCode>
                <c:ptCount val="11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  <c:pt idx="10">
                  <c:v>2021</c:v>
                </c:pt>
              </c:numCache>
            </c:numRef>
          </c:cat>
          <c:val>
            <c:numRef>
              <c:f>Sheet3!$B$4:$B$14</c:f>
              <c:numCache>
                <c:formatCode>0%</c:formatCode>
                <c:ptCount val="11"/>
                <c:pt idx="0">
                  <c:v>0</c:v>
                </c:pt>
                <c:pt idx="1">
                  <c:v>0.01</c:v>
                </c:pt>
                <c:pt idx="2">
                  <c:v>0.01</c:v>
                </c:pt>
                <c:pt idx="3">
                  <c:v>0.04</c:v>
                </c:pt>
                <c:pt idx="4">
                  <c:v>0.05</c:v>
                </c:pt>
                <c:pt idx="5">
                  <c:v>0.09</c:v>
                </c:pt>
                <c:pt idx="6">
                  <c:v>0.08</c:v>
                </c:pt>
                <c:pt idx="7">
                  <c:v>0.22</c:v>
                </c:pt>
                <c:pt idx="8">
                  <c:v>0.31</c:v>
                </c:pt>
                <c:pt idx="9">
                  <c:v>0.27</c:v>
                </c:pt>
                <c:pt idx="10">
                  <c:v>0.26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CB46-42DC-B9B6-B00A4EBC0F1D}"/>
            </c:ext>
          </c:extLst>
        </c:ser>
        <c:ser>
          <c:idx val="1"/>
          <c:order val="1"/>
          <c:tx>
            <c:strRef>
              <c:f>Sheet3!$C$2</c:f>
              <c:strCache>
                <c:ptCount val="1"/>
                <c:pt idx="0">
                  <c:v>F HPVc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Lbls>
            <c:dLbl>
              <c:idx val="10"/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CB46-42DC-B9B6-B00A4EBC0F1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Sheet3!$A$4:$A$14</c:f>
              <c:numCache>
                <c:formatCode>General</c:formatCode>
                <c:ptCount val="11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  <c:pt idx="10">
                  <c:v>2021</c:v>
                </c:pt>
              </c:numCache>
            </c:numRef>
          </c:cat>
          <c:val>
            <c:numRef>
              <c:f>Sheet3!$C$4:$C$14</c:f>
              <c:numCache>
                <c:formatCode>0%</c:formatCode>
                <c:ptCount val="11"/>
                <c:pt idx="0">
                  <c:v>0</c:v>
                </c:pt>
                <c:pt idx="1">
                  <c:v>0.01</c:v>
                </c:pt>
                <c:pt idx="2">
                  <c:v>0.01</c:v>
                </c:pt>
                <c:pt idx="3">
                  <c:v>0.04</c:v>
                </c:pt>
                <c:pt idx="4">
                  <c:v>0.04</c:v>
                </c:pt>
                <c:pt idx="5">
                  <c:v>0.05</c:v>
                </c:pt>
                <c:pt idx="6">
                  <c:v>0.06</c:v>
                </c:pt>
                <c:pt idx="7">
                  <c:v>7.0000000000000007E-2</c:v>
                </c:pt>
                <c:pt idx="8">
                  <c:v>0.19</c:v>
                </c:pt>
                <c:pt idx="9">
                  <c:v>0.18</c:v>
                </c:pt>
                <c:pt idx="10">
                  <c:v>0.21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CB46-42DC-B9B6-B00A4EBC0F1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148738120"/>
        <c:axId val="1148732216"/>
      </c:lineChart>
      <c:catAx>
        <c:axId val="11487381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148732216"/>
        <c:crosses val="autoZero"/>
        <c:auto val="1"/>
        <c:lblAlgn val="ctr"/>
        <c:lblOffset val="100"/>
        <c:noMultiLvlLbl val="0"/>
      </c:catAx>
      <c:valAx>
        <c:axId val="11487322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1487381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FFEF3D-1873-4E02-8857-4665CC7C9BA7}" type="datetimeFigureOut">
              <a:rPr lang="en-US" smtClean="0"/>
              <a:t>5/8/25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D9E740-CA90-48AA-9ED2-7414A114A3C6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9891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42FF0A6-B481-D14E-9EFD-690B616044C1}" type="slidenum">
              <a:rPr lang="fr-FR"/>
              <a:pPr/>
              <a:t>35</a:t>
            </a:fld>
            <a:endParaRPr lang="fr-FR"/>
          </a:p>
        </p:txBody>
      </p:sp>
      <p:sp>
        <p:nvSpPr>
          <p:cNvPr id="18022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802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461022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9C4B6C-A8F4-43EC-9974-E7222973973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36705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/>
              <a:t>More than two thirds of girls in Africa still do not get the HPV vaccine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88912D-916C-4562-A8BD-A525311CB30E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1310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2C4BC-BAE4-4C85-BCED-8B1289E8C637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4743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5013" y="563563"/>
            <a:ext cx="5632450" cy="31686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F34805-1F01-4BDA-A8CA-FCEA2B4BC8D0}" type="datetime3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 May 2025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5EBCF4-26FC-4F76-8DA1-52FDDC328D44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68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87420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image" Target="../media/image2.emf"/><Relationship Id="rId5" Type="http://schemas.openxmlformats.org/officeDocument/2006/relationships/tags" Target="../tags/tag5.xml"/><Relationship Id="rId10" Type="http://schemas.openxmlformats.org/officeDocument/2006/relationships/oleObject" Target="../embeddings/oleObject1.bin"/><Relationship Id="rId4" Type="http://schemas.openxmlformats.org/officeDocument/2006/relationships/tags" Target="../tags/tag4.xml"/><Relationship Id="rId9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1E1BD9-F409-4EF7-8237-F3D5E2CB0B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1551806-4AC1-4A77-BCEC-C03DE3D1CA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EB9660-0AD9-444E-974C-7C2084817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B1A856-5214-4FC5-9C87-E1F4F2F92D0D}" type="datetimeFigureOut">
              <a:rPr lang="en-US" smtClean="0"/>
              <a:t>5/8/25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30D760-6C55-4684-AE8B-F244EDCFD6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A1762C-BE25-45C5-BA09-D9DD55001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D205E-34E0-4D4E-B6CF-D546C54444F4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2846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390C1A-FA68-46B1-8D6D-C9DCE7DFAE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9EB6FCD-629D-4BCF-A076-E74413FE56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E0017E-AECE-46E6-A6BD-50C209D84B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B1A856-5214-4FC5-9C87-E1F4F2F92D0D}" type="datetimeFigureOut">
              <a:rPr lang="en-US" smtClean="0"/>
              <a:t>5/8/25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DE3A58-4458-4AE3-B591-6C26C27DA3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D5156F-50FE-4720-8636-FBC0CEE5BC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D205E-34E0-4D4E-B6CF-D546C54444F4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3596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F9F9B05-7D82-48EA-801F-CA3F48155B0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0CAD148-A404-4229-B9D3-936E7AE055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FE5245-69E2-4609-B6A1-2FD1DE3D50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B1A856-5214-4FC5-9C87-E1F4F2F92D0D}" type="datetimeFigureOut">
              <a:rPr lang="en-US" smtClean="0"/>
              <a:t>5/8/25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39EA0F-E244-4415-87BD-2F934D2C79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468E52-B594-4BB5-AE57-7A77F6411C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D205E-34E0-4D4E-B6CF-D546C54444F4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7077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PATH: DataVis - one column text box and half page graphic on color b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Optional footer (program team name, etc.)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/>
              <a:t>Presentation Title | Section Title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D367D-202E-4BB0-8243-51A46362D732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6324600" y="0"/>
            <a:ext cx="5867400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3"/>
          </p:nvPr>
        </p:nvSpPr>
        <p:spPr>
          <a:xfrm>
            <a:off x="6602819" y="881994"/>
            <a:ext cx="5332006" cy="514557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95491" y="6288426"/>
            <a:ext cx="685309" cy="291104"/>
          </a:xfrm>
          <a:prstGeom prst="rect">
            <a:avLst/>
          </a:prstGeom>
        </p:spPr>
      </p:pic>
      <p:sp>
        <p:nvSpPr>
          <p:cNvPr id="9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762000" y="837815"/>
            <a:ext cx="5105400" cy="10611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sz="3200" dirty="0">
                <a:solidFill>
                  <a:srgbClr val="F65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H1 – Arial 32 pt. red: </a:t>
            </a:r>
            <a:r>
              <a:rPr lang="en-US" dirty="0"/>
              <a:t>Data vis, half-page graphic</a:t>
            </a:r>
          </a:p>
        </p:txBody>
      </p:sp>
      <p:sp>
        <p:nvSpPr>
          <p:cNvPr id="10" name="Text Placeholder 6"/>
          <p:cNvSpPr>
            <a:spLocks noGrp="1"/>
          </p:cNvSpPr>
          <p:nvPr>
            <p:ph type="body" sz="quarter" idx="15" hasCustomPrompt="1"/>
          </p:nvPr>
        </p:nvSpPr>
        <p:spPr>
          <a:xfrm>
            <a:off x="762000" y="2019300"/>
            <a:ext cx="5105400" cy="39243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spcAft>
                <a:spcPts val="1800"/>
              </a:spcAft>
              <a:buNone/>
              <a:defRPr sz="1600">
                <a:solidFill>
                  <a:schemeClr val="tx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Body text – Arial 16 pt., black, 18 pt. paragraph spacing after: This is used for a smaller amount of text to accompany a data visualization. It’s intended to hold a few talking points. Aim for clear and concise. </a:t>
            </a:r>
          </a:p>
        </p:txBody>
      </p:sp>
    </p:spTree>
    <p:extLst>
      <p:ext uri="{BB962C8B-B14F-4D97-AF65-F5344CB8AC3E}">
        <p14:creationId xmlns:p14="http://schemas.microsoft.com/office/powerpoint/2010/main" val="3174836363"/>
      </p:ext>
    </p:extLst>
  </p:cSld>
  <p:clrMapOvr>
    <a:masterClrMapping/>
  </p:clrMapOvr>
  <p:transition spd="med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/4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6" hidden="1">
            <a:extLst>
              <a:ext uri="{FF2B5EF4-FFF2-40B4-BE49-F238E27FC236}">
                <a16:creationId xmlns:a16="http://schemas.microsoft.com/office/drawing/2014/main" id="{9F7114D8-6025-4386-BA96-B034FE6B3CD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45159633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0" imgW="413" imgH="416" progId="TCLayout.ActiveDocument.1">
                  <p:embed/>
                </p:oleObj>
              </mc:Choice>
              <mc:Fallback>
                <p:oleObj name="think-cell Slide" r:id="rId10" imgW="413" imgH="416" progId="TCLayout.ActiveDocument.1">
                  <p:embed/>
                  <p:pic>
                    <p:nvPicPr>
                      <p:cNvPr id="3" name="Object 6" hidden="1">
                        <a:extLst>
                          <a:ext uri="{FF2B5EF4-FFF2-40B4-BE49-F238E27FC236}">
                            <a16:creationId xmlns:a16="http://schemas.microsoft.com/office/drawing/2014/main" id="{9F7114D8-6025-4386-BA96-B034FE6B3CD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1" hidden="1">
            <a:extLst>
              <a:ext uri="{FF2B5EF4-FFF2-40B4-BE49-F238E27FC236}">
                <a16:creationId xmlns:a16="http://schemas.microsoft.com/office/drawing/2014/main" id="{50854476-2923-4515-A585-4477FF861180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rtl="0">
              <a:spcBef>
                <a:spcPts val="300"/>
              </a:spcBef>
              <a:spcAft>
                <a:spcPts val="300"/>
              </a:spcAft>
            </a:pPr>
            <a:endParaRPr lang="en-US" sz="2500" b="1" i="0" baseline="0" dirty="0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3" name="RectangleLight">
            <a:extLst>
              <a:ext uri="{FF2B5EF4-FFF2-40B4-BE49-F238E27FC236}">
                <a16:creationId xmlns:a16="http://schemas.microsoft.com/office/drawing/2014/main" id="{A80E2F68-4ED6-42EF-9858-2FE4B1382825}"/>
              </a:ext>
            </a:extLst>
          </p:cNvPr>
          <p:cNvSpPr/>
          <p:nvPr userDrawn="1">
            <p:custDataLst>
              <p:tags r:id="rId3"/>
            </p:custDataLst>
          </p:nvPr>
        </p:nvSpPr>
        <p:spPr bwMode="ltGray">
          <a:xfrm>
            <a:off x="8781416" y="0"/>
            <a:ext cx="3410584" cy="6858000"/>
          </a:xfrm>
          <a:prstGeom prst="rect">
            <a:avLst/>
          </a:prstGeom>
          <a:solidFill>
            <a:srgbClr val="00D6D6"/>
          </a:solidFill>
          <a:ln w="63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0F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8" name="Slide Number">
            <a:extLst>
              <a:ext uri="{FF2B5EF4-FFF2-40B4-BE49-F238E27FC236}">
                <a16:creationId xmlns:a16="http://schemas.microsoft.com/office/drawing/2014/main" id="{D0E8D6D4-65CF-4E97-809E-C2399703986A}"/>
              </a:ext>
            </a:extLst>
          </p:cNvPr>
          <p:cNvSpPr>
            <a:spLocks noChangeArrowheads="1"/>
          </p:cNvSpPr>
          <p:nvPr userDrawn="1">
            <p:custDataLst>
              <p:tags r:id="rId4"/>
            </p:custDataLst>
          </p:nvPr>
        </p:nvSpPr>
        <p:spPr bwMode="black">
          <a:xfrm>
            <a:off x="11312525" y="649875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marL="0" marR="0" lvl="0" indent="0" algn="r" defTabSz="6107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BDCABE-3F10-B64C-92F1-862014417034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pPr marL="0" marR="0" lvl="0" indent="0" algn="r" defTabSz="6107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2. Slide Title">
            <a:extLst>
              <a:ext uri="{FF2B5EF4-FFF2-40B4-BE49-F238E27FC236}">
                <a16:creationId xmlns:a16="http://schemas.microsoft.com/office/drawing/2014/main" id="{8FFC5EFA-01A0-4033-8D7E-3C2B1F490A33}"/>
              </a:ext>
            </a:extLst>
          </p:cNvPr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554736" y="519011"/>
            <a:ext cx="7918704" cy="384721"/>
          </a:xfrm>
        </p:spPr>
        <p:txBody>
          <a:bodyPr vert="horz"/>
          <a:lstStyle>
            <a:lvl1pPr rtl="0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3. Subtitle">
            <a:extLst>
              <a:ext uri="{FF2B5EF4-FFF2-40B4-BE49-F238E27FC236}">
                <a16:creationId xmlns:a16="http://schemas.microsoft.com/office/drawing/2014/main" id="{1555BB7F-874D-4148-9E84-841F62C8E9D4}"/>
              </a:ext>
            </a:extLst>
          </p:cNvPr>
          <p:cNvSpPr>
            <a:spLocks noGrp="1"/>
          </p:cNvSpPr>
          <p:nvPr>
            <p:ph type="subTitle" idx="1"/>
            <p:custDataLst>
              <p:tags r:id="rId6"/>
            </p:custDataLst>
          </p:nvPr>
        </p:nvSpPr>
        <p:spPr>
          <a:xfrm>
            <a:off x="554736" y="919250"/>
            <a:ext cx="7918704" cy="24622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 rtl="0">
              <a:buNone/>
              <a:defRPr sz="1600" b="0" u="none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2" name="5. Source" hidden="1">
            <a:extLst>
              <a:ext uri="{FF2B5EF4-FFF2-40B4-BE49-F238E27FC236}">
                <a16:creationId xmlns:a16="http://schemas.microsoft.com/office/drawing/2014/main" id="{F5E9C22A-A356-4521-A359-338A663DFEA2}"/>
              </a:ext>
            </a:extLst>
          </p:cNvPr>
          <p:cNvSpPr txBox="1"/>
          <p:nvPr userDrawn="1">
            <p:custDataLst>
              <p:tags r:id="rId7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Segoe UI" panose="020B0502040204020203" pitchFamily="34" charset="0"/>
              <a:buChar char="​"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Source: …</a:t>
            </a:r>
          </a:p>
        </p:txBody>
      </p:sp>
      <p:sp>
        <p:nvSpPr>
          <p:cNvPr id="10" name="1. On-page tracker">
            <a:extLst>
              <a:ext uri="{FF2B5EF4-FFF2-40B4-BE49-F238E27FC236}">
                <a16:creationId xmlns:a16="http://schemas.microsoft.com/office/drawing/2014/main" id="{DEC2F904-C5C8-4B39-9C46-6CA56144D86A}"/>
              </a:ext>
            </a:extLst>
          </p:cNvPr>
          <p:cNvSpPr>
            <a:spLocks noGrp="1"/>
          </p:cNvSpPr>
          <p:nvPr>
            <p:ph type="body" sz="quarter" idx="10" hasCustomPrompt="1"/>
            <p:custDataLst>
              <p:tags r:id="rId8"/>
            </p:custDataLst>
          </p:nvPr>
        </p:nvSpPr>
        <p:spPr>
          <a:xfrm>
            <a:off x="554735" y="41597"/>
            <a:ext cx="3843338" cy="123111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square" lIns="0" tIns="0" rIns="0" bIns="0" rtlCol="0">
            <a:spAutoFit/>
          </a:bodyPr>
          <a:lstStyle>
            <a:lvl1pPr rtl="0">
              <a:defRPr lang="en-US" sz="800" b="0" dirty="0">
                <a:cs typeface="+mn-cs"/>
              </a:defRPr>
            </a:lvl1pPr>
          </a:lstStyle>
          <a:p>
            <a:pPr lvl="0">
              <a:buNone/>
            </a:pPr>
            <a:r>
              <a:rPr lang="en-US" dirty="0"/>
              <a:t>Add tracker</a:t>
            </a:r>
          </a:p>
        </p:txBody>
      </p:sp>
    </p:spTree>
    <p:extLst>
      <p:ext uri="{BB962C8B-B14F-4D97-AF65-F5344CB8AC3E}">
        <p14:creationId xmlns:p14="http://schemas.microsoft.com/office/powerpoint/2010/main" val="37508974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5E2A76-9992-4B93-8D9F-A613CDC1F6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4D837C-59F1-4A4F-B74B-CE03689882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145296-A96B-47E4-B806-0CF1623849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B1A856-5214-4FC5-9C87-E1F4F2F92D0D}" type="datetimeFigureOut">
              <a:rPr lang="en-US" smtClean="0"/>
              <a:t>5/8/25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72412E-CD81-491F-AF13-B7B4FC8895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8CE824-EB21-4D2C-85E8-87FFE741C9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D205E-34E0-4D4E-B6CF-D546C54444F4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4261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BD6BE3-483D-4C29-90DA-C14F9658CA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ADEF3C-F3CC-4ED6-AEF4-EB0D8707A9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33A623-E21F-424A-A0BE-6FB2278169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B1A856-5214-4FC5-9C87-E1F4F2F92D0D}" type="datetimeFigureOut">
              <a:rPr lang="en-US" smtClean="0"/>
              <a:t>5/8/25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56617C-4041-40FF-B5CB-2813AB7B99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05C6C6-608E-4F5B-98A2-28F77096DD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D205E-34E0-4D4E-B6CF-D546C54444F4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3765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39706F-005B-4636-B612-247CD928E8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761F74-3D73-4EAC-90F3-6D5997BC518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80820D-45A5-4019-9755-3C50397B28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6F3ED93-CDC5-4F5C-AC81-A3C0A52CF8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B1A856-5214-4FC5-9C87-E1F4F2F92D0D}" type="datetimeFigureOut">
              <a:rPr lang="en-US" smtClean="0"/>
              <a:t>5/8/25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6795E7-5CD7-4BC7-950C-8037F0CC83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AC1B08-289A-48E4-9705-EC8F13EEBA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D205E-34E0-4D4E-B6CF-D546C54444F4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3002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A272FF-A0CD-48F7-88BA-3A25899F67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889913-EB77-4E69-A508-05933B0DF2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527D418-5631-43CC-B4F9-CEF547918E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C38340A-399A-4FDE-8201-BDB29B85AD6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D4B52BD-627E-4820-9C22-EA95567CD9C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1CC2E96-AE2C-4552-ACCD-415CF12497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B1A856-5214-4FC5-9C87-E1F4F2F92D0D}" type="datetimeFigureOut">
              <a:rPr lang="en-US" smtClean="0"/>
              <a:t>5/8/25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C0834FD-EA39-4CA5-AEF1-C55C3A0DC5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A31BE10-91CF-4647-8B97-F65C44E6F4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D205E-34E0-4D4E-B6CF-D546C54444F4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5198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1A35A6-447C-4A92-80F9-0F9972F14D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AB8D23C-18B2-4A06-90F8-729A45D390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B1A856-5214-4FC5-9C87-E1F4F2F92D0D}" type="datetimeFigureOut">
              <a:rPr lang="en-US" smtClean="0"/>
              <a:t>5/8/25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7C70DE1-9775-4B2C-AA12-C9A0559501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F88B3F-DC2F-4BCC-A55B-75D9ED2E5D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D205E-34E0-4D4E-B6CF-D546C54444F4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4580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EEB6CE9-D962-46FF-9E7A-2391CD75AE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B1A856-5214-4FC5-9C87-E1F4F2F92D0D}" type="datetimeFigureOut">
              <a:rPr lang="en-US" smtClean="0"/>
              <a:t>5/8/25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17574D7-7592-45AB-8139-E18CBC913E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0646CC-E651-4536-8649-7C73267C38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D205E-34E0-4D4E-B6CF-D546C54444F4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16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251A95-53FD-46AE-912D-9B7E7DD55E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92F760-7DB1-4178-82B5-77FD32C7E7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CB1E97-B616-4885-81EC-4ED6B3901C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F6A400-2B76-47E4-8D34-557CD18652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B1A856-5214-4FC5-9C87-E1F4F2F92D0D}" type="datetimeFigureOut">
              <a:rPr lang="en-US" smtClean="0"/>
              <a:t>5/8/25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78225C-1BE4-49E4-97E7-F07644E2E6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E6A69F-1F69-4328-9CB4-CDE124A08B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D205E-34E0-4D4E-B6CF-D546C54444F4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447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D0FF0E-872D-4D7B-A68F-64A494D7A8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C885D58-F8AE-43A2-87D5-4437DB2F4D7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14E315-0146-484D-9208-E3B3170F0C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029B0F-3FD8-4F1B-B453-A754E2997A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B1A856-5214-4FC5-9C87-E1F4F2F92D0D}" type="datetimeFigureOut">
              <a:rPr lang="en-US" smtClean="0"/>
              <a:t>5/8/25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CFCACD-AC4D-498A-B630-ECB8C3EF1C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017543-646F-4096-A644-763DC63202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D205E-34E0-4D4E-B6CF-D546C54444F4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9858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F37E470-050A-447C-A83E-00D328B166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F1F0B7-6869-43B5-A523-84BAFB9D3B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69ED01-80BB-43BE-ABB3-B712AC47508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B1A856-5214-4FC5-9C87-E1F4F2F92D0D}" type="datetimeFigureOut">
              <a:rPr lang="en-US" smtClean="0"/>
              <a:t>5/8/25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4F3699-513D-48BE-8434-3B7FADA168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AA9D33-378C-4291-A356-E9F9A5D2F9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8D205E-34E0-4D4E-B6CF-D546C54444F4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4883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14.png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g"/><Relationship Id="rId4" Type="http://schemas.microsoft.com/office/2007/relationships/hdphoto" Target="../media/hdphoto3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if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4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33.png"/><Relationship Id="rId4" Type="http://schemas.openxmlformats.org/officeDocument/2006/relationships/image" Target="../media/image4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e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fr.wikipedia.org/wiki/Vacuole" TargetMode="Externa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ho.int/publications/i/item/9789240100930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pn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9.xml"/><Relationship Id="rId5" Type="http://schemas.openxmlformats.org/officeDocument/2006/relationships/hyperlink" Target="https://www.who.int/news/item/11-04-2022-one-dose-human-papillomavirus-(hpv)-vaccine-offers-solid-protection-against-cervical-cancer" TargetMode="External"/><Relationship Id="rId4" Type="http://schemas.openxmlformats.org/officeDocument/2006/relationships/image" Target="../media/image60.pn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tags" Target="../tags/tag12.xml"/><Relationship Id="rId7" Type="http://schemas.openxmlformats.org/officeDocument/2006/relationships/hyperlink" Target="https://evidence.nejm.org/doi/full/10.1056/EVIDoa2100056" TargetMode="External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13.xml"/><Relationship Id="rId4" Type="http://schemas.openxmlformats.org/officeDocument/2006/relationships/tags" Target="../tags/tag13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emf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969351B-FA78-49BF-802B-91CE538E3F59}"/>
              </a:ext>
            </a:extLst>
          </p:cNvPr>
          <p:cNvSpPr/>
          <p:nvPr/>
        </p:nvSpPr>
        <p:spPr>
          <a:xfrm>
            <a:off x="1" y="3936274"/>
            <a:ext cx="12192000" cy="2921726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5F416E5A-1BD7-4A6F-89D8-6EB3155F191D}"/>
              </a:ext>
            </a:extLst>
          </p:cNvPr>
          <p:cNvSpPr txBox="1"/>
          <p:nvPr/>
        </p:nvSpPr>
        <p:spPr>
          <a:xfrm>
            <a:off x="9655627" y="6461575"/>
            <a:ext cx="24231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sz="12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https://congres-sscpp.org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98E3B480-D8F0-4564-978D-A1CD26ABD8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3812" y="57636"/>
            <a:ext cx="1924373" cy="1924373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361E1A8D-F0CD-419A-8A44-A3B9910BF634}"/>
              </a:ext>
            </a:extLst>
          </p:cNvPr>
          <p:cNvSpPr txBox="1"/>
          <p:nvPr/>
        </p:nvSpPr>
        <p:spPr>
          <a:xfrm>
            <a:off x="113213" y="1616768"/>
            <a:ext cx="12094029" cy="2474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55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 Papillomavirus humains </a:t>
            </a:r>
          </a:p>
          <a:p>
            <a:pPr algn="ctr">
              <a:lnSpc>
                <a:spcPct val="150000"/>
              </a:lnSpc>
            </a:pPr>
            <a:r>
              <a:rPr lang="fr-FR" sz="55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(HPV) en 2025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89223844-4285-41F2-9C2D-A2A1184644A3}"/>
              </a:ext>
            </a:extLst>
          </p:cNvPr>
          <p:cNvSpPr txBox="1"/>
          <p:nvPr/>
        </p:nvSpPr>
        <p:spPr>
          <a:xfrm>
            <a:off x="97971" y="4056595"/>
            <a:ext cx="11980816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fr-FR" sz="2400" b="1" dirty="0">
                <a:solidFill>
                  <a:schemeClr val="bg2"/>
                </a:solidFill>
                <a:latin typeface="+mj-lt"/>
              </a:rPr>
              <a:t>Pr Omar GASSAMA</a:t>
            </a:r>
          </a:p>
          <a:p>
            <a:r>
              <a:rPr lang="fr-FR" sz="1800" dirty="0">
                <a:solidFill>
                  <a:schemeClr val="bg2"/>
                </a:solidFill>
              </a:rPr>
              <a:t>Gynécologue-Obstétricien, </a:t>
            </a:r>
            <a:r>
              <a:rPr lang="fr-FR" sz="1800" dirty="0" err="1">
                <a:solidFill>
                  <a:schemeClr val="bg2"/>
                </a:solidFill>
              </a:rPr>
              <a:t>Colposcopiste</a:t>
            </a:r>
            <a:r>
              <a:rPr lang="fr-FR" sz="1800" dirty="0">
                <a:solidFill>
                  <a:schemeClr val="bg2"/>
                </a:solidFill>
              </a:rPr>
              <a:t>-HPV et pathologies associées</a:t>
            </a:r>
          </a:p>
          <a:p>
            <a:r>
              <a:rPr lang="fr-FR" sz="1800" dirty="0">
                <a:solidFill>
                  <a:schemeClr val="bg2"/>
                </a:solidFill>
              </a:rPr>
              <a:t>Université Cheikh Anta DIOP, Dakar, Sénégal</a:t>
            </a:r>
          </a:p>
          <a:p>
            <a:r>
              <a:rPr lang="fr-FR" sz="1800" dirty="0">
                <a:solidFill>
                  <a:schemeClr val="bg2"/>
                </a:solidFill>
              </a:rPr>
              <a:t>Clinique Gynécologique et Obstétricale, CHU Aristide LE DANTEC</a:t>
            </a:r>
          </a:p>
          <a:p>
            <a:r>
              <a:rPr lang="fr-FR" sz="1800" dirty="0">
                <a:solidFill>
                  <a:schemeClr val="bg2"/>
                </a:solidFill>
              </a:rPr>
              <a:t>Institut du Col Utérin de Dakar (ICOLDAK), Dakar, Sénégal/https://</a:t>
            </a:r>
            <a:r>
              <a:rPr lang="fr-FR" sz="1800" dirty="0" err="1">
                <a:solidFill>
                  <a:schemeClr val="bg2"/>
                </a:solidFill>
              </a:rPr>
              <a:t>icoldak.com</a:t>
            </a:r>
            <a:r>
              <a:rPr lang="fr-FR" sz="1800" dirty="0">
                <a:solidFill>
                  <a:schemeClr val="bg2"/>
                </a:solidFill>
              </a:rPr>
              <a:t>/</a:t>
            </a:r>
          </a:p>
          <a:p>
            <a:r>
              <a:rPr lang="fr-FR" sz="1800" b="1" dirty="0">
                <a:solidFill>
                  <a:schemeClr val="bg2"/>
                </a:solidFill>
              </a:rPr>
              <a:t>Email:</a:t>
            </a:r>
            <a:r>
              <a:rPr lang="fr-FR" sz="1800" dirty="0">
                <a:solidFill>
                  <a:schemeClr val="bg2"/>
                </a:solidFill>
              </a:rPr>
              <a:t> omar.gassama@ucad.edu.sn</a:t>
            </a:r>
          </a:p>
        </p:txBody>
      </p:sp>
      <p:pic>
        <p:nvPicPr>
          <p:cNvPr id="3" name="Picture 6" descr="age1image8424">
            <a:extLst>
              <a:ext uri="{FF2B5EF4-FFF2-40B4-BE49-F238E27FC236}">
                <a16:creationId xmlns:a16="http://schemas.microsoft.com/office/drawing/2014/main" id="{596ED631-37C2-3240-7DEC-3E5E3ACB72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569" y="55661"/>
            <a:ext cx="1860826" cy="182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IPVS - International Papillomavirus Society">
            <a:extLst>
              <a:ext uri="{FF2B5EF4-FFF2-40B4-BE49-F238E27FC236}">
                <a16:creationId xmlns:a16="http://schemas.microsoft.com/office/drawing/2014/main" id="{ECA3FE88-4CD7-EC70-0F1C-B2DEAD28CD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1587" y="-4576"/>
            <a:ext cx="3417200" cy="1925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945D295-FE8C-51BD-9DB2-FCB0D11B4857}"/>
              </a:ext>
            </a:extLst>
          </p:cNvPr>
          <p:cNvSpPr/>
          <p:nvPr/>
        </p:nvSpPr>
        <p:spPr>
          <a:xfrm>
            <a:off x="113213" y="6088917"/>
            <a:ext cx="8243387" cy="7373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3</a:t>
            </a:r>
            <a:r>
              <a:rPr lang="fr-FR" baseline="30000" dirty="0"/>
              <a:t>éme </a:t>
            </a:r>
            <a:r>
              <a:rPr lang="fr-FR" dirty="0"/>
              <a:t>Congrès Société Sénégalaise de Dermatologie, UCAD, Dakar, 7,8,9 Mai 2025</a:t>
            </a:r>
          </a:p>
        </p:txBody>
      </p:sp>
    </p:spTree>
    <p:extLst>
      <p:ext uri="{BB962C8B-B14F-4D97-AF65-F5344CB8AC3E}">
        <p14:creationId xmlns:p14="http://schemas.microsoft.com/office/powerpoint/2010/main" val="6052853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83DCCEF6-E370-466F-871A-36BAA7C76A8A}"/>
              </a:ext>
            </a:extLst>
          </p:cNvPr>
          <p:cNvSpPr txBox="1"/>
          <p:nvPr/>
        </p:nvSpPr>
        <p:spPr>
          <a:xfrm>
            <a:off x="271463" y="1026820"/>
            <a:ext cx="11623530" cy="51018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FR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Contact indirect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800" dirty="0">
                <a:latin typeface="Arial" panose="020B0604020202020204" pitchFamily="34" charset="0"/>
                <a:cs typeface="Arial" panose="020B0604020202020204" pitchFamily="34" charset="0"/>
              </a:rPr>
              <a:t>Objets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800" dirty="0">
                <a:latin typeface="Arial" panose="020B0604020202020204" pitchFamily="34" charset="0"/>
                <a:cs typeface="Arial" panose="020B0604020202020204" pitchFamily="34" charset="0"/>
              </a:rPr>
              <a:t>Surfaces contaminées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fr-FR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Transmission verticale (HPV génitaux)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fr-FR" sz="2800" dirty="0">
                <a:latin typeface="Arial" panose="020B0604020202020204" pitchFamily="34" charset="0"/>
                <a:cs typeface="Arial" panose="020B0604020202020204" pitchFamily="34" charset="0"/>
              </a:rPr>
              <a:t>  - Mère – enfant possible; peu fréquente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fr-FR" sz="2800" dirty="0">
                <a:latin typeface="Arial" panose="020B0604020202020204" pitchFamily="34" charset="0"/>
                <a:cs typeface="Arial" panose="020B0604020202020204" pitchFamily="34" charset="0"/>
              </a:rPr>
              <a:t>=&gt;</a:t>
            </a:r>
            <a:r>
              <a:rPr lang="fr-FR" sz="2800" dirty="0" err="1">
                <a:latin typeface="Arial" panose="020B0604020202020204" pitchFamily="34" charset="0"/>
                <a:cs typeface="Arial" panose="020B0604020202020204" pitchFamily="34" charset="0"/>
              </a:rPr>
              <a:t>Papillomatoses</a:t>
            </a:r>
            <a:r>
              <a:rPr lang="fr-FR" sz="2800" dirty="0">
                <a:latin typeface="Arial" panose="020B0604020202020204" pitchFamily="34" charset="0"/>
                <a:cs typeface="Arial" panose="020B0604020202020204" pitchFamily="34" charset="0"/>
              </a:rPr>
              <a:t> laryngées &amp; </a:t>
            </a:r>
            <a:r>
              <a:rPr lang="fr-FR" sz="2800" dirty="0" err="1">
                <a:latin typeface="Arial" panose="020B0604020202020204" pitchFamily="34" charset="0"/>
                <a:cs typeface="Arial" panose="020B0604020202020204" pitchFamily="34" charset="0"/>
              </a:rPr>
              <a:t>Condylomatoses</a:t>
            </a:r>
            <a:r>
              <a:rPr lang="fr-FR" sz="2800" dirty="0">
                <a:latin typeface="Arial" panose="020B0604020202020204" pitchFamily="34" charset="0"/>
                <a:cs typeface="Arial" panose="020B0604020202020204" pitchFamily="34" charset="0"/>
              </a:rPr>
              <a:t> anogénitales (nourrisson)                                                                                                             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fr-FR" sz="2400" dirty="0">
              <a:latin typeface="+mn-lt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AB87C53D-7B5B-4AB4-AE68-BBAB8BA89D54}"/>
              </a:ext>
            </a:extLst>
          </p:cNvPr>
          <p:cNvGrpSpPr/>
          <p:nvPr/>
        </p:nvGrpSpPr>
        <p:grpSpPr>
          <a:xfrm>
            <a:off x="231448" y="167639"/>
            <a:ext cx="11723923" cy="590729"/>
            <a:chOff x="231448" y="167639"/>
            <a:chExt cx="11723923" cy="59072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F67F46E-4DB3-4EFD-82B7-61C976CE2B84}"/>
                </a:ext>
              </a:extLst>
            </p:cNvPr>
            <p:cNvSpPr/>
            <p:nvPr/>
          </p:nvSpPr>
          <p:spPr>
            <a:xfrm>
              <a:off x="452846" y="171450"/>
              <a:ext cx="11152010" cy="586918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Ellipse 1">
              <a:extLst>
                <a:ext uri="{FF2B5EF4-FFF2-40B4-BE49-F238E27FC236}">
                  <a16:creationId xmlns:a16="http://schemas.microsoft.com/office/drawing/2014/main" id="{E7D16B78-8415-476E-8E34-D2DF643C6C32}"/>
                </a:ext>
              </a:extLst>
            </p:cNvPr>
            <p:cNvSpPr/>
            <p:nvPr/>
          </p:nvSpPr>
          <p:spPr>
            <a:xfrm>
              <a:off x="11319100" y="169998"/>
              <a:ext cx="636271" cy="58691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76F130AC-80F0-4B30-BB0D-EAFE33521E3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94441" y="229457"/>
              <a:ext cx="517359" cy="468000"/>
            </a:xfrm>
            <a:prstGeom prst="rect">
              <a:avLst/>
            </a:prstGeom>
          </p:spPr>
        </p:pic>
        <p:sp>
          <p:nvSpPr>
            <p:cNvPr id="14" name="Ellipse 13">
              <a:extLst>
                <a:ext uri="{FF2B5EF4-FFF2-40B4-BE49-F238E27FC236}">
                  <a16:creationId xmlns:a16="http://schemas.microsoft.com/office/drawing/2014/main" id="{77AD599E-4C10-4C3A-833E-E3CF04D0D1AC}"/>
                </a:ext>
              </a:extLst>
            </p:cNvPr>
            <p:cNvSpPr/>
            <p:nvPr/>
          </p:nvSpPr>
          <p:spPr>
            <a:xfrm>
              <a:off x="231448" y="167639"/>
              <a:ext cx="636271" cy="58691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FD3D7A0A-C0A5-4CCF-B563-085733C31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01137" y="167639"/>
            <a:ext cx="684000" cy="600075"/>
          </a:xfrm>
        </p:spPr>
        <p:txBody>
          <a:bodyPr/>
          <a:lstStyle/>
          <a:p>
            <a:pPr algn="ctr"/>
            <a:fld id="{E08D205E-34E0-4D4E-B6CF-D546C54444F4}" type="slidenum">
              <a:rPr lang="en-US" sz="2400" b="1" smtClean="0">
                <a:solidFill>
                  <a:srgbClr val="7030A0"/>
                </a:solidFill>
                <a:latin typeface="Arial Black" panose="020B0A04020102020204" pitchFamily="34" charset="0"/>
              </a:rPr>
              <a:pPr algn="ctr"/>
              <a:t>10</a:t>
            </a:fld>
            <a:endParaRPr lang="en-US" sz="2400" b="1" dirty="0">
              <a:solidFill>
                <a:srgbClr val="7030A0"/>
              </a:solidFill>
              <a:latin typeface="Arial Black" panose="020B0A04020102020204" pitchFamily="34" charset="0"/>
            </a:endParaRPr>
          </a:p>
        </p:txBody>
      </p:sp>
      <p:sp>
        <p:nvSpPr>
          <p:cNvPr id="25" name="TextBox 6">
            <a:extLst>
              <a:ext uri="{FF2B5EF4-FFF2-40B4-BE49-F238E27FC236}">
                <a16:creationId xmlns:a16="http://schemas.microsoft.com/office/drawing/2014/main" id="{E30294B8-4862-474C-A351-C243AB29489B}"/>
              </a:ext>
            </a:extLst>
          </p:cNvPr>
          <p:cNvSpPr txBox="1"/>
          <p:nvPr/>
        </p:nvSpPr>
        <p:spPr>
          <a:xfrm>
            <a:off x="867719" y="150301"/>
            <a:ext cx="10322796" cy="615553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fr-FR" sz="4000" b="1" dirty="0">
                <a:solidFill>
                  <a:schemeClr val="bg1"/>
                </a:solidFill>
                <a:latin typeface="+mj-lt"/>
              </a:rPr>
              <a:t>Modes de transmission</a:t>
            </a:r>
            <a:endParaRPr lang="id-ID" sz="4000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490075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83DCCEF6-E370-466F-871A-36BAA7C76A8A}"/>
              </a:ext>
            </a:extLst>
          </p:cNvPr>
          <p:cNvSpPr txBox="1"/>
          <p:nvPr/>
        </p:nvSpPr>
        <p:spPr>
          <a:xfrm>
            <a:off x="217086" y="812564"/>
            <a:ext cx="11623530" cy="58631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FR" sz="2600" dirty="0">
                <a:latin typeface="Arial" panose="020B0604020202020204" pitchFamily="34" charset="0"/>
                <a:cs typeface="Arial" panose="020B0604020202020204" pitchFamily="34" charset="0"/>
              </a:rPr>
              <a:t>- Vie sexuelle ‹‹précoce››</a:t>
            </a:r>
          </a:p>
          <a:p>
            <a:pPr>
              <a:lnSpc>
                <a:spcPct val="150000"/>
              </a:lnSpc>
            </a:pPr>
            <a:r>
              <a:rPr lang="fr-FR" sz="2600" dirty="0">
                <a:latin typeface="Arial" panose="020B0604020202020204" pitchFamily="34" charset="0"/>
                <a:cs typeface="Arial" panose="020B0604020202020204" pitchFamily="34" charset="0"/>
              </a:rPr>
              <a:t>- Vie sexuelle active (surtout adolescence)</a:t>
            </a:r>
          </a:p>
          <a:p>
            <a:pPr>
              <a:lnSpc>
                <a:spcPct val="150000"/>
              </a:lnSpc>
            </a:pPr>
            <a:r>
              <a:rPr lang="fr-FR" sz="2600" dirty="0">
                <a:latin typeface="Arial" panose="020B0604020202020204" pitchFamily="34" charset="0"/>
                <a:cs typeface="Arial" panose="020B0604020202020204" pitchFamily="34" charset="0"/>
              </a:rPr>
              <a:t>- Nombreux  partenaires sexuels</a:t>
            </a:r>
          </a:p>
          <a:p>
            <a:pPr>
              <a:lnSpc>
                <a:spcPct val="150000"/>
              </a:lnSpc>
            </a:pPr>
            <a:r>
              <a:rPr lang="fr-FR" sz="2600" dirty="0">
                <a:latin typeface="Arial" panose="020B0604020202020204" pitchFamily="34" charset="0"/>
                <a:cs typeface="Arial" panose="020B0604020202020204" pitchFamily="34" charset="0"/>
              </a:rPr>
              <a:t>- Autres IST (</a:t>
            </a:r>
            <a:r>
              <a:rPr lang="fr-FR" sz="2600" i="1" dirty="0">
                <a:latin typeface="Arial" panose="020B0604020202020204" pitchFamily="34" charset="0"/>
                <a:cs typeface="Arial" panose="020B0604020202020204" pitchFamily="34" charset="0"/>
              </a:rPr>
              <a:t>Herpes simplex virus ou à Chlamydia </a:t>
            </a:r>
            <a:r>
              <a:rPr lang="en-US" sz="2600" i="1" dirty="0">
                <a:latin typeface="Arial" panose="020B0604020202020204" pitchFamily="34" charset="0"/>
                <a:cs typeface="Arial" panose="020B0604020202020204" pitchFamily="34" charset="0"/>
              </a:rPr>
              <a:t>Trachomatis)</a:t>
            </a:r>
          </a:p>
          <a:p>
            <a:pPr>
              <a:lnSpc>
                <a:spcPct val="150000"/>
              </a:lnSpc>
            </a:pPr>
            <a:r>
              <a:rPr lang="fr-FR" sz="2600" dirty="0">
                <a:latin typeface="Arial" panose="020B0604020202020204" pitchFamily="34" charset="0"/>
                <a:cs typeface="Arial" panose="020B0604020202020204" pitchFamily="34" charset="0"/>
              </a:rPr>
              <a:t>- Âge jeune au moment de l’infection </a:t>
            </a: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fr-FR" sz="2600" dirty="0">
                <a:latin typeface="Arial" panose="020B0604020202020204" pitchFamily="34" charset="0"/>
                <a:cs typeface="Arial" panose="020B0604020202020204" pitchFamily="34" charset="0"/>
              </a:rPr>
              <a:t>- Utilisation prolongée de contraceptifs oraux</a:t>
            </a:r>
          </a:p>
          <a:p>
            <a:pPr>
              <a:lnSpc>
                <a:spcPct val="150000"/>
              </a:lnSpc>
            </a:pPr>
            <a:r>
              <a:rPr lang="fr-FR" sz="2600" dirty="0">
                <a:latin typeface="Arial" panose="020B0604020202020204" pitchFamily="34" charset="0"/>
                <a:cs typeface="Arial" panose="020B0604020202020204" pitchFamily="34" charset="0"/>
              </a:rPr>
              <a:t>- Tabagisme actif (&gt; 15 cigarettes par jour) ou passif</a:t>
            </a:r>
          </a:p>
          <a:p>
            <a:pPr>
              <a:lnSpc>
                <a:spcPct val="150000"/>
              </a:lnSpc>
            </a:pPr>
            <a:r>
              <a:rPr lang="fr-FR" sz="2600" dirty="0">
                <a:latin typeface="Arial" panose="020B0604020202020204" pitchFamily="34" charset="0"/>
                <a:cs typeface="Arial" panose="020B0604020202020204" pitchFamily="34" charset="0"/>
              </a:rPr>
              <a:t>- Alcool</a:t>
            </a:r>
          </a:p>
          <a:p>
            <a:pPr>
              <a:lnSpc>
                <a:spcPct val="150000"/>
              </a:lnSpc>
            </a:pPr>
            <a:r>
              <a:rPr lang="fr-FR" sz="2600" dirty="0">
                <a:latin typeface="Arial" panose="020B0604020202020204" pitchFamily="34" charset="0"/>
                <a:cs typeface="Arial" panose="020B0604020202020204" pitchFamily="34" charset="0"/>
              </a:rPr>
              <a:t>- Statut Immunitaire  (SIDA ou transplantation, etc.).</a:t>
            </a:r>
          </a:p>
          <a:p>
            <a:pPr>
              <a:buFont typeface="Wingdings" pitchFamily="2" charset="2"/>
              <a:buChar char="Ø"/>
            </a:pPr>
            <a:endParaRPr lang="fr-FR" sz="2400" dirty="0"/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AB87C53D-7B5B-4AB4-AE68-BBAB8BA89D54}"/>
              </a:ext>
            </a:extLst>
          </p:cNvPr>
          <p:cNvGrpSpPr/>
          <p:nvPr/>
        </p:nvGrpSpPr>
        <p:grpSpPr>
          <a:xfrm>
            <a:off x="231448" y="167639"/>
            <a:ext cx="11723923" cy="590729"/>
            <a:chOff x="231448" y="167639"/>
            <a:chExt cx="11723923" cy="59072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F67F46E-4DB3-4EFD-82B7-61C976CE2B84}"/>
                </a:ext>
              </a:extLst>
            </p:cNvPr>
            <p:cNvSpPr/>
            <p:nvPr/>
          </p:nvSpPr>
          <p:spPr>
            <a:xfrm>
              <a:off x="452846" y="171450"/>
              <a:ext cx="11152010" cy="586918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Ellipse 1">
              <a:extLst>
                <a:ext uri="{FF2B5EF4-FFF2-40B4-BE49-F238E27FC236}">
                  <a16:creationId xmlns:a16="http://schemas.microsoft.com/office/drawing/2014/main" id="{E7D16B78-8415-476E-8E34-D2DF643C6C32}"/>
                </a:ext>
              </a:extLst>
            </p:cNvPr>
            <p:cNvSpPr/>
            <p:nvPr/>
          </p:nvSpPr>
          <p:spPr>
            <a:xfrm>
              <a:off x="11319100" y="169998"/>
              <a:ext cx="636271" cy="58691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76F130AC-80F0-4B30-BB0D-EAFE33521E3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94441" y="229457"/>
              <a:ext cx="517359" cy="468000"/>
            </a:xfrm>
            <a:prstGeom prst="rect">
              <a:avLst/>
            </a:prstGeom>
          </p:spPr>
        </p:pic>
        <p:sp>
          <p:nvSpPr>
            <p:cNvPr id="14" name="Ellipse 13">
              <a:extLst>
                <a:ext uri="{FF2B5EF4-FFF2-40B4-BE49-F238E27FC236}">
                  <a16:creationId xmlns:a16="http://schemas.microsoft.com/office/drawing/2014/main" id="{77AD599E-4C10-4C3A-833E-E3CF04D0D1AC}"/>
                </a:ext>
              </a:extLst>
            </p:cNvPr>
            <p:cNvSpPr/>
            <p:nvPr/>
          </p:nvSpPr>
          <p:spPr>
            <a:xfrm>
              <a:off x="231448" y="167639"/>
              <a:ext cx="636271" cy="58691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FD3D7A0A-C0A5-4CCF-B563-085733C31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01137" y="167639"/>
            <a:ext cx="684000" cy="600075"/>
          </a:xfrm>
        </p:spPr>
        <p:txBody>
          <a:bodyPr/>
          <a:lstStyle/>
          <a:p>
            <a:pPr algn="ctr"/>
            <a:fld id="{E08D205E-34E0-4D4E-B6CF-D546C54444F4}" type="slidenum">
              <a:rPr lang="en-US" sz="2400" b="1" smtClean="0">
                <a:solidFill>
                  <a:srgbClr val="7030A0"/>
                </a:solidFill>
                <a:latin typeface="Arial Black" panose="020B0A04020102020204" pitchFamily="34" charset="0"/>
              </a:rPr>
              <a:pPr algn="ctr"/>
              <a:t>11</a:t>
            </a:fld>
            <a:endParaRPr lang="en-US" sz="2400" b="1" dirty="0">
              <a:solidFill>
                <a:srgbClr val="7030A0"/>
              </a:solidFill>
              <a:latin typeface="Arial Black" panose="020B0A04020102020204" pitchFamily="34" charset="0"/>
            </a:endParaRPr>
          </a:p>
        </p:txBody>
      </p:sp>
      <p:sp>
        <p:nvSpPr>
          <p:cNvPr id="25" name="TextBox 6">
            <a:extLst>
              <a:ext uri="{FF2B5EF4-FFF2-40B4-BE49-F238E27FC236}">
                <a16:creationId xmlns:a16="http://schemas.microsoft.com/office/drawing/2014/main" id="{E30294B8-4862-474C-A351-C243AB29489B}"/>
              </a:ext>
            </a:extLst>
          </p:cNvPr>
          <p:cNvSpPr txBox="1"/>
          <p:nvPr/>
        </p:nvSpPr>
        <p:spPr>
          <a:xfrm>
            <a:off x="867719" y="150301"/>
            <a:ext cx="10322796" cy="615553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fr-FR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Facteurs de risque</a:t>
            </a:r>
            <a:endParaRPr lang="id-ID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22869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048101C8-C1AF-A7C2-C406-0D5C9D9025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66218"/>
            <a:ext cx="12192000" cy="1325563"/>
          </a:xfrm>
          <a:solidFill>
            <a:srgbClr val="7030A0"/>
          </a:solidFill>
        </p:spPr>
        <p:txBody>
          <a:bodyPr>
            <a:normAutofit/>
          </a:bodyPr>
          <a:lstStyle/>
          <a:p>
            <a:pPr algn="ctr"/>
            <a:r>
              <a:rPr lang="fr-FR" sz="6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Pathologies associées aux HPV</a:t>
            </a:r>
          </a:p>
        </p:txBody>
      </p:sp>
    </p:spTree>
    <p:extLst>
      <p:ext uri="{BB962C8B-B14F-4D97-AF65-F5344CB8AC3E}">
        <p14:creationId xmlns:p14="http://schemas.microsoft.com/office/powerpoint/2010/main" val="25962763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83DCCEF6-E370-466F-871A-36BAA7C76A8A}"/>
              </a:ext>
            </a:extLst>
          </p:cNvPr>
          <p:cNvSpPr txBox="1"/>
          <p:nvPr/>
        </p:nvSpPr>
        <p:spPr>
          <a:xfrm>
            <a:off x="271463" y="1026820"/>
            <a:ext cx="11623530" cy="5121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fr-FR" sz="28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- IST la plus fréquente dans le monde</a:t>
            </a:r>
          </a:p>
          <a:p>
            <a:pPr>
              <a:lnSpc>
                <a:spcPct val="200000"/>
              </a:lnSpc>
            </a:pPr>
            <a:r>
              <a:rPr lang="fr-FR" sz="28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- 30 millions nouveaux cas/an  </a:t>
            </a:r>
          </a:p>
          <a:p>
            <a:pPr>
              <a:lnSpc>
                <a:spcPct val="200000"/>
              </a:lnSpc>
            </a:pPr>
            <a:r>
              <a:rPr lang="fr-FR" sz="28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- 6,2 millions diagnostiqués  /an  </a:t>
            </a:r>
          </a:p>
          <a:p>
            <a:pPr>
              <a:lnSpc>
                <a:spcPct val="200000"/>
              </a:lnSpc>
            </a:pPr>
            <a:r>
              <a:rPr lang="fr-FR" sz="28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- 25 % des adultes sexuellement actifs </a:t>
            </a:r>
          </a:p>
          <a:p>
            <a:pPr>
              <a:lnSpc>
                <a:spcPct val="200000"/>
              </a:lnSpc>
            </a:pPr>
            <a:r>
              <a:rPr lang="fr-FR" sz="28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- Surviennent entre 15 et 25 ans </a:t>
            </a:r>
          </a:p>
          <a:p>
            <a:pPr>
              <a:lnSpc>
                <a:spcPct val="200000"/>
              </a:lnSpc>
            </a:pPr>
            <a:r>
              <a:rPr lang="fr-FR" sz="28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- Rarement isolées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AB87C53D-7B5B-4AB4-AE68-BBAB8BA89D54}"/>
              </a:ext>
            </a:extLst>
          </p:cNvPr>
          <p:cNvGrpSpPr/>
          <p:nvPr/>
        </p:nvGrpSpPr>
        <p:grpSpPr>
          <a:xfrm>
            <a:off x="231448" y="167639"/>
            <a:ext cx="11723923" cy="590729"/>
            <a:chOff x="231448" y="167639"/>
            <a:chExt cx="11723923" cy="59072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F67F46E-4DB3-4EFD-82B7-61C976CE2B84}"/>
                </a:ext>
              </a:extLst>
            </p:cNvPr>
            <p:cNvSpPr/>
            <p:nvPr/>
          </p:nvSpPr>
          <p:spPr>
            <a:xfrm>
              <a:off x="452846" y="171450"/>
              <a:ext cx="11152010" cy="586918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Ellipse 1">
              <a:extLst>
                <a:ext uri="{FF2B5EF4-FFF2-40B4-BE49-F238E27FC236}">
                  <a16:creationId xmlns:a16="http://schemas.microsoft.com/office/drawing/2014/main" id="{E7D16B78-8415-476E-8E34-D2DF643C6C32}"/>
                </a:ext>
              </a:extLst>
            </p:cNvPr>
            <p:cNvSpPr/>
            <p:nvPr/>
          </p:nvSpPr>
          <p:spPr>
            <a:xfrm>
              <a:off x="11319100" y="169998"/>
              <a:ext cx="636271" cy="58691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76F130AC-80F0-4B30-BB0D-EAFE33521E3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94441" y="229457"/>
              <a:ext cx="517359" cy="468000"/>
            </a:xfrm>
            <a:prstGeom prst="rect">
              <a:avLst/>
            </a:prstGeom>
          </p:spPr>
        </p:pic>
        <p:sp>
          <p:nvSpPr>
            <p:cNvPr id="14" name="Ellipse 13">
              <a:extLst>
                <a:ext uri="{FF2B5EF4-FFF2-40B4-BE49-F238E27FC236}">
                  <a16:creationId xmlns:a16="http://schemas.microsoft.com/office/drawing/2014/main" id="{77AD599E-4C10-4C3A-833E-E3CF04D0D1AC}"/>
                </a:ext>
              </a:extLst>
            </p:cNvPr>
            <p:cNvSpPr/>
            <p:nvPr/>
          </p:nvSpPr>
          <p:spPr>
            <a:xfrm>
              <a:off x="231448" y="167639"/>
              <a:ext cx="636271" cy="58691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FD3D7A0A-C0A5-4CCF-B563-085733C31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01137" y="167639"/>
            <a:ext cx="684000" cy="600075"/>
          </a:xfrm>
        </p:spPr>
        <p:txBody>
          <a:bodyPr/>
          <a:lstStyle/>
          <a:p>
            <a:pPr algn="ctr"/>
            <a:fld id="{E08D205E-34E0-4D4E-B6CF-D546C54444F4}" type="slidenum">
              <a:rPr lang="en-US" sz="2400" b="1" smtClean="0">
                <a:solidFill>
                  <a:srgbClr val="7030A0"/>
                </a:solidFill>
                <a:latin typeface="Arial Black" panose="020B0A04020102020204" pitchFamily="34" charset="0"/>
              </a:rPr>
              <a:pPr algn="ctr"/>
              <a:t>13</a:t>
            </a:fld>
            <a:endParaRPr lang="en-US" sz="2400" b="1" dirty="0">
              <a:solidFill>
                <a:srgbClr val="7030A0"/>
              </a:solidFill>
              <a:latin typeface="Arial Black" panose="020B0A04020102020204" pitchFamily="34" charset="0"/>
            </a:endParaRPr>
          </a:p>
        </p:txBody>
      </p:sp>
      <p:sp>
        <p:nvSpPr>
          <p:cNvPr id="25" name="TextBox 6">
            <a:extLst>
              <a:ext uri="{FF2B5EF4-FFF2-40B4-BE49-F238E27FC236}">
                <a16:creationId xmlns:a16="http://schemas.microsoft.com/office/drawing/2014/main" id="{E30294B8-4862-474C-A351-C243AB29489B}"/>
              </a:ext>
            </a:extLst>
          </p:cNvPr>
          <p:cNvSpPr txBox="1"/>
          <p:nvPr/>
        </p:nvSpPr>
        <p:spPr>
          <a:xfrm>
            <a:off x="867719" y="119524"/>
            <a:ext cx="10322796" cy="67710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fr-FR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Papillomavirus humains et IST</a:t>
            </a:r>
            <a:endParaRPr lang="id-ID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37252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Omar GAssama\Desktop\HyperSnapPortable\Snap25.bmp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77" b="14677"/>
          <a:stretch>
            <a:fillRect/>
          </a:stretch>
        </p:blipFill>
        <p:spPr>
          <a:xfrm>
            <a:off x="1524000" y="1083213"/>
            <a:ext cx="9144000" cy="5042950"/>
          </a:xfrm>
          <a:noFill/>
        </p:spPr>
      </p:pic>
      <p:sp>
        <p:nvSpPr>
          <p:cNvPr id="17412" name="ZoneTexte 7"/>
          <p:cNvSpPr txBox="1">
            <a:spLocks noChangeArrowheads="1"/>
          </p:cNvSpPr>
          <p:nvPr/>
        </p:nvSpPr>
        <p:spPr bwMode="auto">
          <a:xfrm>
            <a:off x="1524000" y="6165851"/>
            <a:ext cx="9144000" cy="4616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b="1" dirty="0">
                <a:solidFill>
                  <a:schemeClr val="accent2"/>
                </a:solidFill>
                <a:latin typeface="Arial" panose="020B0604020202020204" pitchFamily="34" charset="0"/>
                <a:ea typeface="Tahoma" charset="0"/>
                <a:cs typeface="Arial" panose="020B0604020202020204" pitchFamily="34" charset="0"/>
              </a:rPr>
              <a:t>HPV infectent les adolescentes et tuent les adultes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3122A6CA-E170-F2EA-BAE8-C7B587DF6634}"/>
              </a:ext>
            </a:extLst>
          </p:cNvPr>
          <p:cNvGrpSpPr/>
          <p:nvPr/>
        </p:nvGrpSpPr>
        <p:grpSpPr>
          <a:xfrm>
            <a:off x="231448" y="167639"/>
            <a:ext cx="11723923" cy="590729"/>
            <a:chOff x="231448" y="167639"/>
            <a:chExt cx="11723923" cy="590729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9F27D11-4233-15A9-4010-524BD7743BCD}"/>
                </a:ext>
              </a:extLst>
            </p:cNvPr>
            <p:cNvSpPr/>
            <p:nvPr/>
          </p:nvSpPr>
          <p:spPr>
            <a:xfrm>
              <a:off x="452846" y="171450"/>
              <a:ext cx="11152010" cy="586918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latin typeface="+mj-lt"/>
                </a:rPr>
                <a:t>Papillomavirus humains et IST </a:t>
              </a:r>
            </a:p>
          </p:txBody>
        </p:sp>
        <p:sp>
          <p:nvSpPr>
            <p:cNvPr id="10" name="Ellipse 9">
              <a:extLst>
                <a:ext uri="{FF2B5EF4-FFF2-40B4-BE49-F238E27FC236}">
                  <a16:creationId xmlns:a16="http://schemas.microsoft.com/office/drawing/2014/main" id="{B5E9680F-2DE3-5CD9-8541-7254F2F23E16}"/>
                </a:ext>
              </a:extLst>
            </p:cNvPr>
            <p:cNvSpPr/>
            <p:nvPr/>
          </p:nvSpPr>
          <p:spPr>
            <a:xfrm>
              <a:off x="11319100" y="169998"/>
              <a:ext cx="636271" cy="58691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CD0DFF1E-19D0-8F28-5C42-72B7170B15F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94441" y="229457"/>
              <a:ext cx="517359" cy="468000"/>
            </a:xfrm>
            <a:prstGeom prst="rect">
              <a:avLst/>
            </a:prstGeom>
          </p:spPr>
        </p:pic>
        <p:sp>
          <p:nvSpPr>
            <p:cNvPr id="12" name="Ellipse 11">
              <a:extLst>
                <a:ext uri="{FF2B5EF4-FFF2-40B4-BE49-F238E27FC236}">
                  <a16:creationId xmlns:a16="http://schemas.microsoft.com/office/drawing/2014/main" id="{FFB3727D-3E3D-3621-EDA2-C60D993971BC}"/>
                </a:ext>
              </a:extLst>
            </p:cNvPr>
            <p:cNvSpPr/>
            <p:nvPr/>
          </p:nvSpPr>
          <p:spPr>
            <a:xfrm>
              <a:off x="231448" y="167639"/>
              <a:ext cx="636271" cy="58691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201687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83DCCEF6-E370-466F-871A-36BAA7C76A8A}"/>
              </a:ext>
            </a:extLst>
          </p:cNvPr>
          <p:cNvSpPr txBox="1"/>
          <p:nvPr/>
        </p:nvSpPr>
        <p:spPr>
          <a:xfrm>
            <a:off x="201137" y="838899"/>
            <a:ext cx="11706549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Condylomes </a:t>
            </a:r>
          </a:p>
          <a:p>
            <a:pPr>
              <a:lnSpc>
                <a:spcPct val="200000"/>
              </a:lnSpc>
              <a:buNone/>
            </a:pPr>
            <a:r>
              <a:rPr lang="fr-FR" sz="2800" dirty="0">
                <a:latin typeface="Arial" panose="020B0604020202020204" pitchFamily="34" charset="0"/>
                <a:cs typeface="Arial" panose="020B0604020202020204" pitchFamily="34" charset="0"/>
              </a:rPr>
              <a:t>Acquisition HPV à partir du premier (et seul) partenaire masculin:</a:t>
            </a:r>
          </a:p>
          <a:p>
            <a:pPr marL="457200" indent="-4572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fr-FR" sz="2800" dirty="0">
                <a:latin typeface="Arial" panose="020B0604020202020204" pitchFamily="34" charset="0"/>
                <a:cs typeface="Arial" panose="020B0604020202020204" pitchFamily="34" charset="0"/>
              </a:rPr>
              <a:t>28,5% à 12 mois</a:t>
            </a:r>
          </a:p>
          <a:p>
            <a:pPr marL="457200" indent="-4572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fr-FR" sz="2800" dirty="0">
                <a:latin typeface="Arial" panose="020B0604020202020204" pitchFamily="34" charset="0"/>
                <a:cs typeface="Arial" panose="020B0604020202020204" pitchFamily="34" charset="0"/>
              </a:rPr>
              <a:t>39,2% à 24 mois</a:t>
            </a:r>
          </a:p>
          <a:p>
            <a:pPr marL="457200" indent="-4572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fr-FR" sz="2800" dirty="0">
                <a:latin typeface="Arial" panose="020B0604020202020204" pitchFamily="34" charset="0"/>
                <a:cs typeface="Arial" panose="020B0604020202020204" pitchFamily="34" charset="0"/>
              </a:rPr>
              <a:t>49,1% à 36 mois</a:t>
            </a:r>
          </a:p>
          <a:p>
            <a:pPr>
              <a:lnSpc>
                <a:spcPct val="200000"/>
              </a:lnSpc>
              <a:buNone/>
            </a:pPr>
            <a:r>
              <a:rPr lang="fr-FR" sz="2800" dirty="0">
                <a:latin typeface="Arial" panose="020B0604020202020204" pitchFamily="34" charset="0"/>
                <a:cs typeface="Arial" panose="020B0604020202020204" pitchFamily="34" charset="0"/>
              </a:rPr>
              <a:t> Risque acquisition HPV corrélé  nombre de partenaires antérieures du partenaire masculin</a:t>
            </a:r>
          </a:p>
          <a:p>
            <a:pPr>
              <a:buNone/>
            </a:pP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Winer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et al. J. </a:t>
            </a:r>
            <a:r>
              <a:rPr lang="da-DK" sz="1200" dirty="0" err="1">
                <a:latin typeface="Arial" panose="020B0604020202020204" pitchFamily="34" charset="0"/>
                <a:cs typeface="Arial" panose="020B0604020202020204" pitchFamily="34" charset="0"/>
              </a:rPr>
              <a:t>Infectg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. Dis. 2008, 197: 279-82</a:t>
            </a:r>
            <a:endParaRPr lang="fr-FR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AB87C53D-7B5B-4AB4-AE68-BBAB8BA89D54}"/>
              </a:ext>
            </a:extLst>
          </p:cNvPr>
          <p:cNvGrpSpPr/>
          <p:nvPr/>
        </p:nvGrpSpPr>
        <p:grpSpPr>
          <a:xfrm>
            <a:off x="231448" y="167639"/>
            <a:ext cx="11723923" cy="590729"/>
            <a:chOff x="231448" y="167639"/>
            <a:chExt cx="11723923" cy="59072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F67F46E-4DB3-4EFD-82B7-61C976CE2B84}"/>
                </a:ext>
              </a:extLst>
            </p:cNvPr>
            <p:cNvSpPr/>
            <p:nvPr/>
          </p:nvSpPr>
          <p:spPr>
            <a:xfrm>
              <a:off x="452846" y="171450"/>
              <a:ext cx="11152010" cy="586918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Ellipse 1">
              <a:extLst>
                <a:ext uri="{FF2B5EF4-FFF2-40B4-BE49-F238E27FC236}">
                  <a16:creationId xmlns:a16="http://schemas.microsoft.com/office/drawing/2014/main" id="{E7D16B78-8415-476E-8E34-D2DF643C6C32}"/>
                </a:ext>
              </a:extLst>
            </p:cNvPr>
            <p:cNvSpPr/>
            <p:nvPr/>
          </p:nvSpPr>
          <p:spPr>
            <a:xfrm>
              <a:off x="11319100" y="169998"/>
              <a:ext cx="636271" cy="58691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76F130AC-80F0-4B30-BB0D-EAFE33521E3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94441" y="229457"/>
              <a:ext cx="517359" cy="468000"/>
            </a:xfrm>
            <a:prstGeom prst="rect">
              <a:avLst/>
            </a:prstGeom>
          </p:spPr>
        </p:pic>
        <p:sp>
          <p:nvSpPr>
            <p:cNvPr id="14" name="Ellipse 13">
              <a:extLst>
                <a:ext uri="{FF2B5EF4-FFF2-40B4-BE49-F238E27FC236}">
                  <a16:creationId xmlns:a16="http://schemas.microsoft.com/office/drawing/2014/main" id="{77AD599E-4C10-4C3A-833E-E3CF04D0D1AC}"/>
                </a:ext>
              </a:extLst>
            </p:cNvPr>
            <p:cNvSpPr/>
            <p:nvPr/>
          </p:nvSpPr>
          <p:spPr>
            <a:xfrm>
              <a:off x="231448" y="167639"/>
              <a:ext cx="636271" cy="58691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FD3D7A0A-C0A5-4CCF-B563-085733C31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01137" y="167639"/>
            <a:ext cx="684000" cy="600075"/>
          </a:xfrm>
        </p:spPr>
        <p:txBody>
          <a:bodyPr/>
          <a:lstStyle/>
          <a:p>
            <a:pPr algn="ctr"/>
            <a:fld id="{E08D205E-34E0-4D4E-B6CF-D546C54444F4}" type="slidenum">
              <a:rPr lang="en-US" sz="2400" b="1" smtClean="0">
                <a:solidFill>
                  <a:srgbClr val="7030A0"/>
                </a:solidFill>
                <a:latin typeface="Arial Black" panose="020B0A04020102020204" pitchFamily="34" charset="0"/>
              </a:rPr>
              <a:pPr algn="ctr"/>
              <a:t>15</a:t>
            </a:fld>
            <a:endParaRPr lang="en-US" sz="2400" b="1" dirty="0">
              <a:solidFill>
                <a:srgbClr val="7030A0"/>
              </a:solidFill>
              <a:latin typeface="Arial Black" panose="020B0A04020102020204" pitchFamily="34" charset="0"/>
            </a:endParaRPr>
          </a:p>
        </p:txBody>
      </p:sp>
      <p:sp>
        <p:nvSpPr>
          <p:cNvPr id="25" name="TextBox 6">
            <a:extLst>
              <a:ext uri="{FF2B5EF4-FFF2-40B4-BE49-F238E27FC236}">
                <a16:creationId xmlns:a16="http://schemas.microsoft.com/office/drawing/2014/main" id="{E30294B8-4862-474C-A351-C243AB29489B}"/>
              </a:ext>
            </a:extLst>
          </p:cNvPr>
          <p:cNvSpPr txBox="1"/>
          <p:nvPr/>
        </p:nvSpPr>
        <p:spPr>
          <a:xfrm>
            <a:off x="867719" y="211857"/>
            <a:ext cx="10322796" cy="492443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fr-FR" sz="3200" b="1" dirty="0">
                <a:solidFill>
                  <a:schemeClr val="bg1"/>
                </a:solidFill>
                <a:latin typeface="+mj-lt"/>
              </a:rPr>
              <a:t>Papillomavirus humains et condylomes vulvaires</a:t>
            </a:r>
            <a:endParaRPr lang="id-ID" sz="3200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6531268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83DCCEF6-E370-466F-871A-36BAA7C76A8A}"/>
              </a:ext>
            </a:extLst>
          </p:cNvPr>
          <p:cNvSpPr txBox="1"/>
          <p:nvPr/>
        </p:nvSpPr>
        <p:spPr>
          <a:xfrm>
            <a:off x="236128" y="768642"/>
            <a:ext cx="11623530" cy="59760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fr-FR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Condylomes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800" dirty="0">
                <a:latin typeface="Arial" panose="020B0604020202020204" pitchFamily="34" charset="0"/>
                <a:cs typeface="Arial" panose="020B0604020202020204" pitchFamily="34" charset="0"/>
              </a:rPr>
              <a:t>Acquisition  premières années  vie sexuelle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800" dirty="0">
                <a:latin typeface="Arial" panose="020B0604020202020204" pitchFamily="34" charset="0"/>
                <a:cs typeface="Arial" panose="020B0604020202020204" pitchFamily="34" charset="0"/>
              </a:rPr>
              <a:t>Infections multiples possibles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800" dirty="0">
                <a:latin typeface="Arial" panose="020B0604020202020204" pitchFamily="34" charset="0"/>
                <a:cs typeface="Arial" panose="020B0604020202020204" pitchFamily="34" charset="0"/>
              </a:rPr>
              <a:t>Rôle  nombre  partenaires  sexuels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800" dirty="0">
                <a:latin typeface="Arial" panose="020B0604020202020204" pitchFamily="34" charset="0"/>
                <a:cs typeface="Arial" panose="020B0604020202020204" pitchFamily="34" charset="0"/>
              </a:rPr>
              <a:t>Réduction du risque (70%) par usage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800" dirty="0">
                <a:latin typeface="Arial" panose="020B0604020202020204" pitchFamily="34" charset="0"/>
                <a:cs typeface="Arial" panose="020B0604020202020204" pitchFamily="34" charset="0"/>
              </a:rPr>
              <a:t>systématique du préservatif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800" dirty="0">
                <a:latin typeface="Arial" panose="020B0604020202020204" pitchFamily="34" charset="0"/>
                <a:cs typeface="Arial" panose="020B0604020202020204" pitchFamily="34" charset="0"/>
              </a:rPr>
              <a:t>Possibilité d’infection en l’absence de</a:t>
            </a:r>
          </a:p>
          <a:p>
            <a:pPr>
              <a:lnSpc>
                <a:spcPct val="150000"/>
              </a:lnSpc>
              <a:buNone/>
            </a:pPr>
            <a:r>
              <a:rPr lang="fr-FR" sz="2800" dirty="0">
                <a:latin typeface="Arial" panose="020B0604020202020204" pitchFamily="34" charset="0"/>
                <a:cs typeface="Arial" panose="020B0604020202020204" pitchFamily="34" charset="0"/>
              </a:rPr>
              <a:t>Pénétration</a:t>
            </a:r>
          </a:p>
          <a:p>
            <a:pPr>
              <a:lnSpc>
                <a:spcPct val="150000"/>
              </a:lnSpc>
              <a:buNone/>
            </a:pPr>
            <a:r>
              <a:rPr lang="fr-FR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400" dirty="0">
                <a:latin typeface="+mj-lt"/>
              </a:rPr>
              <a:t>Am. J. </a:t>
            </a:r>
            <a:r>
              <a:rPr lang="fr-FR" sz="1400" dirty="0" err="1">
                <a:latin typeface="+mj-lt"/>
              </a:rPr>
              <a:t>Epidemiol</a:t>
            </a:r>
            <a:r>
              <a:rPr lang="fr-FR" sz="1400" dirty="0">
                <a:latin typeface="+mj-lt"/>
              </a:rPr>
              <a:t>. 2003, 157: 218-226)</a:t>
            </a:r>
          </a:p>
          <a:p>
            <a:pPr>
              <a:lnSpc>
                <a:spcPct val="150000"/>
              </a:lnSpc>
            </a:pPr>
            <a:r>
              <a:rPr lang="fr-FR" sz="1400" dirty="0">
                <a:latin typeface="+mj-lt"/>
              </a:rPr>
              <a:t>(N. </a:t>
            </a:r>
            <a:r>
              <a:rPr lang="fr-FR" sz="1400" dirty="0" err="1">
                <a:latin typeface="+mj-lt"/>
              </a:rPr>
              <a:t>Engl</a:t>
            </a:r>
            <a:r>
              <a:rPr lang="fr-FR" sz="1400" dirty="0">
                <a:latin typeface="+mj-lt"/>
              </a:rPr>
              <a:t>. J. Med 2006, 354:26456-54)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AB87C53D-7B5B-4AB4-AE68-BBAB8BA89D54}"/>
              </a:ext>
            </a:extLst>
          </p:cNvPr>
          <p:cNvGrpSpPr/>
          <p:nvPr/>
        </p:nvGrpSpPr>
        <p:grpSpPr>
          <a:xfrm>
            <a:off x="231448" y="167639"/>
            <a:ext cx="11723923" cy="590729"/>
            <a:chOff x="231448" y="167639"/>
            <a:chExt cx="11723923" cy="59072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F67F46E-4DB3-4EFD-82B7-61C976CE2B84}"/>
                </a:ext>
              </a:extLst>
            </p:cNvPr>
            <p:cNvSpPr/>
            <p:nvPr/>
          </p:nvSpPr>
          <p:spPr>
            <a:xfrm>
              <a:off x="452846" y="171450"/>
              <a:ext cx="11152010" cy="586918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Ellipse 1">
              <a:extLst>
                <a:ext uri="{FF2B5EF4-FFF2-40B4-BE49-F238E27FC236}">
                  <a16:creationId xmlns:a16="http://schemas.microsoft.com/office/drawing/2014/main" id="{E7D16B78-8415-476E-8E34-D2DF643C6C32}"/>
                </a:ext>
              </a:extLst>
            </p:cNvPr>
            <p:cNvSpPr/>
            <p:nvPr/>
          </p:nvSpPr>
          <p:spPr>
            <a:xfrm>
              <a:off x="11319100" y="169998"/>
              <a:ext cx="636271" cy="58691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76F130AC-80F0-4B30-BB0D-EAFE33521E3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94441" y="229457"/>
              <a:ext cx="517359" cy="468000"/>
            </a:xfrm>
            <a:prstGeom prst="rect">
              <a:avLst/>
            </a:prstGeom>
          </p:spPr>
        </p:pic>
        <p:sp>
          <p:nvSpPr>
            <p:cNvPr id="14" name="Ellipse 13">
              <a:extLst>
                <a:ext uri="{FF2B5EF4-FFF2-40B4-BE49-F238E27FC236}">
                  <a16:creationId xmlns:a16="http://schemas.microsoft.com/office/drawing/2014/main" id="{77AD599E-4C10-4C3A-833E-E3CF04D0D1AC}"/>
                </a:ext>
              </a:extLst>
            </p:cNvPr>
            <p:cNvSpPr/>
            <p:nvPr/>
          </p:nvSpPr>
          <p:spPr>
            <a:xfrm>
              <a:off x="231448" y="167639"/>
              <a:ext cx="636271" cy="58691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FD3D7A0A-C0A5-4CCF-B563-085733C31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01137" y="167639"/>
            <a:ext cx="684000" cy="600075"/>
          </a:xfrm>
        </p:spPr>
        <p:txBody>
          <a:bodyPr/>
          <a:lstStyle/>
          <a:p>
            <a:pPr algn="ctr"/>
            <a:fld id="{E08D205E-34E0-4D4E-B6CF-D546C54444F4}" type="slidenum">
              <a:rPr lang="en-US" sz="2400" b="1" smtClean="0">
                <a:solidFill>
                  <a:srgbClr val="7030A0"/>
                </a:solidFill>
                <a:latin typeface="Arial Black" panose="020B0A04020102020204" pitchFamily="34" charset="0"/>
              </a:rPr>
              <a:pPr algn="ctr"/>
              <a:t>16</a:t>
            </a:fld>
            <a:endParaRPr lang="en-US" sz="2400" b="1" dirty="0">
              <a:solidFill>
                <a:srgbClr val="7030A0"/>
              </a:solidFill>
              <a:latin typeface="Arial Black" panose="020B0A04020102020204" pitchFamily="34" charset="0"/>
            </a:endParaRPr>
          </a:p>
        </p:txBody>
      </p:sp>
      <p:sp>
        <p:nvSpPr>
          <p:cNvPr id="25" name="TextBox 6">
            <a:extLst>
              <a:ext uri="{FF2B5EF4-FFF2-40B4-BE49-F238E27FC236}">
                <a16:creationId xmlns:a16="http://schemas.microsoft.com/office/drawing/2014/main" id="{E30294B8-4862-474C-A351-C243AB29489B}"/>
              </a:ext>
            </a:extLst>
          </p:cNvPr>
          <p:cNvSpPr txBox="1"/>
          <p:nvPr/>
        </p:nvSpPr>
        <p:spPr>
          <a:xfrm>
            <a:off x="867719" y="211857"/>
            <a:ext cx="10322796" cy="492443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fr-FR" sz="3200" b="1" dirty="0">
                <a:solidFill>
                  <a:schemeClr val="bg1"/>
                </a:solidFill>
                <a:latin typeface="+mj-lt"/>
              </a:rPr>
              <a:t>Papillomavirus humains et condylomes vulvaires</a:t>
            </a:r>
            <a:endParaRPr lang="id-ID" sz="3200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4" name="Picture 5" descr="01501">
            <a:extLst>
              <a:ext uri="{FF2B5EF4-FFF2-40B4-BE49-F238E27FC236}">
                <a16:creationId xmlns:a16="http://schemas.microsoft.com/office/drawing/2014/main" id="{5231C0D1-7E6C-C657-400D-938D5975FC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8874161" y="1025368"/>
            <a:ext cx="2520280" cy="2232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 descr="img0043">
            <a:extLst>
              <a:ext uri="{FF2B5EF4-FFF2-40B4-BE49-F238E27FC236}">
                <a16:creationId xmlns:a16="http://schemas.microsoft.com/office/drawing/2014/main" id="{88F453B4-15C9-D5F2-2F3C-6D3662BD7F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8441364" y="3685433"/>
            <a:ext cx="3162472" cy="2164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018756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83DCCEF6-E370-466F-871A-36BAA7C76A8A}"/>
              </a:ext>
            </a:extLst>
          </p:cNvPr>
          <p:cNvSpPr txBox="1"/>
          <p:nvPr/>
        </p:nvSpPr>
        <p:spPr>
          <a:xfrm>
            <a:off x="236128" y="768642"/>
            <a:ext cx="11623530" cy="44679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fr-FR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Condylomes acuminés</a:t>
            </a:r>
          </a:p>
          <a:p>
            <a:pPr>
              <a:lnSpc>
                <a:spcPct val="150000"/>
              </a:lnSpc>
            </a:pPr>
            <a:r>
              <a:rPr lang="fr-FR" sz="2800" dirty="0">
                <a:latin typeface="Arial" panose="020B0604020202020204" pitchFamily="34" charset="0"/>
                <a:cs typeface="Arial" panose="020B0604020202020204" pitchFamily="34" charset="0"/>
              </a:rPr>
              <a:t>Vulvaires</a:t>
            </a:r>
          </a:p>
          <a:p>
            <a:r>
              <a:rPr lang="fr-FR" sz="2800" b="1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Lésions papuleuses</a:t>
            </a:r>
          </a:p>
          <a:p>
            <a:pPr marL="0" indent="0">
              <a:buNone/>
            </a:pPr>
            <a:r>
              <a:rPr lang="fr-FR" sz="2800" b="1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HPV 6 et 11 +++</a:t>
            </a:r>
          </a:p>
          <a:p>
            <a:pPr>
              <a:buFont typeface="Wingdings" panose="05000000000000000000" pitchFamily="2" charset="2"/>
              <a:buChar char="q"/>
            </a:pPr>
            <a:endParaRPr lang="fr-FR" sz="2800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fr-FR" sz="28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Pigmentées ou non</a:t>
            </a:r>
          </a:p>
          <a:p>
            <a:pPr marL="0" indent="0">
              <a:buNone/>
            </a:pPr>
            <a:endParaRPr lang="fr-FR" sz="2800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fr-FR" sz="28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Lésions rouges ou </a:t>
            </a:r>
            <a:r>
              <a:rPr lang="fr-FR" sz="2800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leucoplasiques</a:t>
            </a:r>
            <a:endParaRPr lang="fr-FR" sz="2800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fr-FR" sz="28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(</a:t>
            </a:r>
            <a:r>
              <a:rPr lang="fr-FR" sz="2800" b="1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Attention VIN HPV: 16 et 18</a:t>
            </a:r>
            <a:r>
              <a:rPr lang="fr-FR" sz="28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)</a:t>
            </a:r>
          </a:p>
          <a:p>
            <a:pPr>
              <a:lnSpc>
                <a:spcPct val="150000"/>
              </a:lnSpc>
            </a:pPr>
            <a:endParaRPr lang="fr-FR" sz="1400" dirty="0">
              <a:latin typeface="+mj-lt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AB87C53D-7B5B-4AB4-AE68-BBAB8BA89D54}"/>
              </a:ext>
            </a:extLst>
          </p:cNvPr>
          <p:cNvGrpSpPr/>
          <p:nvPr/>
        </p:nvGrpSpPr>
        <p:grpSpPr>
          <a:xfrm>
            <a:off x="231448" y="167639"/>
            <a:ext cx="11723923" cy="590729"/>
            <a:chOff x="231448" y="167639"/>
            <a:chExt cx="11723923" cy="59072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F67F46E-4DB3-4EFD-82B7-61C976CE2B84}"/>
                </a:ext>
              </a:extLst>
            </p:cNvPr>
            <p:cNvSpPr/>
            <p:nvPr/>
          </p:nvSpPr>
          <p:spPr>
            <a:xfrm>
              <a:off x="452846" y="171450"/>
              <a:ext cx="11152010" cy="586918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Ellipse 1">
              <a:extLst>
                <a:ext uri="{FF2B5EF4-FFF2-40B4-BE49-F238E27FC236}">
                  <a16:creationId xmlns:a16="http://schemas.microsoft.com/office/drawing/2014/main" id="{E7D16B78-8415-476E-8E34-D2DF643C6C32}"/>
                </a:ext>
              </a:extLst>
            </p:cNvPr>
            <p:cNvSpPr/>
            <p:nvPr/>
          </p:nvSpPr>
          <p:spPr>
            <a:xfrm>
              <a:off x="11319100" y="169998"/>
              <a:ext cx="636271" cy="58691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76F130AC-80F0-4B30-BB0D-EAFE33521E3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94441" y="229457"/>
              <a:ext cx="517359" cy="468000"/>
            </a:xfrm>
            <a:prstGeom prst="rect">
              <a:avLst/>
            </a:prstGeom>
          </p:spPr>
        </p:pic>
        <p:sp>
          <p:nvSpPr>
            <p:cNvPr id="14" name="Ellipse 13">
              <a:extLst>
                <a:ext uri="{FF2B5EF4-FFF2-40B4-BE49-F238E27FC236}">
                  <a16:creationId xmlns:a16="http://schemas.microsoft.com/office/drawing/2014/main" id="{77AD599E-4C10-4C3A-833E-E3CF04D0D1AC}"/>
                </a:ext>
              </a:extLst>
            </p:cNvPr>
            <p:cNvSpPr/>
            <p:nvPr/>
          </p:nvSpPr>
          <p:spPr>
            <a:xfrm>
              <a:off x="231448" y="167639"/>
              <a:ext cx="636271" cy="58691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FD3D7A0A-C0A5-4CCF-B563-085733C31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01137" y="167639"/>
            <a:ext cx="684000" cy="600075"/>
          </a:xfrm>
        </p:spPr>
        <p:txBody>
          <a:bodyPr/>
          <a:lstStyle/>
          <a:p>
            <a:pPr algn="ctr"/>
            <a:fld id="{E08D205E-34E0-4D4E-B6CF-D546C54444F4}" type="slidenum">
              <a:rPr lang="en-US" sz="2400" b="1" smtClean="0">
                <a:solidFill>
                  <a:srgbClr val="7030A0"/>
                </a:solidFill>
                <a:latin typeface="Arial Black" panose="020B0A04020102020204" pitchFamily="34" charset="0"/>
              </a:rPr>
              <a:pPr algn="ctr"/>
              <a:t>17</a:t>
            </a:fld>
            <a:endParaRPr lang="en-US" sz="2400" b="1" dirty="0">
              <a:solidFill>
                <a:srgbClr val="7030A0"/>
              </a:solidFill>
              <a:latin typeface="Arial Black" panose="020B0A04020102020204" pitchFamily="34" charset="0"/>
            </a:endParaRPr>
          </a:p>
        </p:txBody>
      </p:sp>
      <p:sp>
        <p:nvSpPr>
          <p:cNvPr id="25" name="TextBox 6">
            <a:extLst>
              <a:ext uri="{FF2B5EF4-FFF2-40B4-BE49-F238E27FC236}">
                <a16:creationId xmlns:a16="http://schemas.microsoft.com/office/drawing/2014/main" id="{E30294B8-4862-474C-A351-C243AB29489B}"/>
              </a:ext>
            </a:extLst>
          </p:cNvPr>
          <p:cNvSpPr txBox="1"/>
          <p:nvPr/>
        </p:nvSpPr>
        <p:spPr>
          <a:xfrm>
            <a:off x="867719" y="211857"/>
            <a:ext cx="10322796" cy="492443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fr-FR" sz="3200" b="1" dirty="0">
                <a:solidFill>
                  <a:schemeClr val="bg1"/>
                </a:solidFill>
                <a:latin typeface="+mj-lt"/>
              </a:rPr>
              <a:t>Papillomavirus humains et condylomes vulvaires</a:t>
            </a:r>
            <a:endParaRPr lang="id-ID" sz="3200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6" name="Picture 9" descr="Photo0218">
            <a:extLst>
              <a:ext uri="{FF2B5EF4-FFF2-40B4-BE49-F238E27FC236}">
                <a16:creationId xmlns:a16="http://schemas.microsoft.com/office/drawing/2014/main" id="{38F2B1FD-F7F0-1D5D-135E-826F1B3226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8058" y="1059995"/>
            <a:ext cx="3856383" cy="3709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0" descr="IHS3 183">
            <a:extLst>
              <a:ext uri="{FF2B5EF4-FFF2-40B4-BE49-F238E27FC236}">
                <a16:creationId xmlns:a16="http://schemas.microsoft.com/office/drawing/2014/main" id="{F66040E4-DBCF-128D-2420-526439333C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lum bright="30000" contrast="1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175" r="17633" b="4664"/>
          <a:stretch/>
        </p:blipFill>
        <p:spPr bwMode="auto">
          <a:xfrm>
            <a:off x="5890864" y="3690809"/>
            <a:ext cx="4426226" cy="3167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9699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83DCCEF6-E370-466F-871A-36BAA7C76A8A}"/>
              </a:ext>
            </a:extLst>
          </p:cNvPr>
          <p:cNvSpPr txBox="1"/>
          <p:nvPr/>
        </p:nvSpPr>
        <p:spPr>
          <a:xfrm>
            <a:off x="236128" y="768642"/>
            <a:ext cx="1162353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fr-FR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Condylomes acuminés</a:t>
            </a:r>
          </a:p>
          <a:p>
            <a:pPr marL="0" indent="0">
              <a:buNone/>
            </a:pPr>
            <a:r>
              <a:rPr lang="fr-FR" sz="2800" b="1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Végétations vénériennes ou «crêtes de coq»</a:t>
            </a:r>
          </a:p>
          <a:p>
            <a:pPr marL="0" indent="0">
              <a:buNone/>
            </a:pPr>
            <a:endParaRPr lang="fr-FR" sz="2800" b="1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fr-FR" sz="2800" b="1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HPV 6 et 11 +++</a:t>
            </a:r>
          </a:p>
          <a:p>
            <a:pPr marL="0" indent="0">
              <a:buNone/>
            </a:pPr>
            <a:endParaRPr lang="fr-FR" sz="2800" b="1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fr-FR" sz="2800" b="1" dirty="0">
                <a:solidFill>
                  <a:srgbClr val="00B05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Plus fréquentes</a:t>
            </a:r>
          </a:p>
          <a:p>
            <a:pPr marL="0" indent="0">
              <a:buNone/>
            </a:pPr>
            <a:endParaRPr lang="fr-FR" sz="2800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fr-FR" sz="2800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Exophytiques</a:t>
            </a:r>
            <a:r>
              <a:rPr lang="fr-FR" sz="28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, kératosiques± </a:t>
            </a:r>
          </a:p>
          <a:p>
            <a:pPr marL="0" indent="0">
              <a:buNone/>
            </a:pPr>
            <a:r>
              <a:rPr lang="fr-FR" sz="28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</a:p>
          <a:p>
            <a:pPr marL="0" indent="0">
              <a:buNone/>
            </a:pPr>
            <a:r>
              <a:rPr lang="fr-FR" sz="28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Blanchâtres ou </a:t>
            </a:r>
            <a:r>
              <a:rPr lang="fr-FR" sz="2800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hypergigmentées</a:t>
            </a:r>
            <a:endParaRPr lang="fr-FR" sz="2800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fr-FR" sz="2800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fr-FR" sz="28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Multiples excroissances</a:t>
            </a:r>
            <a:endParaRPr lang="fr-F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AB87C53D-7B5B-4AB4-AE68-BBAB8BA89D54}"/>
              </a:ext>
            </a:extLst>
          </p:cNvPr>
          <p:cNvGrpSpPr/>
          <p:nvPr/>
        </p:nvGrpSpPr>
        <p:grpSpPr>
          <a:xfrm>
            <a:off x="231448" y="167639"/>
            <a:ext cx="11723923" cy="590729"/>
            <a:chOff x="231448" y="167639"/>
            <a:chExt cx="11723923" cy="59072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F67F46E-4DB3-4EFD-82B7-61C976CE2B84}"/>
                </a:ext>
              </a:extLst>
            </p:cNvPr>
            <p:cNvSpPr/>
            <p:nvPr/>
          </p:nvSpPr>
          <p:spPr>
            <a:xfrm>
              <a:off x="452846" y="171450"/>
              <a:ext cx="11152010" cy="586918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Ellipse 1">
              <a:extLst>
                <a:ext uri="{FF2B5EF4-FFF2-40B4-BE49-F238E27FC236}">
                  <a16:creationId xmlns:a16="http://schemas.microsoft.com/office/drawing/2014/main" id="{E7D16B78-8415-476E-8E34-D2DF643C6C32}"/>
                </a:ext>
              </a:extLst>
            </p:cNvPr>
            <p:cNvSpPr/>
            <p:nvPr/>
          </p:nvSpPr>
          <p:spPr>
            <a:xfrm>
              <a:off x="11319100" y="169998"/>
              <a:ext cx="636271" cy="58691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76F130AC-80F0-4B30-BB0D-EAFE33521E3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94441" y="229457"/>
              <a:ext cx="517359" cy="468000"/>
            </a:xfrm>
            <a:prstGeom prst="rect">
              <a:avLst/>
            </a:prstGeom>
          </p:spPr>
        </p:pic>
        <p:sp>
          <p:nvSpPr>
            <p:cNvPr id="14" name="Ellipse 13">
              <a:extLst>
                <a:ext uri="{FF2B5EF4-FFF2-40B4-BE49-F238E27FC236}">
                  <a16:creationId xmlns:a16="http://schemas.microsoft.com/office/drawing/2014/main" id="{77AD599E-4C10-4C3A-833E-E3CF04D0D1AC}"/>
                </a:ext>
              </a:extLst>
            </p:cNvPr>
            <p:cNvSpPr/>
            <p:nvPr/>
          </p:nvSpPr>
          <p:spPr>
            <a:xfrm>
              <a:off x="231448" y="167639"/>
              <a:ext cx="636271" cy="58691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FD3D7A0A-C0A5-4CCF-B563-085733C31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01137" y="167639"/>
            <a:ext cx="684000" cy="600075"/>
          </a:xfrm>
        </p:spPr>
        <p:txBody>
          <a:bodyPr/>
          <a:lstStyle/>
          <a:p>
            <a:pPr algn="ctr"/>
            <a:fld id="{E08D205E-34E0-4D4E-B6CF-D546C54444F4}" type="slidenum">
              <a:rPr lang="en-US" sz="2400" b="1" smtClean="0">
                <a:solidFill>
                  <a:srgbClr val="7030A0"/>
                </a:solidFill>
                <a:latin typeface="Arial Black" panose="020B0A04020102020204" pitchFamily="34" charset="0"/>
              </a:rPr>
              <a:pPr algn="ctr"/>
              <a:t>18</a:t>
            </a:fld>
            <a:endParaRPr lang="en-US" sz="2400" b="1" dirty="0">
              <a:solidFill>
                <a:srgbClr val="7030A0"/>
              </a:solidFill>
              <a:latin typeface="Arial Black" panose="020B0A04020102020204" pitchFamily="34" charset="0"/>
            </a:endParaRPr>
          </a:p>
        </p:txBody>
      </p:sp>
      <p:sp>
        <p:nvSpPr>
          <p:cNvPr id="25" name="TextBox 6">
            <a:extLst>
              <a:ext uri="{FF2B5EF4-FFF2-40B4-BE49-F238E27FC236}">
                <a16:creationId xmlns:a16="http://schemas.microsoft.com/office/drawing/2014/main" id="{E30294B8-4862-474C-A351-C243AB29489B}"/>
              </a:ext>
            </a:extLst>
          </p:cNvPr>
          <p:cNvSpPr txBox="1"/>
          <p:nvPr/>
        </p:nvSpPr>
        <p:spPr>
          <a:xfrm>
            <a:off x="867719" y="211857"/>
            <a:ext cx="10322796" cy="492443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fr-FR" sz="3200" b="1" dirty="0">
                <a:solidFill>
                  <a:schemeClr val="bg1"/>
                </a:solidFill>
                <a:latin typeface="+mj-lt"/>
              </a:rPr>
              <a:t>Papillomavirus humains et condylomes vulvaires</a:t>
            </a:r>
            <a:endParaRPr lang="id-ID" sz="3200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4" name="Picture 2" descr="C:\Toshiba\nadia fichier\icono 4\DSC01321.JPG">
            <a:extLst>
              <a:ext uri="{FF2B5EF4-FFF2-40B4-BE49-F238E27FC236}">
                <a16:creationId xmlns:a16="http://schemas.microsoft.com/office/drawing/2014/main" id="{423573CB-F789-8EE0-DFD2-97AC36F5FB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0573" y="913159"/>
            <a:ext cx="4121427" cy="3668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9F5A5882-B720-EECD-895B-4DD8BCE6A04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088" y="4110382"/>
            <a:ext cx="4121428" cy="2747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7207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83DCCEF6-E370-466F-871A-36BAA7C76A8A}"/>
              </a:ext>
            </a:extLst>
          </p:cNvPr>
          <p:cNvSpPr txBox="1"/>
          <p:nvPr/>
        </p:nvSpPr>
        <p:spPr>
          <a:xfrm>
            <a:off x="236128" y="768642"/>
            <a:ext cx="11623530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fr-FR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Condylomes acuminés</a:t>
            </a:r>
          </a:p>
          <a:p>
            <a:r>
              <a:rPr lang="fr-FR" sz="2800" b="1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Tumeur Buschke </a:t>
            </a:r>
            <a:r>
              <a:rPr lang="fr-FR" sz="2800" b="1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Lowenstein</a:t>
            </a:r>
            <a:endParaRPr lang="fr-FR" sz="2800" b="1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fr-FR" sz="2800" b="1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Ou condylome géant</a:t>
            </a:r>
          </a:p>
          <a:p>
            <a:pPr marL="0" indent="0">
              <a:buNone/>
            </a:pPr>
            <a:endParaRPr lang="fr-FR" sz="2800" b="1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fr-FR" sz="2800" b="1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HPV 6 et 11 +++</a:t>
            </a:r>
          </a:p>
          <a:p>
            <a:pPr marL="0" indent="0">
              <a:buNone/>
            </a:pPr>
            <a:endParaRPr lang="fr-FR" sz="2800" b="1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fr-FR" sz="28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Condylomes acuminés négligés </a:t>
            </a:r>
          </a:p>
          <a:p>
            <a:pPr marL="0" indent="0">
              <a:buNone/>
            </a:pPr>
            <a:r>
              <a:rPr lang="fr-FR" sz="28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ou résistant </a:t>
            </a:r>
          </a:p>
          <a:p>
            <a:pPr marL="0" indent="0">
              <a:buNone/>
            </a:pPr>
            <a:endParaRPr lang="fr-FR" sz="2800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fr-FR" sz="2800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Papillomateuse</a:t>
            </a:r>
            <a:r>
              <a:rPr lang="fr-FR" sz="28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, bourgeonnante </a:t>
            </a:r>
          </a:p>
          <a:p>
            <a:pPr marL="0" indent="0">
              <a:buNone/>
            </a:pPr>
            <a:r>
              <a:rPr lang="fr-FR" sz="28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Anfractuosités souvent surinfectées</a:t>
            </a:r>
            <a:r>
              <a:rPr lang="fr-FR" sz="28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endParaRPr lang="fr-FR" sz="1400" dirty="0">
              <a:latin typeface="+mj-lt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AB87C53D-7B5B-4AB4-AE68-BBAB8BA89D54}"/>
              </a:ext>
            </a:extLst>
          </p:cNvPr>
          <p:cNvGrpSpPr/>
          <p:nvPr/>
        </p:nvGrpSpPr>
        <p:grpSpPr>
          <a:xfrm>
            <a:off x="231448" y="167639"/>
            <a:ext cx="11723923" cy="590729"/>
            <a:chOff x="231448" y="167639"/>
            <a:chExt cx="11723923" cy="59072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F67F46E-4DB3-4EFD-82B7-61C976CE2B84}"/>
                </a:ext>
              </a:extLst>
            </p:cNvPr>
            <p:cNvSpPr/>
            <p:nvPr/>
          </p:nvSpPr>
          <p:spPr>
            <a:xfrm>
              <a:off x="452846" y="171450"/>
              <a:ext cx="11152010" cy="586918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Ellipse 1">
              <a:extLst>
                <a:ext uri="{FF2B5EF4-FFF2-40B4-BE49-F238E27FC236}">
                  <a16:creationId xmlns:a16="http://schemas.microsoft.com/office/drawing/2014/main" id="{E7D16B78-8415-476E-8E34-D2DF643C6C32}"/>
                </a:ext>
              </a:extLst>
            </p:cNvPr>
            <p:cNvSpPr/>
            <p:nvPr/>
          </p:nvSpPr>
          <p:spPr>
            <a:xfrm>
              <a:off x="11319100" y="169998"/>
              <a:ext cx="636271" cy="58691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76F130AC-80F0-4B30-BB0D-EAFE33521E3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94441" y="229457"/>
              <a:ext cx="517359" cy="468000"/>
            </a:xfrm>
            <a:prstGeom prst="rect">
              <a:avLst/>
            </a:prstGeom>
          </p:spPr>
        </p:pic>
        <p:sp>
          <p:nvSpPr>
            <p:cNvPr id="14" name="Ellipse 13">
              <a:extLst>
                <a:ext uri="{FF2B5EF4-FFF2-40B4-BE49-F238E27FC236}">
                  <a16:creationId xmlns:a16="http://schemas.microsoft.com/office/drawing/2014/main" id="{77AD599E-4C10-4C3A-833E-E3CF04D0D1AC}"/>
                </a:ext>
              </a:extLst>
            </p:cNvPr>
            <p:cNvSpPr/>
            <p:nvPr/>
          </p:nvSpPr>
          <p:spPr>
            <a:xfrm>
              <a:off x="231448" y="167639"/>
              <a:ext cx="636271" cy="58691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FD3D7A0A-C0A5-4CCF-B563-085733C31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01137" y="167639"/>
            <a:ext cx="684000" cy="600075"/>
          </a:xfrm>
        </p:spPr>
        <p:txBody>
          <a:bodyPr/>
          <a:lstStyle/>
          <a:p>
            <a:pPr algn="ctr"/>
            <a:fld id="{E08D205E-34E0-4D4E-B6CF-D546C54444F4}" type="slidenum">
              <a:rPr lang="en-US" sz="2400" b="1" smtClean="0">
                <a:solidFill>
                  <a:srgbClr val="7030A0"/>
                </a:solidFill>
                <a:latin typeface="Arial Black" panose="020B0A04020102020204" pitchFamily="34" charset="0"/>
              </a:rPr>
              <a:pPr algn="ctr"/>
              <a:t>19</a:t>
            </a:fld>
            <a:endParaRPr lang="en-US" sz="2400" b="1" dirty="0">
              <a:solidFill>
                <a:srgbClr val="7030A0"/>
              </a:solidFill>
              <a:latin typeface="Arial Black" panose="020B0A04020102020204" pitchFamily="34" charset="0"/>
            </a:endParaRPr>
          </a:p>
        </p:txBody>
      </p:sp>
      <p:sp>
        <p:nvSpPr>
          <p:cNvPr id="25" name="TextBox 6">
            <a:extLst>
              <a:ext uri="{FF2B5EF4-FFF2-40B4-BE49-F238E27FC236}">
                <a16:creationId xmlns:a16="http://schemas.microsoft.com/office/drawing/2014/main" id="{E30294B8-4862-474C-A351-C243AB29489B}"/>
              </a:ext>
            </a:extLst>
          </p:cNvPr>
          <p:cNvSpPr txBox="1"/>
          <p:nvPr/>
        </p:nvSpPr>
        <p:spPr>
          <a:xfrm>
            <a:off x="867719" y="211857"/>
            <a:ext cx="10322796" cy="492443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fr-FR" sz="3200" b="1" dirty="0">
                <a:solidFill>
                  <a:schemeClr val="bg1"/>
                </a:solidFill>
                <a:latin typeface="+mj-lt"/>
              </a:rPr>
              <a:t>Papillomavirus humains et condylomes vulvaires </a:t>
            </a:r>
            <a:endParaRPr lang="id-ID" sz="3200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DA4AC24-831F-D269-9CF1-914E7A9991B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655"/>
          <a:stretch/>
        </p:blipFill>
        <p:spPr>
          <a:xfrm>
            <a:off x="7146036" y="2374900"/>
            <a:ext cx="4713622" cy="3913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0611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4EAFA0D3-4F02-4564-868F-7B23A92CA5DA}"/>
              </a:ext>
            </a:extLst>
          </p:cNvPr>
          <p:cNvGrpSpPr/>
          <p:nvPr/>
        </p:nvGrpSpPr>
        <p:grpSpPr>
          <a:xfrm>
            <a:off x="271463" y="171450"/>
            <a:ext cx="658800" cy="586801"/>
            <a:chOff x="11182350" y="171450"/>
            <a:chExt cx="790575" cy="742950"/>
          </a:xfrm>
          <a:solidFill>
            <a:srgbClr val="7030A0"/>
          </a:solidFill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F67F46E-4DB3-4EFD-82B7-61C976CE2B84}"/>
                </a:ext>
              </a:extLst>
            </p:cNvPr>
            <p:cNvSpPr/>
            <p:nvPr/>
          </p:nvSpPr>
          <p:spPr>
            <a:xfrm>
              <a:off x="11182350" y="171450"/>
              <a:ext cx="742950" cy="74294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7030A0"/>
                </a:solidFill>
              </a:endParaRPr>
            </a:p>
          </p:txBody>
        </p:sp>
        <p:sp>
          <p:nvSpPr>
            <p:cNvPr id="5" name="Right Triangle 4">
              <a:extLst>
                <a:ext uri="{FF2B5EF4-FFF2-40B4-BE49-F238E27FC236}">
                  <a16:creationId xmlns:a16="http://schemas.microsoft.com/office/drawing/2014/main" id="{DA0FFA55-54B3-40E8-B647-2537CB6023FA}"/>
                </a:ext>
              </a:extLst>
            </p:cNvPr>
            <p:cNvSpPr/>
            <p:nvPr/>
          </p:nvSpPr>
          <p:spPr>
            <a:xfrm>
              <a:off x="11925300" y="171450"/>
              <a:ext cx="47625" cy="95250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7030A0"/>
                </a:solidFill>
              </a:endParaRPr>
            </a:p>
          </p:txBody>
        </p:sp>
        <p:sp>
          <p:nvSpPr>
            <p:cNvPr id="6" name="Right Triangle 5">
              <a:extLst>
                <a:ext uri="{FF2B5EF4-FFF2-40B4-BE49-F238E27FC236}">
                  <a16:creationId xmlns:a16="http://schemas.microsoft.com/office/drawing/2014/main" id="{16CA8BD4-DBFF-47F9-A57B-47E2AE2D4939}"/>
                </a:ext>
              </a:extLst>
            </p:cNvPr>
            <p:cNvSpPr/>
            <p:nvPr/>
          </p:nvSpPr>
          <p:spPr>
            <a:xfrm flipV="1">
              <a:off x="11925300" y="819150"/>
              <a:ext cx="47625" cy="95250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7030A0"/>
                </a:solidFill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45C74FCE-67F3-40E5-8E00-405A2EB291D1}"/>
              </a:ext>
            </a:extLst>
          </p:cNvPr>
          <p:cNvSpPr txBox="1"/>
          <p:nvPr/>
        </p:nvSpPr>
        <p:spPr>
          <a:xfrm>
            <a:off x="994112" y="-17680"/>
            <a:ext cx="9788549" cy="67710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fr-FR" sz="4400" b="1" dirty="0">
                <a:solidFill>
                  <a:srgbClr val="7030A0"/>
                </a:solidFill>
                <a:latin typeface="+mj-lt"/>
              </a:rPr>
              <a:t>Conflit d’</a:t>
            </a:r>
            <a:r>
              <a:rPr lang="fr-FR" sz="4400" b="1" dirty="0" err="1">
                <a:solidFill>
                  <a:srgbClr val="7030A0"/>
                </a:solidFill>
                <a:latin typeface="+mj-lt"/>
              </a:rPr>
              <a:t>interêt</a:t>
            </a:r>
            <a:endParaRPr lang="id-ID" sz="4400" b="1" dirty="0">
              <a:solidFill>
                <a:srgbClr val="7030A0"/>
              </a:solidFill>
              <a:latin typeface="+mj-lt"/>
            </a:endParaRPr>
          </a:p>
        </p:txBody>
      </p:sp>
      <p:grpSp>
        <p:nvGrpSpPr>
          <p:cNvPr id="75" name="Group 8">
            <a:extLst>
              <a:ext uri="{FF2B5EF4-FFF2-40B4-BE49-F238E27FC236}">
                <a16:creationId xmlns:a16="http://schemas.microsoft.com/office/drawing/2014/main" id="{73AE0947-B1D6-4857-B7BF-D9451BEB3F57}"/>
              </a:ext>
            </a:extLst>
          </p:cNvPr>
          <p:cNvGrpSpPr/>
          <p:nvPr/>
        </p:nvGrpSpPr>
        <p:grpSpPr>
          <a:xfrm>
            <a:off x="399462" y="307384"/>
            <a:ext cx="382447" cy="331736"/>
            <a:chOff x="304800" y="822325"/>
            <a:chExt cx="287338" cy="249238"/>
          </a:xfrm>
          <a:solidFill>
            <a:schemeClr val="bg1"/>
          </a:solidFill>
        </p:grpSpPr>
        <p:sp>
          <p:nvSpPr>
            <p:cNvPr id="76" name="Freeform 23">
              <a:extLst>
                <a:ext uri="{FF2B5EF4-FFF2-40B4-BE49-F238E27FC236}">
                  <a16:creationId xmlns:a16="http://schemas.microsoft.com/office/drawing/2014/main" id="{E0535675-4ABA-46E8-AFDE-E01B2A33DEA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3375" y="957263"/>
              <a:ext cx="76200" cy="57150"/>
            </a:xfrm>
            <a:custGeom>
              <a:avLst/>
              <a:gdLst>
                <a:gd name="T0" fmla="*/ 211 w 241"/>
                <a:gd name="T1" fmla="*/ 151 h 181"/>
                <a:gd name="T2" fmla="*/ 30 w 241"/>
                <a:gd name="T3" fmla="*/ 151 h 181"/>
                <a:gd name="T4" fmla="*/ 30 w 241"/>
                <a:gd name="T5" fmla="*/ 30 h 181"/>
                <a:gd name="T6" fmla="*/ 211 w 241"/>
                <a:gd name="T7" fmla="*/ 30 h 181"/>
                <a:gd name="T8" fmla="*/ 211 w 241"/>
                <a:gd name="T9" fmla="*/ 151 h 181"/>
                <a:gd name="T10" fmla="*/ 226 w 241"/>
                <a:gd name="T11" fmla="*/ 0 h 181"/>
                <a:gd name="T12" fmla="*/ 15 w 241"/>
                <a:gd name="T13" fmla="*/ 0 h 181"/>
                <a:gd name="T14" fmla="*/ 12 w 241"/>
                <a:gd name="T15" fmla="*/ 0 h 181"/>
                <a:gd name="T16" fmla="*/ 9 w 241"/>
                <a:gd name="T17" fmla="*/ 1 h 181"/>
                <a:gd name="T18" fmla="*/ 7 w 241"/>
                <a:gd name="T19" fmla="*/ 2 h 181"/>
                <a:gd name="T20" fmla="*/ 4 w 241"/>
                <a:gd name="T21" fmla="*/ 4 h 181"/>
                <a:gd name="T22" fmla="*/ 2 w 241"/>
                <a:gd name="T23" fmla="*/ 6 h 181"/>
                <a:gd name="T24" fmla="*/ 1 w 241"/>
                <a:gd name="T25" fmla="*/ 8 h 181"/>
                <a:gd name="T26" fmla="*/ 0 w 241"/>
                <a:gd name="T27" fmla="*/ 12 h 181"/>
                <a:gd name="T28" fmla="*/ 0 w 241"/>
                <a:gd name="T29" fmla="*/ 15 h 181"/>
                <a:gd name="T30" fmla="*/ 0 w 241"/>
                <a:gd name="T31" fmla="*/ 166 h 181"/>
                <a:gd name="T32" fmla="*/ 0 w 241"/>
                <a:gd name="T33" fmla="*/ 169 h 181"/>
                <a:gd name="T34" fmla="*/ 1 w 241"/>
                <a:gd name="T35" fmla="*/ 171 h 181"/>
                <a:gd name="T36" fmla="*/ 2 w 241"/>
                <a:gd name="T37" fmla="*/ 175 h 181"/>
                <a:gd name="T38" fmla="*/ 4 w 241"/>
                <a:gd name="T39" fmla="*/ 177 h 181"/>
                <a:gd name="T40" fmla="*/ 7 w 241"/>
                <a:gd name="T41" fmla="*/ 179 h 181"/>
                <a:gd name="T42" fmla="*/ 9 w 241"/>
                <a:gd name="T43" fmla="*/ 180 h 181"/>
                <a:gd name="T44" fmla="*/ 12 w 241"/>
                <a:gd name="T45" fmla="*/ 181 h 181"/>
                <a:gd name="T46" fmla="*/ 15 w 241"/>
                <a:gd name="T47" fmla="*/ 181 h 181"/>
                <a:gd name="T48" fmla="*/ 226 w 241"/>
                <a:gd name="T49" fmla="*/ 181 h 181"/>
                <a:gd name="T50" fmla="*/ 230 w 241"/>
                <a:gd name="T51" fmla="*/ 181 h 181"/>
                <a:gd name="T52" fmla="*/ 233 w 241"/>
                <a:gd name="T53" fmla="*/ 180 h 181"/>
                <a:gd name="T54" fmla="*/ 235 w 241"/>
                <a:gd name="T55" fmla="*/ 178 h 181"/>
                <a:gd name="T56" fmla="*/ 237 w 241"/>
                <a:gd name="T57" fmla="*/ 177 h 181"/>
                <a:gd name="T58" fmla="*/ 239 w 241"/>
                <a:gd name="T59" fmla="*/ 175 h 181"/>
                <a:gd name="T60" fmla="*/ 240 w 241"/>
                <a:gd name="T61" fmla="*/ 171 h 181"/>
                <a:gd name="T62" fmla="*/ 241 w 241"/>
                <a:gd name="T63" fmla="*/ 169 h 181"/>
                <a:gd name="T64" fmla="*/ 241 w 241"/>
                <a:gd name="T65" fmla="*/ 166 h 181"/>
                <a:gd name="T66" fmla="*/ 241 w 241"/>
                <a:gd name="T67" fmla="*/ 15 h 181"/>
                <a:gd name="T68" fmla="*/ 241 w 241"/>
                <a:gd name="T69" fmla="*/ 12 h 181"/>
                <a:gd name="T70" fmla="*/ 240 w 241"/>
                <a:gd name="T71" fmla="*/ 8 h 181"/>
                <a:gd name="T72" fmla="*/ 239 w 241"/>
                <a:gd name="T73" fmla="*/ 6 h 181"/>
                <a:gd name="T74" fmla="*/ 237 w 241"/>
                <a:gd name="T75" fmla="*/ 4 h 181"/>
                <a:gd name="T76" fmla="*/ 235 w 241"/>
                <a:gd name="T77" fmla="*/ 2 h 181"/>
                <a:gd name="T78" fmla="*/ 233 w 241"/>
                <a:gd name="T79" fmla="*/ 1 h 181"/>
                <a:gd name="T80" fmla="*/ 230 w 241"/>
                <a:gd name="T81" fmla="*/ 0 h 181"/>
                <a:gd name="T82" fmla="*/ 226 w 241"/>
                <a:gd name="T83" fmla="*/ 0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41" h="181">
                  <a:moveTo>
                    <a:pt x="211" y="151"/>
                  </a:moveTo>
                  <a:lnTo>
                    <a:pt x="30" y="151"/>
                  </a:lnTo>
                  <a:lnTo>
                    <a:pt x="30" y="30"/>
                  </a:lnTo>
                  <a:lnTo>
                    <a:pt x="211" y="30"/>
                  </a:lnTo>
                  <a:lnTo>
                    <a:pt x="211" y="151"/>
                  </a:lnTo>
                  <a:close/>
                  <a:moveTo>
                    <a:pt x="226" y="0"/>
                  </a:moveTo>
                  <a:lnTo>
                    <a:pt x="15" y="0"/>
                  </a:lnTo>
                  <a:lnTo>
                    <a:pt x="12" y="0"/>
                  </a:lnTo>
                  <a:lnTo>
                    <a:pt x="9" y="1"/>
                  </a:lnTo>
                  <a:lnTo>
                    <a:pt x="7" y="2"/>
                  </a:lnTo>
                  <a:lnTo>
                    <a:pt x="4" y="4"/>
                  </a:lnTo>
                  <a:lnTo>
                    <a:pt x="2" y="6"/>
                  </a:lnTo>
                  <a:lnTo>
                    <a:pt x="1" y="8"/>
                  </a:lnTo>
                  <a:lnTo>
                    <a:pt x="0" y="12"/>
                  </a:lnTo>
                  <a:lnTo>
                    <a:pt x="0" y="15"/>
                  </a:lnTo>
                  <a:lnTo>
                    <a:pt x="0" y="166"/>
                  </a:lnTo>
                  <a:lnTo>
                    <a:pt x="0" y="169"/>
                  </a:lnTo>
                  <a:lnTo>
                    <a:pt x="1" y="171"/>
                  </a:lnTo>
                  <a:lnTo>
                    <a:pt x="2" y="175"/>
                  </a:lnTo>
                  <a:lnTo>
                    <a:pt x="4" y="177"/>
                  </a:lnTo>
                  <a:lnTo>
                    <a:pt x="7" y="179"/>
                  </a:lnTo>
                  <a:lnTo>
                    <a:pt x="9" y="180"/>
                  </a:lnTo>
                  <a:lnTo>
                    <a:pt x="12" y="181"/>
                  </a:lnTo>
                  <a:lnTo>
                    <a:pt x="15" y="181"/>
                  </a:lnTo>
                  <a:lnTo>
                    <a:pt x="226" y="181"/>
                  </a:lnTo>
                  <a:lnTo>
                    <a:pt x="230" y="181"/>
                  </a:lnTo>
                  <a:lnTo>
                    <a:pt x="233" y="180"/>
                  </a:lnTo>
                  <a:lnTo>
                    <a:pt x="235" y="178"/>
                  </a:lnTo>
                  <a:lnTo>
                    <a:pt x="237" y="177"/>
                  </a:lnTo>
                  <a:lnTo>
                    <a:pt x="239" y="175"/>
                  </a:lnTo>
                  <a:lnTo>
                    <a:pt x="240" y="171"/>
                  </a:lnTo>
                  <a:lnTo>
                    <a:pt x="241" y="169"/>
                  </a:lnTo>
                  <a:lnTo>
                    <a:pt x="241" y="166"/>
                  </a:lnTo>
                  <a:lnTo>
                    <a:pt x="241" y="15"/>
                  </a:lnTo>
                  <a:lnTo>
                    <a:pt x="241" y="12"/>
                  </a:lnTo>
                  <a:lnTo>
                    <a:pt x="240" y="8"/>
                  </a:lnTo>
                  <a:lnTo>
                    <a:pt x="239" y="6"/>
                  </a:lnTo>
                  <a:lnTo>
                    <a:pt x="237" y="4"/>
                  </a:lnTo>
                  <a:lnTo>
                    <a:pt x="235" y="2"/>
                  </a:lnTo>
                  <a:lnTo>
                    <a:pt x="233" y="1"/>
                  </a:lnTo>
                  <a:lnTo>
                    <a:pt x="230" y="0"/>
                  </a:lnTo>
                  <a:lnTo>
                    <a:pt x="22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Freeform 24">
              <a:extLst>
                <a:ext uri="{FF2B5EF4-FFF2-40B4-BE49-F238E27FC236}">
                  <a16:creationId xmlns:a16="http://schemas.microsoft.com/office/drawing/2014/main" id="{CEEB0FD6-E119-4C54-A33D-7DCAF786A55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9575" y="841375"/>
              <a:ext cx="77788" cy="57150"/>
            </a:xfrm>
            <a:custGeom>
              <a:avLst/>
              <a:gdLst>
                <a:gd name="T0" fmla="*/ 213 w 243"/>
                <a:gd name="T1" fmla="*/ 152 h 182"/>
                <a:gd name="T2" fmla="*/ 32 w 243"/>
                <a:gd name="T3" fmla="*/ 152 h 182"/>
                <a:gd name="T4" fmla="*/ 32 w 243"/>
                <a:gd name="T5" fmla="*/ 30 h 182"/>
                <a:gd name="T6" fmla="*/ 213 w 243"/>
                <a:gd name="T7" fmla="*/ 30 h 182"/>
                <a:gd name="T8" fmla="*/ 213 w 243"/>
                <a:gd name="T9" fmla="*/ 152 h 182"/>
                <a:gd name="T10" fmla="*/ 228 w 243"/>
                <a:gd name="T11" fmla="*/ 0 h 182"/>
                <a:gd name="T12" fmla="*/ 15 w 243"/>
                <a:gd name="T13" fmla="*/ 0 h 182"/>
                <a:gd name="T14" fmla="*/ 13 w 243"/>
                <a:gd name="T15" fmla="*/ 0 h 182"/>
                <a:gd name="T16" fmla="*/ 10 w 243"/>
                <a:gd name="T17" fmla="*/ 1 h 182"/>
                <a:gd name="T18" fmla="*/ 8 w 243"/>
                <a:gd name="T19" fmla="*/ 3 h 182"/>
                <a:gd name="T20" fmla="*/ 6 w 243"/>
                <a:gd name="T21" fmla="*/ 5 h 182"/>
                <a:gd name="T22" fmla="*/ 4 w 243"/>
                <a:gd name="T23" fmla="*/ 7 h 182"/>
                <a:gd name="T24" fmla="*/ 2 w 243"/>
                <a:gd name="T25" fmla="*/ 10 h 182"/>
                <a:gd name="T26" fmla="*/ 2 w 243"/>
                <a:gd name="T27" fmla="*/ 12 h 182"/>
                <a:gd name="T28" fmla="*/ 0 w 243"/>
                <a:gd name="T29" fmla="*/ 15 h 182"/>
                <a:gd name="T30" fmla="*/ 0 w 243"/>
                <a:gd name="T31" fmla="*/ 167 h 182"/>
                <a:gd name="T32" fmla="*/ 2 w 243"/>
                <a:gd name="T33" fmla="*/ 170 h 182"/>
                <a:gd name="T34" fmla="*/ 2 w 243"/>
                <a:gd name="T35" fmla="*/ 173 h 182"/>
                <a:gd name="T36" fmla="*/ 4 w 243"/>
                <a:gd name="T37" fmla="*/ 175 h 182"/>
                <a:gd name="T38" fmla="*/ 6 w 243"/>
                <a:gd name="T39" fmla="*/ 177 h 182"/>
                <a:gd name="T40" fmla="*/ 8 w 243"/>
                <a:gd name="T41" fmla="*/ 179 h 182"/>
                <a:gd name="T42" fmla="*/ 10 w 243"/>
                <a:gd name="T43" fmla="*/ 180 h 182"/>
                <a:gd name="T44" fmla="*/ 13 w 243"/>
                <a:gd name="T45" fmla="*/ 182 h 182"/>
                <a:gd name="T46" fmla="*/ 15 w 243"/>
                <a:gd name="T47" fmla="*/ 182 h 182"/>
                <a:gd name="T48" fmla="*/ 228 w 243"/>
                <a:gd name="T49" fmla="*/ 182 h 182"/>
                <a:gd name="T50" fmla="*/ 231 w 243"/>
                <a:gd name="T51" fmla="*/ 182 h 182"/>
                <a:gd name="T52" fmla="*/ 233 w 243"/>
                <a:gd name="T53" fmla="*/ 180 h 182"/>
                <a:gd name="T54" fmla="*/ 236 w 243"/>
                <a:gd name="T55" fmla="*/ 179 h 182"/>
                <a:gd name="T56" fmla="*/ 239 w 243"/>
                <a:gd name="T57" fmla="*/ 177 h 182"/>
                <a:gd name="T58" fmla="*/ 241 w 243"/>
                <a:gd name="T59" fmla="*/ 175 h 182"/>
                <a:gd name="T60" fmla="*/ 242 w 243"/>
                <a:gd name="T61" fmla="*/ 173 h 182"/>
                <a:gd name="T62" fmla="*/ 243 w 243"/>
                <a:gd name="T63" fmla="*/ 170 h 182"/>
                <a:gd name="T64" fmla="*/ 243 w 243"/>
                <a:gd name="T65" fmla="*/ 167 h 182"/>
                <a:gd name="T66" fmla="*/ 243 w 243"/>
                <a:gd name="T67" fmla="*/ 15 h 182"/>
                <a:gd name="T68" fmla="*/ 243 w 243"/>
                <a:gd name="T69" fmla="*/ 12 h 182"/>
                <a:gd name="T70" fmla="*/ 242 w 243"/>
                <a:gd name="T71" fmla="*/ 10 h 182"/>
                <a:gd name="T72" fmla="*/ 241 w 243"/>
                <a:gd name="T73" fmla="*/ 7 h 182"/>
                <a:gd name="T74" fmla="*/ 239 w 243"/>
                <a:gd name="T75" fmla="*/ 5 h 182"/>
                <a:gd name="T76" fmla="*/ 236 w 243"/>
                <a:gd name="T77" fmla="*/ 4 h 182"/>
                <a:gd name="T78" fmla="*/ 233 w 243"/>
                <a:gd name="T79" fmla="*/ 1 h 182"/>
                <a:gd name="T80" fmla="*/ 231 w 243"/>
                <a:gd name="T81" fmla="*/ 0 h 182"/>
                <a:gd name="T82" fmla="*/ 228 w 243"/>
                <a:gd name="T83" fmla="*/ 0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43" h="182">
                  <a:moveTo>
                    <a:pt x="213" y="152"/>
                  </a:moveTo>
                  <a:lnTo>
                    <a:pt x="32" y="152"/>
                  </a:lnTo>
                  <a:lnTo>
                    <a:pt x="32" y="30"/>
                  </a:lnTo>
                  <a:lnTo>
                    <a:pt x="213" y="30"/>
                  </a:lnTo>
                  <a:lnTo>
                    <a:pt x="213" y="152"/>
                  </a:lnTo>
                  <a:close/>
                  <a:moveTo>
                    <a:pt x="228" y="0"/>
                  </a:moveTo>
                  <a:lnTo>
                    <a:pt x="15" y="0"/>
                  </a:lnTo>
                  <a:lnTo>
                    <a:pt x="13" y="0"/>
                  </a:lnTo>
                  <a:lnTo>
                    <a:pt x="10" y="1"/>
                  </a:lnTo>
                  <a:lnTo>
                    <a:pt x="8" y="3"/>
                  </a:lnTo>
                  <a:lnTo>
                    <a:pt x="6" y="5"/>
                  </a:lnTo>
                  <a:lnTo>
                    <a:pt x="4" y="7"/>
                  </a:lnTo>
                  <a:lnTo>
                    <a:pt x="2" y="10"/>
                  </a:lnTo>
                  <a:lnTo>
                    <a:pt x="2" y="12"/>
                  </a:lnTo>
                  <a:lnTo>
                    <a:pt x="0" y="15"/>
                  </a:lnTo>
                  <a:lnTo>
                    <a:pt x="0" y="167"/>
                  </a:lnTo>
                  <a:lnTo>
                    <a:pt x="2" y="170"/>
                  </a:lnTo>
                  <a:lnTo>
                    <a:pt x="2" y="173"/>
                  </a:lnTo>
                  <a:lnTo>
                    <a:pt x="4" y="175"/>
                  </a:lnTo>
                  <a:lnTo>
                    <a:pt x="6" y="177"/>
                  </a:lnTo>
                  <a:lnTo>
                    <a:pt x="8" y="179"/>
                  </a:lnTo>
                  <a:lnTo>
                    <a:pt x="10" y="180"/>
                  </a:lnTo>
                  <a:lnTo>
                    <a:pt x="13" y="182"/>
                  </a:lnTo>
                  <a:lnTo>
                    <a:pt x="15" y="182"/>
                  </a:lnTo>
                  <a:lnTo>
                    <a:pt x="228" y="182"/>
                  </a:lnTo>
                  <a:lnTo>
                    <a:pt x="231" y="182"/>
                  </a:lnTo>
                  <a:lnTo>
                    <a:pt x="233" y="180"/>
                  </a:lnTo>
                  <a:lnTo>
                    <a:pt x="236" y="179"/>
                  </a:lnTo>
                  <a:lnTo>
                    <a:pt x="239" y="177"/>
                  </a:lnTo>
                  <a:lnTo>
                    <a:pt x="241" y="175"/>
                  </a:lnTo>
                  <a:lnTo>
                    <a:pt x="242" y="173"/>
                  </a:lnTo>
                  <a:lnTo>
                    <a:pt x="243" y="170"/>
                  </a:lnTo>
                  <a:lnTo>
                    <a:pt x="243" y="167"/>
                  </a:lnTo>
                  <a:lnTo>
                    <a:pt x="243" y="15"/>
                  </a:lnTo>
                  <a:lnTo>
                    <a:pt x="243" y="12"/>
                  </a:lnTo>
                  <a:lnTo>
                    <a:pt x="242" y="10"/>
                  </a:lnTo>
                  <a:lnTo>
                    <a:pt x="241" y="7"/>
                  </a:lnTo>
                  <a:lnTo>
                    <a:pt x="239" y="5"/>
                  </a:lnTo>
                  <a:lnTo>
                    <a:pt x="236" y="4"/>
                  </a:lnTo>
                  <a:lnTo>
                    <a:pt x="233" y="1"/>
                  </a:lnTo>
                  <a:lnTo>
                    <a:pt x="231" y="0"/>
                  </a:lnTo>
                  <a:lnTo>
                    <a:pt x="22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Freeform 25">
              <a:extLst>
                <a:ext uri="{FF2B5EF4-FFF2-40B4-BE49-F238E27FC236}">
                  <a16:creationId xmlns:a16="http://schemas.microsoft.com/office/drawing/2014/main" id="{47737AF5-A63F-4CBD-8077-6A4A13DFA67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04800" y="822325"/>
              <a:ext cx="287338" cy="249238"/>
            </a:xfrm>
            <a:custGeom>
              <a:avLst/>
              <a:gdLst>
                <a:gd name="T0" fmla="*/ 517 w 907"/>
                <a:gd name="T1" fmla="*/ 684 h 786"/>
                <a:gd name="T2" fmla="*/ 538 w 907"/>
                <a:gd name="T3" fmla="*/ 666 h 786"/>
                <a:gd name="T4" fmla="*/ 864 w 907"/>
                <a:gd name="T5" fmla="*/ 670 h 786"/>
                <a:gd name="T6" fmla="*/ 877 w 907"/>
                <a:gd name="T7" fmla="*/ 696 h 786"/>
                <a:gd name="T8" fmla="*/ 550 w 907"/>
                <a:gd name="T9" fmla="*/ 407 h 786"/>
                <a:gd name="T10" fmla="*/ 575 w 907"/>
                <a:gd name="T11" fmla="*/ 393 h 786"/>
                <a:gd name="T12" fmla="*/ 839 w 907"/>
                <a:gd name="T13" fmla="*/ 402 h 786"/>
                <a:gd name="T14" fmla="*/ 847 w 907"/>
                <a:gd name="T15" fmla="*/ 635 h 786"/>
                <a:gd name="T16" fmla="*/ 375 w 907"/>
                <a:gd name="T17" fmla="*/ 381 h 786"/>
                <a:gd name="T18" fmla="*/ 341 w 907"/>
                <a:gd name="T19" fmla="*/ 364 h 786"/>
                <a:gd name="T20" fmla="*/ 275 w 907"/>
                <a:gd name="T21" fmla="*/ 321 h 786"/>
                <a:gd name="T22" fmla="*/ 296 w 907"/>
                <a:gd name="T23" fmla="*/ 303 h 786"/>
                <a:gd name="T24" fmla="*/ 622 w 907"/>
                <a:gd name="T25" fmla="*/ 308 h 786"/>
                <a:gd name="T26" fmla="*/ 636 w 907"/>
                <a:gd name="T27" fmla="*/ 333 h 786"/>
                <a:gd name="T28" fmla="*/ 551 w 907"/>
                <a:gd name="T29" fmla="*/ 368 h 786"/>
                <a:gd name="T30" fmla="*/ 523 w 907"/>
                <a:gd name="T31" fmla="*/ 393 h 786"/>
                <a:gd name="T32" fmla="*/ 63 w 907"/>
                <a:gd name="T33" fmla="*/ 412 h 786"/>
                <a:gd name="T34" fmla="*/ 85 w 907"/>
                <a:gd name="T35" fmla="*/ 394 h 786"/>
                <a:gd name="T36" fmla="*/ 350 w 907"/>
                <a:gd name="T37" fmla="*/ 398 h 786"/>
                <a:gd name="T38" fmla="*/ 364 w 907"/>
                <a:gd name="T39" fmla="*/ 424 h 786"/>
                <a:gd name="T40" fmla="*/ 30 w 907"/>
                <a:gd name="T41" fmla="*/ 696 h 786"/>
                <a:gd name="T42" fmla="*/ 44 w 907"/>
                <a:gd name="T43" fmla="*/ 670 h 786"/>
                <a:gd name="T44" fmla="*/ 369 w 907"/>
                <a:gd name="T45" fmla="*/ 666 h 786"/>
                <a:gd name="T46" fmla="*/ 391 w 907"/>
                <a:gd name="T47" fmla="*/ 684 h 786"/>
                <a:gd name="T48" fmla="*/ 304 w 907"/>
                <a:gd name="T49" fmla="*/ 54 h 786"/>
                <a:gd name="T50" fmla="*/ 321 w 907"/>
                <a:gd name="T51" fmla="*/ 33 h 786"/>
                <a:gd name="T52" fmla="*/ 587 w 907"/>
                <a:gd name="T53" fmla="*/ 33 h 786"/>
                <a:gd name="T54" fmla="*/ 605 w 907"/>
                <a:gd name="T55" fmla="*/ 54 h 786"/>
                <a:gd name="T56" fmla="*/ 877 w 907"/>
                <a:gd name="T57" fmla="*/ 644 h 786"/>
                <a:gd name="T58" fmla="*/ 873 w 907"/>
                <a:gd name="T59" fmla="*/ 400 h 786"/>
                <a:gd name="T60" fmla="*/ 856 w 907"/>
                <a:gd name="T61" fmla="*/ 377 h 786"/>
                <a:gd name="T62" fmla="*/ 829 w 907"/>
                <a:gd name="T63" fmla="*/ 364 h 786"/>
                <a:gd name="T64" fmla="*/ 665 w 907"/>
                <a:gd name="T65" fmla="*/ 324 h 786"/>
                <a:gd name="T66" fmla="*/ 648 w 907"/>
                <a:gd name="T67" fmla="*/ 290 h 786"/>
                <a:gd name="T68" fmla="*/ 634 w 907"/>
                <a:gd name="T69" fmla="*/ 49 h 786"/>
                <a:gd name="T70" fmla="*/ 622 w 907"/>
                <a:gd name="T71" fmla="*/ 22 h 786"/>
                <a:gd name="T72" fmla="*/ 598 w 907"/>
                <a:gd name="T73" fmla="*/ 5 h 786"/>
                <a:gd name="T74" fmla="*/ 332 w 907"/>
                <a:gd name="T75" fmla="*/ 0 h 786"/>
                <a:gd name="T76" fmla="*/ 304 w 907"/>
                <a:gd name="T77" fmla="*/ 7 h 786"/>
                <a:gd name="T78" fmla="*/ 283 w 907"/>
                <a:gd name="T79" fmla="*/ 27 h 786"/>
                <a:gd name="T80" fmla="*/ 272 w 907"/>
                <a:gd name="T81" fmla="*/ 54 h 786"/>
                <a:gd name="T82" fmla="*/ 255 w 907"/>
                <a:gd name="T83" fmla="*/ 296 h 786"/>
                <a:gd name="T84" fmla="*/ 242 w 907"/>
                <a:gd name="T85" fmla="*/ 333 h 786"/>
                <a:gd name="T86" fmla="*/ 73 w 907"/>
                <a:gd name="T87" fmla="*/ 366 h 786"/>
                <a:gd name="T88" fmla="*/ 48 w 907"/>
                <a:gd name="T89" fmla="*/ 381 h 786"/>
                <a:gd name="T90" fmla="*/ 33 w 907"/>
                <a:gd name="T91" fmla="*/ 406 h 786"/>
                <a:gd name="T92" fmla="*/ 24 w 907"/>
                <a:gd name="T93" fmla="*/ 648 h 786"/>
                <a:gd name="T94" fmla="*/ 2 w 907"/>
                <a:gd name="T95" fmla="*/ 680 h 786"/>
                <a:gd name="T96" fmla="*/ 1 w 907"/>
                <a:gd name="T97" fmla="*/ 778 h 786"/>
                <a:gd name="T98" fmla="*/ 12 w 907"/>
                <a:gd name="T99" fmla="*/ 786 h 786"/>
                <a:gd name="T100" fmla="*/ 417 w 907"/>
                <a:gd name="T101" fmla="*/ 784 h 786"/>
                <a:gd name="T102" fmla="*/ 424 w 907"/>
                <a:gd name="T103" fmla="*/ 771 h 786"/>
                <a:gd name="T104" fmla="*/ 415 w 907"/>
                <a:gd name="T105" fmla="*/ 665 h 786"/>
                <a:gd name="T106" fmla="*/ 394 w 907"/>
                <a:gd name="T107" fmla="*/ 424 h 786"/>
                <a:gd name="T108" fmla="*/ 497 w 907"/>
                <a:gd name="T109" fmla="*/ 659 h 786"/>
                <a:gd name="T110" fmla="*/ 484 w 907"/>
                <a:gd name="T111" fmla="*/ 696 h 786"/>
                <a:gd name="T112" fmla="*/ 489 w 907"/>
                <a:gd name="T113" fmla="*/ 782 h 786"/>
                <a:gd name="T114" fmla="*/ 892 w 907"/>
                <a:gd name="T115" fmla="*/ 786 h 786"/>
                <a:gd name="T116" fmla="*/ 905 w 907"/>
                <a:gd name="T117" fmla="*/ 780 h 786"/>
                <a:gd name="T118" fmla="*/ 907 w 907"/>
                <a:gd name="T119" fmla="*/ 688 h 786"/>
                <a:gd name="T120" fmla="*/ 890 w 907"/>
                <a:gd name="T121" fmla="*/ 653 h 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907" h="786">
                  <a:moveTo>
                    <a:pt x="877" y="756"/>
                  </a:moveTo>
                  <a:lnTo>
                    <a:pt x="515" y="756"/>
                  </a:lnTo>
                  <a:lnTo>
                    <a:pt x="515" y="696"/>
                  </a:lnTo>
                  <a:lnTo>
                    <a:pt x="515" y="690"/>
                  </a:lnTo>
                  <a:lnTo>
                    <a:pt x="517" y="684"/>
                  </a:lnTo>
                  <a:lnTo>
                    <a:pt x="520" y="679"/>
                  </a:lnTo>
                  <a:lnTo>
                    <a:pt x="523" y="675"/>
                  </a:lnTo>
                  <a:lnTo>
                    <a:pt x="528" y="670"/>
                  </a:lnTo>
                  <a:lnTo>
                    <a:pt x="533" y="668"/>
                  </a:lnTo>
                  <a:lnTo>
                    <a:pt x="538" y="666"/>
                  </a:lnTo>
                  <a:lnTo>
                    <a:pt x="545" y="665"/>
                  </a:lnTo>
                  <a:lnTo>
                    <a:pt x="847" y="665"/>
                  </a:lnTo>
                  <a:lnTo>
                    <a:pt x="854" y="666"/>
                  </a:lnTo>
                  <a:lnTo>
                    <a:pt x="859" y="668"/>
                  </a:lnTo>
                  <a:lnTo>
                    <a:pt x="864" y="670"/>
                  </a:lnTo>
                  <a:lnTo>
                    <a:pt x="869" y="675"/>
                  </a:lnTo>
                  <a:lnTo>
                    <a:pt x="872" y="679"/>
                  </a:lnTo>
                  <a:lnTo>
                    <a:pt x="875" y="684"/>
                  </a:lnTo>
                  <a:lnTo>
                    <a:pt x="877" y="690"/>
                  </a:lnTo>
                  <a:lnTo>
                    <a:pt x="877" y="696"/>
                  </a:lnTo>
                  <a:lnTo>
                    <a:pt x="877" y="756"/>
                  </a:lnTo>
                  <a:close/>
                  <a:moveTo>
                    <a:pt x="545" y="424"/>
                  </a:moveTo>
                  <a:lnTo>
                    <a:pt x="545" y="417"/>
                  </a:lnTo>
                  <a:lnTo>
                    <a:pt x="547" y="412"/>
                  </a:lnTo>
                  <a:lnTo>
                    <a:pt x="550" y="407"/>
                  </a:lnTo>
                  <a:lnTo>
                    <a:pt x="553" y="402"/>
                  </a:lnTo>
                  <a:lnTo>
                    <a:pt x="558" y="398"/>
                  </a:lnTo>
                  <a:lnTo>
                    <a:pt x="563" y="396"/>
                  </a:lnTo>
                  <a:lnTo>
                    <a:pt x="568" y="394"/>
                  </a:lnTo>
                  <a:lnTo>
                    <a:pt x="575" y="393"/>
                  </a:lnTo>
                  <a:lnTo>
                    <a:pt x="817" y="393"/>
                  </a:lnTo>
                  <a:lnTo>
                    <a:pt x="823" y="394"/>
                  </a:lnTo>
                  <a:lnTo>
                    <a:pt x="829" y="396"/>
                  </a:lnTo>
                  <a:lnTo>
                    <a:pt x="834" y="398"/>
                  </a:lnTo>
                  <a:lnTo>
                    <a:pt x="839" y="402"/>
                  </a:lnTo>
                  <a:lnTo>
                    <a:pt x="842" y="407"/>
                  </a:lnTo>
                  <a:lnTo>
                    <a:pt x="845" y="412"/>
                  </a:lnTo>
                  <a:lnTo>
                    <a:pt x="846" y="417"/>
                  </a:lnTo>
                  <a:lnTo>
                    <a:pt x="847" y="424"/>
                  </a:lnTo>
                  <a:lnTo>
                    <a:pt x="847" y="635"/>
                  </a:lnTo>
                  <a:lnTo>
                    <a:pt x="545" y="635"/>
                  </a:lnTo>
                  <a:lnTo>
                    <a:pt x="545" y="424"/>
                  </a:lnTo>
                  <a:close/>
                  <a:moveTo>
                    <a:pt x="385" y="393"/>
                  </a:moveTo>
                  <a:lnTo>
                    <a:pt x="381" y="386"/>
                  </a:lnTo>
                  <a:lnTo>
                    <a:pt x="375" y="381"/>
                  </a:lnTo>
                  <a:lnTo>
                    <a:pt x="370" y="376"/>
                  </a:lnTo>
                  <a:lnTo>
                    <a:pt x="364" y="371"/>
                  </a:lnTo>
                  <a:lnTo>
                    <a:pt x="356" y="368"/>
                  </a:lnTo>
                  <a:lnTo>
                    <a:pt x="349" y="365"/>
                  </a:lnTo>
                  <a:lnTo>
                    <a:pt x="341" y="364"/>
                  </a:lnTo>
                  <a:lnTo>
                    <a:pt x="332" y="363"/>
                  </a:lnTo>
                  <a:lnTo>
                    <a:pt x="272" y="363"/>
                  </a:lnTo>
                  <a:lnTo>
                    <a:pt x="272" y="333"/>
                  </a:lnTo>
                  <a:lnTo>
                    <a:pt x="273" y="326"/>
                  </a:lnTo>
                  <a:lnTo>
                    <a:pt x="275" y="321"/>
                  </a:lnTo>
                  <a:lnTo>
                    <a:pt x="278" y="316"/>
                  </a:lnTo>
                  <a:lnTo>
                    <a:pt x="281" y="311"/>
                  </a:lnTo>
                  <a:lnTo>
                    <a:pt x="285" y="308"/>
                  </a:lnTo>
                  <a:lnTo>
                    <a:pt x="291" y="305"/>
                  </a:lnTo>
                  <a:lnTo>
                    <a:pt x="296" y="303"/>
                  </a:lnTo>
                  <a:lnTo>
                    <a:pt x="302" y="303"/>
                  </a:lnTo>
                  <a:lnTo>
                    <a:pt x="605" y="303"/>
                  </a:lnTo>
                  <a:lnTo>
                    <a:pt x="611" y="303"/>
                  </a:lnTo>
                  <a:lnTo>
                    <a:pt x="617" y="305"/>
                  </a:lnTo>
                  <a:lnTo>
                    <a:pt x="622" y="308"/>
                  </a:lnTo>
                  <a:lnTo>
                    <a:pt x="626" y="311"/>
                  </a:lnTo>
                  <a:lnTo>
                    <a:pt x="631" y="316"/>
                  </a:lnTo>
                  <a:lnTo>
                    <a:pt x="633" y="321"/>
                  </a:lnTo>
                  <a:lnTo>
                    <a:pt x="635" y="326"/>
                  </a:lnTo>
                  <a:lnTo>
                    <a:pt x="636" y="333"/>
                  </a:lnTo>
                  <a:lnTo>
                    <a:pt x="636" y="363"/>
                  </a:lnTo>
                  <a:lnTo>
                    <a:pt x="575" y="363"/>
                  </a:lnTo>
                  <a:lnTo>
                    <a:pt x="566" y="364"/>
                  </a:lnTo>
                  <a:lnTo>
                    <a:pt x="559" y="365"/>
                  </a:lnTo>
                  <a:lnTo>
                    <a:pt x="551" y="368"/>
                  </a:lnTo>
                  <a:lnTo>
                    <a:pt x="545" y="371"/>
                  </a:lnTo>
                  <a:lnTo>
                    <a:pt x="538" y="376"/>
                  </a:lnTo>
                  <a:lnTo>
                    <a:pt x="532" y="381"/>
                  </a:lnTo>
                  <a:lnTo>
                    <a:pt x="528" y="386"/>
                  </a:lnTo>
                  <a:lnTo>
                    <a:pt x="523" y="393"/>
                  </a:lnTo>
                  <a:lnTo>
                    <a:pt x="385" y="393"/>
                  </a:lnTo>
                  <a:close/>
                  <a:moveTo>
                    <a:pt x="60" y="635"/>
                  </a:moveTo>
                  <a:lnTo>
                    <a:pt x="60" y="424"/>
                  </a:lnTo>
                  <a:lnTo>
                    <a:pt x="61" y="417"/>
                  </a:lnTo>
                  <a:lnTo>
                    <a:pt x="63" y="412"/>
                  </a:lnTo>
                  <a:lnTo>
                    <a:pt x="65" y="407"/>
                  </a:lnTo>
                  <a:lnTo>
                    <a:pt x="70" y="402"/>
                  </a:lnTo>
                  <a:lnTo>
                    <a:pt x="74" y="398"/>
                  </a:lnTo>
                  <a:lnTo>
                    <a:pt x="79" y="396"/>
                  </a:lnTo>
                  <a:lnTo>
                    <a:pt x="85" y="394"/>
                  </a:lnTo>
                  <a:lnTo>
                    <a:pt x="91" y="393"/>
                  </a:lnTo>
                  <a:lnTo>
                    <a:pt x="332" y="393"/>
                  </a:lnTo>
                  <a:lnTo>
                    <a:pt x="339" y="394"/>
                  </a:lnTo>
                  <a:lnTo>
                    <a:pt x="344" y="396"/>
                  </a:lnTo>
                  <a:lnTo>
                    <a:pt x="350" y="398"/>
                  </a:lnTo>
                  <a:lnTo>
                    <a:pt x="354" y="402"/>
                  </a:lnTo>
                  <a:lnTo>
                    <a:pt x="358" y="407"/>
                  </a:lnTo>
                  <a:lnTo>
                    <a:pt x="360" y="412"/>
                  </a:lnTo>
                  <a:lnTo>
                    <a:pt x="363" y="417"/>
                  </a:lnTo>
                  <a:lnTo>
                    <a:pt x="364" y="424"/>
                  </a:lnTo>
                  <a:lnTo>
                    <a:pt x="364" y="635"/>
                  </a:lnTo>
                  <a:lnTo>
                    <a:pt x="60" y="635"/>
                  </a:lnTo>
                  <a:close/>
                  <a:moveTo>
                    <a:pt x="394" y="756"/>
                  </a:moveTo>
                  <a:lnTo>
                    <a:pt x="30" y="756"/>
                  </a:lnTo>
                  <a:lnTo>
                    <a:pt x="30" y="696"/>
                  </a:lnTo>
                  <a:lnTo>
                    <a:pt x="31" y="690"/>
                  </a:lnTo>
                  <a:lnTo>
                    <a:pt x="32" y="684"/>
                  </a:lnTo>
                  <a:lnTo>
                    <a:pt x="35" y="679"/>
                  </a:lnTo>
                  <a:lnTo>
                    <a:pt x="40" y="675"/>
                  </a:lnTo>
                  <a:lnTo>
                    <a:pt x="44" y="670"/>
                  </a:lnTo>
                  <a:lnTo>
                    <a:pt x="48" y="668"/>
                  </a:lnTo>
                  <a:lnTo>
                    <a:pt x="55" y="666"/>
                  </a:lnTo>
                  <a:lnTo>
                    <a:pt x="60" y="665"/>
                  </a:lnTo>
                  <a:lnTo>
                    <a:pt x="364" y="665"/>
                  </a:lnTo>
                  <a:lnTo>
                    <a:pt x="369" y="666"/>
                  </a:lnTo>
                  <a:lnTo>
                    <a:pt x="375" y="668"/>
                  </a:lnTo>
                  <a:lnTo>
                    <a:pt x="380" y="670"/>
                  </a:lnTo>
                  <a:lnTo>
                    <a:pt x="385" y="675"/>
                  </a:lnTo>
                  <a:lnTo>
                    <a:pt x="388" y="679"/>
                  </a:lnTo>
                  <a:lnTo>
                    <a:pt x="391" y="684"/>
                  </a:lnTo>
                  <a:lnTo>
                    <a:pt x="393" y="690"/>
                  </a:lnTo>
                  <a:lnTo>
                    <a:pt x="394" y="696"/>
                  </a:lnTo>
                  <a:lnTo>
                    <a:pt x="394" y="756"/>
                  </a:lnTo>
                  <a:close/>
                  <a:moveTo>
                    <a:pt x="302" y="60"/>
                  </a:moveTo>
                  <a:lnTo>
                    <a:pt x="304" y="54"/>
                  </a:lnTo>
                  <a:lnTo>
                    <a:pt x="305" y="49"/>
                  </a:lnTo>
                  <a:lnTo>
                    <a:pt x="308" y="43"/>
                  </a:lnTo>
                  <a:lnTo>
                    <a:pt x="311" y="39"/>
                  </a:lnTo>
                  <a:lnTo>
                    <a:pt x="316" y="36"/>
                  </a:lnTo>
                  <a:lnTo>
                    <a:pt x="321" y="33"/>
                  </a:lnTo>
                  <a:lnTo>
                    <a:pt x="327" y="30"/>
                  </a:lnTo>
                  <a:lnTo>
                    <a:pt x="332" y="30"/>
                  </a:lnTo>
                  <a:lnTo>
                    <a:pt x="575" y="30"/>
                  </a:lnTo>
                  <a:lnTo>
                    <a:pt x="581" y="30"/>
                  </a:lnTo>
                  <a:lnTo>
                    <a:pt x="587" y="33"/>
                  </a:lnTo>
                  <a:lnTo>
                    <a:pt x="592" y="36"/>
                  </a:lnTo>
                  <a:lnTo>
                    <a:pt x="596" y="39"/>
                  </a:lnTo>
                  <a:lnTo>
                    <a:pt x="600" y="43"/>
                  </a:lnTo>
                  <a:lnTo>
                    <a:pt x="603" y="49"/>
                  </a:lnTo>
                  <a:lnTo>
                    <a:pt x="605" y="54"/>
                  </a:lnTo>
                  <a:lnTo>
                    <a:pt x="605" y="60"/>
                  </a:lnTo>
                  <a:lnTo>
                    <a:pt x="605" y="273"/>
                  </a:lnTo>
                  <a:lnTo>
                    <a:pt x="302" y="273"/>
                  </a:lnTo>
                  <a:lnTo>
                    <a:pt x="302" y="60"/>
                  </a:lnTo>
                  <a:close/>
                  <a:moveTo>
                    <a:pt x="877" y="644"/>
                  </a:moveTo>
                  <a:lnTo>
                    <a:pt x="877" y="424"/>
                  </a:lnTo>
                  <a:lnTo>
                    <a:pt x="877" y="417"/>
                  </a:lnTo>
                  <a:lnTo>
                    <a:pt x="876" y="411"/>
                  </a:lnTo>
                  <a:lnTo>
                    <a:pt x="875" y="406"/>
                  </a:lnTo>
                  <a:lnTo>
                    <a:pt x="873" y="400"/>
                  </a:lnTo>
                  <a:lnTo>
                    <a:pt x="870" y="395"/>
                  </a:lnTo>
                  <a:lnTo>
                    <a:pt x="868" y="389"/>
                  </a:lnTo>
                  <a:lnTo>
                    <a:pt x="863" y="385"/>
                  </a:lnTo>
                  <a:lnTo>
                    <a:pt x="860" y="381"/>
                  </a:lnTo>
                  <a:lnTo>
                    <a:pt x="856" y="377"/>
                  </a:lnTo>
                  <a:lnTo>
                    <a:pt x="850" y="373"/>
                  </a:lnTo>
                  <a:lnTo>
                    <a:pt x="846" y="370"/>
                  </a:lnTo>
                  <a:lnTo>
                    <a:pt x="841" y="368"/>
                  </a:lnTo>
                  <a:lnTo>
                    <a:pt x="835" y="366"/>
                  </a:lnTo>
                  <a:lnTo>
                    <a:pt x="829" y="364"/>
                  </a:lnTo>
                  <a:lnTo>
                    <a:pt x="824" y="364"/>
                  </a:lnTo>
                  <a:lnTo>
                    <a:pt x="817" y="363"/>
                  </a:lnTo>
                  <a:lnTo>
                    <a:pt x="666" y="363"/>
                  </a:lnTo>
                  <a:lnTo>
                    <a:pt x="666" y="333"/>
                  </a:lnTo>
                  <a:lnTo>
                    <a:pt x="665" y="324"/>
                  </a:lnTo>
                  <a:lnTo>
                    <a:pt x="664" y="317"/>
                  </a:lnTo>
                  <a:lnTo>
                    <a:pt x="661" y="309"/>
                  </a:lnTo>
                  <a:lnTo>
                    <a:pt x="657" y="303"/>
                  </a:lnTo>
                  <a:lnTo>
                    <a:pt x="653" y="296"/>
                  </a:lnTo>
                  <a:lnTo>
                    <a:pt x="648" y="290"/>
                  </a:lnTo>
                  <a:lnTo>
                    <a:pt x="642" y="284"/>
                  </a:lnTo>
                  <a:lnTo>
                    <a:pt x="636" y="280"/>
                  </a:lnTo>
                  <a:lnTo>
                    <a:pt x="636" y="60"/>
                  </a:lnTo>
                  <a:lnTo>
                    <a:pt x="635" y="54"/>
                  </a:lnTo>
                  <a:lnTo>
                    <a:pt x="634" y="49"/>
                  </a:lnTo>
                  <a:lnTo>
                    <a:pt x="633" y="42"/>
                  </a:lnTo>
                  <a:lnTo>
                    <a:pt x="631" y="37"/>
                  </a:lnTo>
                  <a:lnTo>
                    <a:pt x="628" y="31"/>
                  </a:lnTo>
                  <a:lnTo>
                    <a:pt x="625" y="27"/>
                  </a:lnTo>
                  <a:lnTo>
                    <a:pt x="622" y="22"/>
                  </a:lnTo>
                  <a:lnTo>
                    <a:pt x="618" y="18"/>
                  </a:lnTo>
                  <a:lnTo>
                    <a:pt x="613" y="14"/>
                  </a:lnTo>
                  <a:lnTo>
                    <a:pt x="609" y="10"/>
                  </a:lnTo>
                  <a:lnTo>
                    <a:pt x="604" y="7"/>
                  </a:lnTo>
                  <a:lnTo>
                    <a:pt x="598" y="5"/>
                  </a:lnTo>
                  <a:lnTo>
                    <a:pt x="593" y="3"/>
                  </a:lnTo>
                  <a:lnTo>
                    <a:pt x="587" y="1"/>
                  </a:lnTo>
                  <a:lnTo>
                    <a:pt x="581" y="0"/>
                  </a:lnTo>
                  <a:lnTo>
                    <a:pt x="575" y="0"/>
                  </a:lnTo>
                  <a:lnTo>
                    <a:pt x="332" y="0"/>
                  </a:lnTo>
                  <a:lnTo>
                    <a:pt x="327" y="0"/>
                  </a:lnTo>
                  <a:lnTo>
                    <a:pt x="321" y="1"/>
                  </a:lnTo>
                  <a:lnTo>
                    <a:pt x="315" y="3"/>
                  </a:lnTo>
                  <a:lnTo>
                    <a:pt x="309" y="5"/>
                  </a:lnTo>
                  <a:lnTo>
                    <a:pt x="304" y="7"/>
                  </a:lnTo>
                  <a:lnTo>
                    <a:pt x="299" y="10"/>
                  </a:lnTo>
                  <a:lnTo>
                    <a:pt x="294" y="14"/>
                  </a:lnTo>
                  <a:lnTo>
                    <a:pt x="290" y="18"/>
                  </a:lnTo>
                  <a:lnTo>
                    <a:pt x="286" y="22"/>
                  </a:lnTo>
                  <a:lnTo>
                    <a:pt x="283" y="27"/>
                  </a:lnTo>
                  <a:lnTo>
                    <a:pt x="280" y="31"/>
                  </a:lnTo>
                  <a:lnTo>
                    <a:pt x="277" y="37"/>
                  </a:lnTo>
                  <a:lnTo>
                    <a:pt x="275" y="42"/>
                  </a:lnTo>
                  <a:lnTo>
                    <a:pt x="273" y="49"/>
                  </a:lnTo>
                  <a:lnTo>
                    <a:pt x="272" y="54"/>
                  </a:lnTo>
                  <a:lnTo>
                    <a:pt x="272" y="60"/>
                  </a:lnTo>
                  <a:lnTo>
                    <a:pt x="272" y="280"/>
                  </a:lnTo>
                  <a:lnTo>
                    <a:pt x="266" y="284"/>
                  </a:lnTo>
                  <a:lnTo>
                    <a:pt x="260" y="290"/>
                  </a:lnTo>
                  <a:lnTo>
                    <a:pt x="255" y="296"/>
                  </a:lnTo>
                  <a:lnTo>
                    <a:pt x="251" y="303"/>
                  </a:lnTo>
                  <a:lnTo>
                    <a:pt x="247" y="309"/>
                  </a:lnTo>
                  <a:lnTo>
                    <a:pt x="245" y="317"/>
                  </a:lnTo>
                  <a:lnTo>
                    <a:pt x="242" y="324"/>
                  </a:lnTo>
                  <a:lnTo>
                    <a:pt x="242" y="333"/>
                  </a:lnTo>
                  <a:lnTo>
                    <a:pt x="242" y="363"/>
                  </a:lnTo>
                  <a:lnTo>
                    <a:pt x="91" y="363"/>
                  </a:lnTo>
                  <a:lnTo>
                    <a:pt x="85" y="364"/>
                  </a:lnTo>
                  <a:lnTo>
                    <a:pt x="78" y="364"/>
                  </a:lnTo>
                  <a:lnTo>
                    <a:pt x="73" y="366"/>
                  </a:lnTo>
                  <a:lnTo>
                    <a:pt x="68" y="368"/>
                  </a:lnTo>
                  <a:lnTo>
                    <a:pt x="62" y="370"/>
                  </a:lnTo>
                  <a:lnTo>
                    <a:pt x="57" y="373"/>
                  </a:lnTo>
                  <a:lnTo>
                    <a:pt x="53" y="377"/>
                  </a:lnTo>
                  <a:lnTo>
                    <a:pt x="48" y="381"/>
                  </a:lnTo>
                  <a:lnTo>
                    <a:pt x="44" y="385"/>
                  </a:lnTo>
                  <a:lnTo>
                    <a:pt x="41" y="389"/>
                  </a:lnTo>
                  <a:lnTo>
                    <a:pt x="38" y="395"/>
                  </a:lnTo>
                  <a:lnTo>
                    <a:pt x="35" y="400"/>
                  </a:lnTo>
                  <a:lnTo>
                    <a:pt x="33" y="406"/>
                  </a:lnTo>
                  <a:lnTo>
                    <a:pt x="31" y="411"/>
                  </a:lnTo>
                  <a:lnTo>
                    <a:pt x="31" y="417"/>
                  </a:lnTo>
                  <a:lnTo>
                    <a:pt x="30" y="424"/>
                  </a:lnTo>
                  <a:lnTo>
                    <a:pt x="30" y="644"/>
                  </a:lnTo>
                  <a:lnTo>
                    <a:pt x="24" y="648"/>
                  </a:lnTo>
                  <a:lnTo>
                    <a:pt x="18" y="653"/>
                  </a:lnTo>
                  <a:lnTo>
                    <a:pt x="13" y="659"/>
                  </a:lnTo>
                  <a:lnTo>
                    <a:pt x="9" y="665"/>
                  </a:lnTo>
                  <a:lnTo>
                    <a:pt x="4" y="672"/>
                  </a:lnTo>
                  <a:lnTo>
                    <a:pt x="2" y="680"/>
                  </a:lnTo>
                  <a:lnTo>
                    <a:pt x="1" y="688"/>
                  </a:lnTo>
                  <a:lnTo>
                    <a:pt x="0" y="696"/>
                  </a:lnTo>
                  <a:lnTo>
                    <a:pt x="0" y="771"/>
                  </a:lnTo>
                  <a:lnTo>
                    <a:pt x="0" y="774"/>
                  </a:lnTo>
                  <a:lnTo>
                    <a:pt x="1" y="778"/>
                  </a:lnTo>
                  <a:lnTo>
                    <a:pt x="2" y="780"/>
                  </a:lnTo>
                  <a:lnTo>
                    <a:pt x="4" y="782"/>
                  </a:lnTo>
                  <a:lnTo>
                    <a:pt x="6" y="784"/>
                  </a:lnTo>
                  <a:lnTo>
                    <a:pt x="10" y="785"/>
                  </a:lnTo>
                  <a:lnTo>
                    <a:pt x="12" y="786"/>
                  </a:lnTo>
                  <a:lnTo>
                    <a:pt x="15" y="786"/>
                  </a:lnTo>
                  <a:lnTo>
                    <a:pt x="409" y="786"/>
                  </a:lnTo>
                  <a:lnTo>
                    <a:pt x="412" y="786"/>
                  </a:lnTo>
                  <a:lnTo>
                    <a:pt x="414" y="785"/>
                  </a:lnTo>
                  <a:lnTo>
                    <a:pt x="417" y="784"/>
                  </a:lnTo>
                  <a:lnTo>
                    <a:pt x="419" y="782"/>
                  </a:lnTo>
                  <a:lnTo>
                    <a:pt x="421" y="780"/>
                  </a:lnTo>
                  <a:lnTo>
                    <a:pt x="423" y="778"/>
                  </a:lnTo>
                  <a:lnTo>
                    <a:pt x="424" y="774"/>
                  </a:lnTo>
                  <a:lnTo>
                    <a:pt x="424" y="771"/>
                  </a:lnTo>
                  <a:lnTo>
                    <a:pt x="424" y="696"/>
                  </a:lnTo>
                  <a:lnTo>
                    <a:pt x="423" y="688"/>
                  </a:lnTo>
                  <a:lnTo>
                    <a:pt x="421" y="680"/>
                  </a:lnTo>
                  <a:lnTo>
                    <a:pt x="419" y="672"/>
                  </a:lnTo>
                  <a:lnTo>
                    <a:pt x="415" y="665"/>
                  </a:lnTo>
                  <a:lnTo>
                    <a:pt x="411" y="659"/>
                  </a:lnTo>
                  <a:lnTo>
                    <a:pt x="405" y="653"/>
                  </a:lnTo>
                  <a:lnTo>
                    <a:pt x="400" y="648"/>
                  </a:lnTo>
                  <a:lnTo>
                    <a:pt x="394" y="644"/>
                  </a:lnTo>
                  <a:lnTo>
                    <a:pt x="394" y="424"/>
                  </a:lnTo>
                  <a:lnTo>
                    <a:pt x="515" y="424"/>
                  </a:lnTo>
                  <a:lnTo>
                    <a:pt x="515" y="644"/>
                  </a:lnTo>
                  <a:lnTo>
                    <a:pt x="508" y="648"/>
                  </a:lnTo>
                  <a:lnTo>
                    <a:pt x="502" y="653"/>
                  </a:lnTo>
                  <a:lnTo>
                    <a:pt x="497" y="659"/>
                  </a:lnTo>
                  <a:lnTo>
                    <a:pt x="492" y="665"/>
                  </a:lnTo>
                  <a:lnTo>
                    <a:pt x="489" y="672"/>
                  </a:lnTo>
                  <a:lnTo>
                    <a:pt x="486" y="680"/>
                  </a:lnTo>
                  <a:lnTo>
                    <a:pt x="485" y="688"/>
                  </a:lnTo>
                  <a:lnTo>
                    <a:pt x="484" y="696"/>
                  </a:lnTo>
                  <a:lnTo>
                    <a:pt x="484" y="771"/>
                  </a:lnTo>
                  <a:lnTo>
                    <a:pt x="485" y="774"/>
                  </a:lnTo>
                  <a:lnTo>
                    <a:pt x="486" y="778"/>
                  </a:lnTo>
                  <a:lnTo>
                    <a:pt x="487" y="780"/>
                  </a:lnTo>
                  <a:lnTo>
                    <a:pt x="489" y="782"/>
                  </a:lnTo>
                  <a:lnTo>
                    <a:pt x="491" y="784"/>
                  </a:lnTo>
                  <a:lnTo>
                    <a:pt x="493" y="785"/>
                  </a:lnTo>
                  <a:lnTo>
                    <a:pt x="497" y="786"/>
                  </a:lnTo>
                  <a:lnTo>
                    <a:pt x="500" y="786"/>
                  </a:lnTo>
                  <a:lnTo>
                    <a:pt x="892" y="786"/>
                  </a:lnTo>
                  <a:lnTo>
                    <a:pt x="896" y="786"/>
                  </a:lnTo>
                  <a:lnTo>
                    <a:pt x="899" y="785"/>
                  </a:lnTo>
                  <a:lnTo>
                    <a:pt x="901" y="784"/>
                  </a:lnTo>
                  <a:lnTo>
                    <a:pt x="903" y="782"/>
                  </a:lnTo>
                  <a:lnTo>
                    <a:pt x="905" y="780"/>
                  </a:lnTo>
                  <a:lnTo>
                    <a:pt x="906" y="778"/>
                  </a:lnTo>
                  <a:lnTo>
                    <a:pt x="907" y="774"/>
                  </a:lnTo>
                  <a:lnTo>
                    <a:pt x="907" y="771"/>
                  </a:lnTo>
                  <a:lnTo>
                    <a:pt x="907" y="696"/>
                  </a:lnTo>
                  <a:lnTo>
                    <a:pt x="907" y="688"/>
                  </a:lnTo>
                  <a:lnTo>
                    <a:pt x="905" y="680"/>
                  </a:lnTo>
                  <a:lnTo>
                    <a:pt x="903" y="672"/>
                  </a:lnTo>
                  <a:lnTo>
                    <a:pt x="900" y="665"/>
                  </a:lnTo>
                  <a:lnTo>
                    <a:pt x="896" y="659"/>
                  </a:lnTo>
                  <a:lnTo>
                    <a:pt x="890" y="653"/>
                  </a:lnTo>
                  <a:lnTo>
                    <a:pt x="884" y="648"/>
                  </a:lnTo>
                  <a:lnTo>
                    <a:pt x="877" y="64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Freeform 26">
              <a:extLst>
                <a:ext uri="{FF2B5EF4-FFF2-40B4-BE49-F238E27FC236}">
                  <a16:creationId xmlns:a16="http://schemas.microsoft.com/office/drawing/2014/main" id="{C980504F-5E2D-4A97-9C38-2C5932F7B6E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87363" y="957263"/>
              <a:ext cx="76200" cy="57150"/>
            </a:xfrm>
            <a:custGeom>
              <a:avLst/>
              <a:gdLst>
                <a:gd name="T0" fmla="*/ 212 w 242"/>
                <a:gd name="T1" fmla="*/ 151 h 181"/>
                <a:gd name="T2" fmla="*/ 30 w 242"/>
                <a:gd name="T3" fmla="*/ 151 h 181"/>
                <a:gd name="T4" fmla="*/ 30 w 242"/>
                <a:gd name="T5" fmla="*/ 30 h 181"/>
                <a:gd name="T6" fmla="*/ 212 w 242"/>
                <a:gd name="T7" fmla="*/ 30 h 181"/>
                <a:gd name="T8" fmla="*/ 212 w 242"/>
                <a:gd name="T9" fmla="*/ 151 h 181"/>
                <a:gd name="T10" fmla="*/ 227 w 242"/>
                <a:gd name="T11" fmla="*/ 0 h 181"/>
                <a:gd name="T12" fmla="*/ 15 w 242"/>
                <a:gd name="T13" fmla="*/ 0 h 181"/>
                <a:gd name="T14" fmla="*/ 12 w 242"/>
                <a:gd name="T15" fmla="*/ 0 h 181"/>
                <a:gd name="T16" fmla="*/ 10 w 242"/>
                <a:gd name="T17" fmla="*/ 1 h 181"/>
                <a:gd name="T18" fmla="*/ 6 w 242"/>
                <a:gd name="T19" fmla="*/ 2 h 181"/>
                <a:gd name="T20" fmla="*/ 4 w 242"/>
                <a:gd name="T21" fmla="*/ 4 h 181"/>
                <a:gd name="T22" fmla="*/ 3 w 242"/>
                <a:gd name="T23" fmla="*/ 6 h 181"/>
                <a:gd name="T24" fmla="*/ 1 w 242"/>
                <a:gd name="T25" fmla="*/ 8 h 181"/>
                <a:gd name="T26" fmla="*/ 0 w 242"/>
                <a:gd name="T27" fmla="*/ 12 h 181"/>
                <a:gd name="T28" fmla="*/ 0 w 242"/>
                <a:gd name="T29" fmla="*/ 15 h 181"/>
                <a:gd name="T30" fmla="*/ 0 w 242"/>
                <a:gd name="T31" fmla="*/ 166 h 181"/>
                <a:gd name="T32" fmla="*/ 0 w 242"/>
                <a:gd name="T33" fmla="*/ 169 h 181"/>
                <a:gd name="T34" fmla="*/ 1 w 242"/>
                <a:gd name="T35" fmla="*/ 171 h 181"/>
                <a:gd name="T36" fmla="*/ 3 w 242"/>
                <a:gd name="T37" fmla="*/ 175 h 181"/>
                <a:gd name="T38" fmla="*/ 4 w 242"/>
                <a:gd name="T39" fmla="*/ 177 h 181"/>
                <a:gd name="T40" fmla="*/ 6 w 242"/>
                <a:gd name="T41" fmla="*/ 179 h 181"/>
                <a:gd name="T42" fmla="*/ 10 w 242"/>
                <a:gd name="T43" fmla="*/ 180 h 181"/>
                <a:gd name="T44" fmla="*/ 12 w 242"/>
                <a:gd name="T45" fmla="*/ 181 h 181"/>
                <a:gd name="T46" fmla="*/ 15 w 242"/>
                <a:gd name="T47" fmla="*/ 181 h 181"/>
                <a:gd name="T48" fmla="*/ 227 w 242"/>
                <a:gd name="T49" fmla="*/ 181 h 181"/>
                <a:gd name="T50" fmla="*/ 230 w 242"/>
                <a:gd name="T51" fmla="*/ 181 h 181"/>
                <a:gd name="T52" fmla="*/ 233 w 242"/>
                <a:gd name="T53" fmla="*/ 180 h 181"/>
                <a:gd name="T54" fmla="*/ 236 w 242"/>
                <a:gd name="T55" fmla="*/ 178 h 181"/>
                <a:gd name="T56" fmla="*/ 238 w 242"/>
                <a:gd name="T57" fmla="*/ 177 h 181"/>
                <a:gd name="T58" fmla="*/ 239 w 242"/>
                <a:gd name="T59" fmla="*/ 175 h 181"/>
                <a:gd name="T60" fmla="*/ 241 w 242"/>
                <a:gd name="T61" fmla="*/ 171 h 181"/>
                <a:gd name="T62" fmla="*/ 242 w 242"/>
                <a:gd name="T63" fmla="*/ 169 h 181"/>
                <a:gd name="T64" fmla="*/ 242 w 242"/>
                <a:gd name="T65" fmla="*/ 166 h 181"/>
                <a:gd name="T66" fmla="*/ 242 w 242"/>
                <a:gd name="T67" fmla="*/ 15 h 181"/>
                <a:gd name="T68" fmla="*/ 242 w 242"/>
                <a:gd name="T69" fmla="*/ 12 h 181"/>
                <a:gd name="T70" fmla="*/ 241 w 242"/>
                <a:gd name="T71" fmla="*/ 8 h 181"/>
                <a:gd name="T72" fmla="*/ 239 w 242"/>
                <a:gd name="T73" fmla="*/ 6 h 181"/>
                <a:gd name="T74" fmla="*/ 238 w 242"/>
                <a:gd name="T75" fmla="*/ 4 h 181"/>
                <a:gd name="T76" fmla="*/ 236 w 242"/>
                <a:gd name="T77" fmla="*/ 2 h 181"/>
                <a:gd name="T78" fmla="*/ 233 w 242"/>
                <a:gd name="T79" fmla="*/ 1 h 181"/>
                <a:gd name="T80" fmla="*/ 230 w 242"/>
                <a:gd name="T81" fmla="*/ 0 h 181"/>
                <a:gd name="T82" fmla="*/ 227 w 242"/>
                <a:gd name="T83" fmla="*/ 0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42" h="181">
                  <a:moveTo>
                    <a:pt x="212" y="151"/>
                  </a:moveTo>
                  <a:lnTo>
                    <a:pt x="30" y="151"/>
                  </a:lnTo>
                  <a:lnTo>
                    <a:pt x="30" y="30"/>
                  </a:lnTo>
                  <a:lnTo>
                    <a:pt x="212" y="30"/>
                  </a:lnTo>
                  <a:lnTo>
                    <a:pt x="212" y="151"/>
                  </a:lnTo>
                  <a:close/>
                  <a:moveTo>
                    <a:pt x="227" y="0"/>
                  </a:moveTo>
                  <a:lnTo>
                    <a:pt x="15" y="0"/>
                  </a:lnTo>
                  <a:lnTo>
                    <a:pt x="12" y="0"/>
                  </a:lnTo>
                  <a:lnTo>
                    <a:pt x="10" y="1"/>
                  </a:lnTo>
                  <a:lnTo>
                    <a:pt x="6" y="2"/>
                  </a:lnTo>
                  <a:lnTo>
                    <a:pt x="4" y="4"/>
                  </a:lnTo>
                  <a:lnTo>
                    <a:pt x="3" y="6"/>
                  </a:lnTo>
                  <a:lnTo>
                    <a:pt x="1" y="8"/>
                  </a:lnTo>
                  <a:lnTo>
                    <a:pt x="0" y="12"/>
                  </a:lnTo>
                  <a:lnTo>
                    <a:pt x="0" y="15"/>
                  </a:lnTo>
                  <a:lnTo>
                    <a:pt x="0" y="166"/>
                  </a:lnTo>
                  <a:lnTo>
                    <a:pt x="0" y="169"/>
                  </a:lnTo>
                  <a:lnTo>
                    <a:pt x="1" y="171"/>
                  </a:lnTo>
                  <a:lnTo>
                    <a:pt x="3" y="175"/>
                  </a:lnTo>
                  <a:lnTo>
                    <a:pt x="4" y="177"/>
                  </a:lnTo>
                  <a:lnTo>
                    <a:pt x="6" y="179"/>
                  </a:lnTo>
                  <a:lnTo>
                    <a:pt x="10" y="180"/>
                  </a:lnTo>
                  <a:lnTo>
                    <a:pt x="12" y="181"/>
                  </a:lnTo>
                  <a:lnTo>
                    <a:pt x="15" y="181"/>
                  </a:lnTo>
                  <a:lnTo>
                    <a:pt x="227" y="181"/>
                  </a:lnTo>
                  <a:lnTo>
                    <a:pt x="230" y="181"/>
                  </a:lnTo>
                  <a:lnTo>
                    <a:pt x="233" y="180"/>
                  </a:lnTo>
                  <a:lnTo>
                    <a:pt x="236" y="178"/>
                  </a:lnTo>
                  <a:lnTo>
                    <a:pt x="238" y="177"/>
                  </a:lnTo>
                  <a:lnTo>
                    <a:pt x="239" y="175"/>
                  </a:lnTo>
                  <a:lnTo>
                    <a:pt x="241" y="171"/>
                  </a:lnTo>
                  <a:lnTo>
                    <a:pt x="242" y="169"/>
                  </a:lnTo>
                  <a:lnTo>
                    <a:pt x="242" y="166"/>
                  </a:lnTo>
                  <a:lnTo>
                    <a:pt x="242" y="15"/>
                  </a:lnTo>
                  <a:lnTo>
                    <a:pt x="242" y="12"/>
                  </a:lnTo>
                  <a:lnTo>
                    <a:pt x="241" y="8"/>
                  </a:lnTo>
                  <a:lnTo>
                    <a:pt x="239" y="6"/>
                  </a:lnTo>
                  <a:lnTo>
                    <a:pt x="238" y="4"/>
                  </a:lnTo>
                  <a:lnTo>
                    <a:pt x="236" y="2"/>
                  </a:lnTo>
                  <a:lnTo>
                    <a:pt x="233" y="1"/>
                  </a:lnTo>
                  <a:lnTo>
                    <a:pt x="230" y="0"/>
                  </a:lnTo>
                  <a:lnTo>
                    <a:pt x="22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4" name="ZoneTexte 3">
            <a:extLst>
              <a:ext uri="{FF2B5EF4-FFF2-40B4-BE49-F238E27FC236}">
                <a16:creationId xmlns:a16="http://schemas.microsoft.com/office/drawing/2014/main" id="{E6457059-6B61-40E3-987D-CC10A1312EEA}"/>
              </a:ext>
            </a:extLst>
          </p:cNvPr>
          <p:cNvSpPr txBox="1"/>
          <p:nvPr/>
        </p:nvSpPr>
        <p:spPr>
          <a:xfrm>
            <a:off x="293316" y="998053"/>
            <a:ext cx="11623530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200000"/>
              </a:lnSpc>
              <a:spcAft>
                <a:spcPts val="1200"/>
              </a:spcAft>
              <a:buClr>
                <a:srgbClr val="7030A0"/>
              </a:buClr>
              <a:buFont typeface="Wingdings" panose="05000000000000000000" pitchFamily="2" charset="2"/>
              <a:buChar char="§"/>
            </a:pPr>
            <a:r>
              <a:rPr lang="fr-FR" sz="2800" dirty="0">
                <a:latin typeface="Arial" panose="020B0604020202020204" pitchFamily="34" charset="0"/>
                <a:cs typeface="Arial" panose="020B0604020202020204" pitchFamily="34" charset="0"/>
              </a:rPr>
              <a:t>Expert Laboratoires MSD</a:t>
            </a:r>
          </a:p>
          <a:p>
            <a:pPr>
              <a:lnSpc>
                <a:spcPct val="200000"/>
              </a:lnSpc>
              <a:spcAft>
                <a:spcPts val="1200"/>
              </a:spcAft>
              <a:buClr>
                <a:srgbClr val="7030A0"/>
              </a:buClr>
            </a:pPr>
            <a:r>
              <a:rPr lang="fr-FR" sz="2800" dirty="0">
                <a:latin typeface="Arial" panose="020B0604020202020204" pitchFamily="34" charset="0"/>
                <a:cs typeface="Arial" panose="020B0604020202020204" pitchFamily="34" charset="0"/>
              </a:rPr>
              <a:t>- Congrès nationaux et internationaux</a:t>
            </a:r>
          </a:p>
          <a:p>
            <a:pPr>
              <a:lnSpc>
                <a:spcPct val="200000"/>
              </a:lnSpc>
              <a:spcAft>
                <a:spcPts val="1200"/>
              </a:spcAft>
              <a:buClr>
                <a:srgbClr val="7030A0"/>
              </a:buClr>
            </a:pPr>
            <a:r>
              <a:rPr lang="fr-FR" sz="2800" dirty="0">
                <a:latin typeface="Arial" panose="020B0604020202020204" pitchFamily="34" charset="0"/>
                <a:cs typeface="Arial" panose="020B0604020202020204" pitchFamily="34" charset="0"/>
              </a:rPr>
              <a:t>- Forum francophone HPV</a:t>
            </a:r>
          </a:p>
          <a:p>
            <a:pPr>
              <a:lnSpc>
                <a:spcPct val="200000"/>
              </a:lnSpc>
              <a:spcAft>
                <a:spcPts val="1200"/>
              </a:spcAft>
              <a:buClr>
                <a:srgbClr val="7030A0"/>
              </a:buClr>
            </a:pPr>
            <a:r>
              <a:rPr lang="fr-FR" sz="2800" dirty="0">
                <a:latin typeface="Arial" panose="020B0604020202020204" pitchFamily="34" charset="0"/>
                <a:cs typeface="Arial" panose="020B0604020202020204" pitchFamily="34" charset="0"/>
              </a:rPr>
              <a:t>- Partenaire Société Sénégalaise de Colposcopie et de Pathologie liée au Papillomavirus (2SC2P)</a:t>
            </a:r>
          </a:p>
          <a:p>
            <a:pPr>
              <a:spcAft>
                <a:spcPts val="1200"/>
              </a:spcAft>
              <a:buClr>
                <a:srgbClr val="7030A0"/>
              </a:buClr>
            </a:pPr>
            <a:endParaRPr lang="fr-FR" sz="2400" dirty="0">
              <a:latin typeface="Arial Narrow" panose="020B0606020202030204" pitchFamily="34" charset="0"/>
            </a:endParaRPr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3DB1A276-9034-4832-8CE5-4841E84FEC59}"/>
              </a:ext>
            </a:extLst>
          </p:cNvPr>
          <p:cNvCxnSpPr>
            <a:cxnSpLocks/>
          </p:cNvCxnSpPr>
          <p:nvPr/>
        </p:nvCxnSpPr>
        <p:spPr>
          <a:xfrm flipV="1">
            <a:off x="853025" y="594905"/>
            <a:ext cx="10485950" cy="67490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Image 17">
            <a:extLst>
              <a:ext uri="{FF2B5EF4-FFF2-40B4-BE49-F238E27FC236}">
                <a16:creationId xmlns:a16="http://schemas.microsoft.com/office/drawing/2014/main" id="{ED294AED-2DAB-4ECE-8FD7-68CB8F772D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721" y="94185"/>
            <a:ext cx="636270" cy="636270"/>
          </a:xfrm>
          <a:prstGeom prst="rect">
            <a:avLst/>
          </a:prstGeom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284A06C9-25E1-2331-A23A-BEC3A1774E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D205E-34E0-4D4E-B6CF-D546C54444F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6618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83DCCEF6-E370-466F-871A-36BAA7C76A8A}"/>
              </a:ext>
            </a:extLst>
          </p:cNvPr>
          <p:cNvSpPr txBox="1"/>
          <p:nvPr/>
        </p:nvSpPr>
        <p:spPr>
          <a:xfrm>
            <a:off x="236128" y="768642"/>
            <a:ext cx="11623530" cy="547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fr-FR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Condylomes acuminés</a:t>
            </a:r>
          </a:p>
          <a:p>
            <a:endParaRPr lang="fr-FR" sz="2800" b="1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r>
              <a:rPr lang="fr-FR" sz="2800" b="1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Papulose </a:t>
            </a:r>
            <a:r>
              <a:rPr lang="fr-FR" sz="2800" b="1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Bowénoide</a:t>
            </a:r>
            <a:r>
              <a:rPr lang="fr-FR" sz="2800" b="1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</a:p>
          <a:p>
            <a:pPr>
              <a:buFont typeface="Wingdings" panose="05000000000000000000" pitchFamily="2" charset="2"/>
              <a:buChar char="q"/>
            </a:pPr>
            <a:endParaRPr lang="fr-FR" sz="2800" b="1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fr-FR" sz="2800" b="1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VIN III, HPV16+++</a:t>
            </a:r>
          </a:p>
          <a:p>
            <a:pPr marL="0" indent="0">
              <a:buNone/>
            </a:pPr>
            <a:endParaRPr lang="fr-FR" sz="2800" b="1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fr-FR" sz="2800" b="1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Femme jeune</a:t>
            </a:r>
          </a:p>
          <a:p>
            <a:pPr marL="0" indent="0">
              <a:buNone/>
            </a:pPr>
            <a:endParaRPr lang="fr-FR" sz="2800" b="1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fr-FR" sz="28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Papules de quelques millimètres </a:t>
            </a:r>
          </a:p>
          <a:p>
            <a:pPr marL="0" indent="0">
              <a:buNone/>
            </a:pPr>
            <a:r>
              <a:rPr lang="fr-FR" sz="28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Pigmentées, violacées ou verruqueuses</a:t>
            </a:r>
          </a:p>
          <a:p>
            <a:pPr marL="0" indent="0">
              <a:buNone/>
            </a:pPr>
            <a:endParaRPr lang="fr-FR" sz="2800" b="1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fr-FR" sz="2800" b="1" dirty="0">
                <a:solidFill>
                  <a:schemeClr val="accent5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Diagnostic histopathologique</a:t>
            </a:r>
          </a:p>
          <a:p>
            <a:endParaRPr lang="fr-FR" sz="1400" dirty="0">
              <a:latin typeface="+mj-lt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AB87C53D-7B5B-4AB4-AE68-BBAB8BA89D54}"/>
              </a:ext>
            </a:extLst>
          </p:cNvPr>
          <p:cNvGrpSpPr/>
          <p:nvPr/>
        </p:nvGrpSpPr>
        <p:grpSpPr>
          <a:xfrm>
            <a:off x="231448" y="167639"/>
            <a:ext cx="11723923" cy="590729"/>
            <a:chOff x="231448" y="167639"/>
            <a:chExt cx="11723923" cy="59072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F67F46E-4DB3-4EFD-82B7-61C976CE2B84}"/>
                </a:ext>
              </a:extLst>
            </p:cNvPr>
            <p:cNvSpPr/>
            <p:nvPr/>
          </p:nvSpPr>
          <p:spPr>
            <a:xfrm>
              <a:off x="452846" y="171450"/>
              <a:ext cx="11152010" cy="586918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Ellipse 1">
              <a:extLst>
                <a:ext uri="{FF2B5EF4-FFF2-40B4-BE49-F238E27FC236}">
                  <a16:creationId xmlns:a16="http://schemas.microsoft.com/office/drawing/2014/main" id="{E7D16B78-8415-476E-8E34-D2DF643C6C32}"/>
                </a:ext>
              </a:extLst>
            </p:cNvPr>
            <p:cNvSpPr/>
            <p:nvPr/>
          </p:nvSpPr>
          <p:spPr>
            <a:xfrm>
              <a:off x="11319100" y="169998"/>
              <a:ext cx="636271" cy="58691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76F130AC-80F0-4B30-BB0D-EAFE33521E3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94441" y="229457"/>
              <a:ext cx="517359" cy="468000"/>
            </a:xfrm>
            <a:prstGeom prst="rect">
              <a:avLst/>
            </a:prstGeom>
          </p:spPr>
        </p:pic>
        <p:sp>
          <p:nvSpPr>
            <p:cNvPr id="14" name="Ellipse 13">
              <a:extLst>
                <a:ext uri="{FF2B5EF4-FFF2-40B4-BE49-F238E27FC236}">
                  <a16:creationId xmlns:a16="http://schemas.microsoft.com/office/drawing/2014/main" id="{77AD599E-4C10-4C3A-833E-E3CF04D0D1AC}"/>
                </a:ext>
              </a:extLst>
            </p:cNvPr>
            <p:cNvSpPr/>
            <p:nvPr/>
          </p:nvSpPr>
          <p:spPr>
            <a:xfrm>
              <a:off x="231448" y="167639"/>
              <a:ext cx="636271" cy="58691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FD3D7A0A-C0A5-4CCF-B563-085733C31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01137" y="167639"/>
            <a:ext cx="684000" cy="600075"/>
          </a:xfrm>
        </p:spPr>
        <p:txBody>
          <a:bodyPr/>
          <a:lstStyle/>
          <a:p>
            <a:pPr algn="ctr"/>
            <a:fld id="{E08D205E-34E0-4D4E-B6CF-D546C54444F4}" type="slidenum">
              <a:rPr lang="en-US" sz="2400" b="1" smtClean="0">
                <a:solidFill>
                  <a:srgbClr val="7030A0"/>
                </a:solidFill>
                <a:latin typeface="Arial Black" panose="020B0A04020102020204" pitchFamily="34" charset="0"/>
              </a:rPr>
              <a:pPr algn="ctr"/>
              <a:t>20</a:t>
            </a:fld>
            <a:endParaRPr lang="en-US" sz="2400" b="1" dirty="0">
              <a:solidFill>
                <a:srgbClr val="7030A0"/>
              </a:solidFill>
              <a:latin typeface="Arial Black" panose="020B0A04020102020204" pitchFamily="34" charset="0"/>
            </a:endParaRPr>
          </a:p>
        </p:txBody>
      </p:sp>
      <p:sp>
        <p:nvSpPr>
          <p:cNvPr id="25" name="TextBox 6">
            <a:extLst>
              <a:ext uri="{FF2B5EF4-FFF2-40B4-BE49-F238E27FC236}">
                <a16:creationId xmlns:a16="http://schemas.microsoft.com/office/drawing/2014/main" id="{E30294B8-4862-474C-A351-C243AB29489B}"/>
              </a:ext>
            </a:extLst>
          </p:cNvPr>
          <p:cNvSpPr txBox="1"/>
          <p:nvPr/>
        </p:nvSpPr>
        <p:spPr>
          <a:xfrm>
            <a:off x="867719" y="211857"/>
            <a:ext cx="10322796" cy="492443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fr-FR" sz="3200" b="1" dirty="0">
                <a:solidFill>
                  <a:schemeClr val="bg1"/>
                </a:solidFill>
                <a:latin typeface="+mj-lt"/>
              </a:rPr>
              <a:t>Papillomavirus humains et </a:t>
            </a:r>
            <a:r>
              <a:rPr lang="fr-FR" sz="3200" b="1" dirty="0" err="1">
                <a:solidFill>
                  <a:schemeClr val="bg1"/>
                </a:solidFill>
                <a:latin typeface="+mj-lt"/>
              </a:rPr>
              <a:t>condyomes</a:t>
            </a:r>
            <a:r>
              <a:rPr lang="fr-FR" sz="3200" b="1" dirty="0">
                <a:solidFill>
                  <a:schemeClr val="bg1"/>
                </a:solidFill>
                <a:latin typeface="+mj-lt"/>
              </a:rPr>
              <a:t> vulvaires </a:t>
            </a:r>
            <a:endParaRPr lang="id-ID" sz="3200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E7090F4-3545-6436-D1C4-D0B3E5ABB9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3658" y="1943099"/>
            <a:ext cx="4404777" cy="393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427162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83DCCEF6-E370-466F-871A-36BAA7C76A8A}"/>
              </a:ext>
            </a:extLst>
          </p:cNvPr>
          <p:cNvSpPr txBox="1"/>
          <p:nvPr/>
        </p:nvSpPr>
        <p:spPr>
          <a:xfrm>
            <a:off x="236128" y="768642"/>
            <a:ext cx="11623530" cy="547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fr-FR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Condylomes acuminés</a:t>
            </a:r>
          </a:p>
          <a:p>
            <a:endParaRPr lang="fr-FR" sz="2800" b="1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r>
              <a:rPr lang="fr-FR" sz="2800" b="1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Maladie de Bowen</a:t>
            </a:r>
          </a:p>
          <a:p>
            <a:pPr marL="0" indent="0">
              <a:buNone/>
            </a:pPr>
            <a:endParaRPr lang="fr-FR" sz="2800" b="1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fr-FR" sz="2800" b="1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VIN III, HPV 16 +++</a:t>
            </a:r>
          </a:p>
          <a:p>
            <a:pPr marL="0" indent="0">
              <a:buNone/>
            </a:pPr>
            <a:endParaRPr lang="fr-FR" sz="2800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fr-FR" sz="28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Femme + de 50 ans</a:t>
            </a:r>
          </a:p>
          <a:p>
            <a:pPr marL="0" indent="0">
              <a:buNone/>
            </a:pPr>
            <a:endParaRPr lang="fr-FR" sz="2800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fr-FR" sz="28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Plaque rosée, parfois pigmentée, </a:t>
            </a:r>
          </a:p>
          <a:p>
            <a:pPr marL="0" indent="0">
              <a:buNone/>
            </a:pPr>
            <a:r>
              <a:rPr lang="fr-FR" sz="28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érythémateuse ou </a:t>
            </a:r>
            <a:r>
              <a:rPr lang="fr-FR" sz="2800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érythémato</a:t>
            </a:r>
            <a:r>
              <a:rPr lang="fr-FR" sz="28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-squameuse</a:t>
            </a:r>
          </a:p>
          <a:p>
            <a:pPr marL="0" indent="0">
              <a:buNone/>
            </a:pPr>
            <a:endParaRPr lang="fr-FR" sz="2800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fr-FR" sz="2800" b="1" dirty="0">
                <a:solidFill>
                  <a:schemeClr val="accent5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Diagnostic histopathologique</a:t>
            </a:r>
          </a:p>
          <a:p>
            <a:endParaRPr lang="fr-FR" sz="1400" dirty="0">
              <a:latin typeface="+mj-lt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AB87C53D-7B5B-4AB4-AE68-BBAB8BA89D54}"/>
              </a:ext>
            </a:extLst>
          </p:cNvPr>
          <p:cNvGrpSpPr/>
          <p:nvPr/>
        </p:nvGrpSpPr>
        <p:grpSpPr>
          <a:xfrm>
            <a:off x="231448" y="167639"/>
            <a:ext cx="11723923" cy="590729"/>
            <a:chOff x="231448" y="167639"/>
            <a:chExt cx="11723923" cy="59072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F67F46E-4DB3-4EFD-82B7-61C976CE2B84}"/>
                </a:ext>
              </a:extLst>
            </p:cNvPr>
            <p:cNvSpPr/>
            <p:nvPr/>
          </p:nvSpPr>
          <p:spPr>
            <a:xfrm>
              <a:off x="452846" y="171450"/>
              <a:ext cx="11152010" cy="586918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Ellipse 1">
              <a:extLst>
                <a:ext uri="{FF2B5EF4-FFF2-40B4-BE49-F238E27FC236}">
                  <a16:creationId xmlns:a16="http://schemas.microsoft.com/office/drawing/2014/main" id="{E7D16B78-8415-476E-8E34-D2DF643C6C32}"/>
                </a:ext>
              </a:extLst>
            </p:cNvPr>
            <p:cNvSpPr/>
            <p:nvPr/>
          </p:nvSpPr>
          <p:spPr>
            <a:xfrm>
              <a:off x="11319100" y="169998"/>
              <a:ext cx="636271" cy="58691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76F130AC-80F0-4B30-BB0D-EAFE33521E3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94441" y="229457"/>
              <a:ext cx="517359" cy="468000"/>
            </a:xfrm>
            <a:prstGeom prst="rect">
              <a:avLst/>
            </a:prstGeom>
          </p:spPr>
        </p:pic>
        <p:sp>
          <p:nvSpPr>
            <p:cNvPr id="14" name="Ellipse 13">
              <a:extLst>
                <a:ext uri="{FF2B5EF4-FFF2-40B4-BE49-F238E27FC236}">
                  <a16:creationId xmlns:a16="http://schemas.microsoft.com/office/drawing/2014/main" id="{77AD599E-4C10-4C3A-833E-E3CF04D0D1AC}"/>
                </a:ext>
              </a:extLst>
            </p:cNvPr>
            <p:cNvSpPr/>
            <p:nvPr/>
          </p:nvSpPr>
          <p:spPr>
            <a:xfrm>
              <a:off x="231448" y="167639"/>
              <a:ext cx="636271" cy="58691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FD3D7A0A-C0A5-4CCF-B563-085733C31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01137" y="167639"/>
            <a:ext cx="684000" cy="600075"/>
          </a:xfrm>
        </p:spPr>
        <p:txBody>
          <a:bodyPr/>
          <a:lstStyle/>
          <a:p>
            <a:pPr algn="ctr"/>
            <a:fld id="{E08D205E-34E0-4D4E-B6CF-D546C54444F4}" type="slidenum">
              <a:rPr lang="en-US" sz="2400" b="1" smtClean="0">
                <a:solidFill>
                  <a:srgbClr val="7030A0"/>
                </a:solidFill>
                <a:latin typeface="Arial Black" panose="020B0A04020102020204" pitchFamily="34" charset="0"/>
              </a:rPr>
              <a:pPr algn="ctr"/>
              <a:t>21</a:t>
            </a:fld>
            <a:endParaRPr lang="en-US" sz="2400" b="1" dirty="0">
              <a:solidFill>
                <a:srgbClr val="7030A0"/>
              </a:solidFill>
              <a:latin typeface="Arial Black" panose="020B0A04020102020204" pitchFamily="34" charset="0"/>
            </a:endParaRPr>
          </a:p>
        </p:txBody>
      </p:sp>
      <p:sp>
        <p:nvSpPr>
          <p:cNvPr id="25" name="TextBox 6">
            <a:extLst>
              <a:ext uri="{FF2B5EF4-FFF2-40B4-BE49-F238E27FC236}">
                <a16:creationId xmlns:a16="http://schemas.microsoft.com/office/drawing/2014/main" id="{E30294B8-4862-474C-A351-C243AB29489B}"/>
              </a:ext>
            </a:extLst>
          </p:cNvPr>
          <p:cNvSpPr txBox="1"/>
          <p:nvPr/>
        </p:nvSpPr>
        <p:spPr>
          <a:xfrm>
            <a:off x="867719" y="242635"/>
            <a:ext cx="10322796" cy="43088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fr-FR" sz="2800" b="1" dirty="0">
                <a:solidFill>
                  <a:schemeClr val="bg1"/>
                </a:solidFill>
                <a:latin typeface="+mj-lt"/>
              </a:rPr>
              <a:t>Papillomavirus humains et </a:t>
            </a:r>
            <a:r>
              <a:rPr lang="fr-FR" sz="2800" b="1" dirty="0" err="1">
                <a:solidFill>
                  <a:schemeClr val="bg1"/>
                </a:solidFill>
                <a:latin typeface="+mj-lt"/>
              </a:rPr>
              <a:t>condyomes</a:t>
            </a:r>
            <a:r>
              <a:rPr lang="fr-FR" sz="2800" b="1" dirty="0">
                <a:solidFill>
                  <a:schemeClr val="bg1"/>
                </a:solidFill>
                <a:latin typeface="+mj-lt"/>
              </a:rPr>
              <a:t> vulvaires </a:t>
            </a:r>
            <a:endParaRPr lang="id-ID" sz="2800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A2979D2-5C2B-0B33-0C94-F4BED1523CC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536242" y="2260013"/>
            <a:ext cx="4623145" cy="4370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9407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83DCCEF6-E370-466F-871A-36BAA7C76A8A}"/>
              </a:ext>
            </a:extLst>
          </p:cNvPr>
          <p:cNvSpPr txBox="1"/>
          <p:nvPr/>
        </p:nvSpPr>
        <p:spPr>
          <a:xfrm>
            <a:off x="236128" y="768642"/>
            <a:ext cx="11623530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fr-FR" sz="3200" b="1" dirty="0">
                <a:solidFill>
                  <a:srgbClr val="C00000"/>
                </a:solidFill>
                <a:latin typeface="+mj-lt"/>
              </a:rPr>
              <a:t>- Condylomes acuminés</a:t>
            </a:r>
          </a:p>
          <a:p>
            <a:endParaRPr lang="fr-FR" sz="1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eaLnBrk="1" hangingPunct="1">
              <a:defRPr/>
            </a:pPr>
            <a:r>
              <a:rPr lang="fr-FR" altLang="fr-FR" sz="2800" b="1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Papillomes buccaux</a:t>
            </a:r>
          </a:p>
          <a:p>
            <a:pPr marL="0" indent="0" eaLnBrk="1" hangingPunct="1">
              <a:buNone/>
              <a:defRPr/>
            </a:pPr>
            <a:endParaRPr lang="fr-FR" altLang="fr-FR" sz="2800" b="1" u="sng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fr-FR" altLang="fr-FR" sz="2800" b="1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HPV 6 et 11</a:t>
            </a:r>
          </a:p>
          <a:p>
            <a:pPr eaLnBrk="1" hangingPunct="1">
              <a:buFont typeface="Arial" panose="020B0604020202020204" pitchFamily="34" charset="0"/>
              <a:buNone/>
              <a:defRPr/>
            </a:pPr>
            <a:endParaRPr lang="fr-FR" altLang="fr-FR" sz="2800" b="1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>
              <a:buNone/>
              <a:defRPr/>
            </a:pPr>
            <a:r>
              <a:rPr lang="fr-FR" altLang="fr-FR" sz="2800" b="1" dirty="0">
                <a:solidFill>
                  <a:srgbClr val="00B05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Adultes</a:t>
            </a:r>
            <a:r>
              <a:rPr lang="fr-FR" altLang="fr-FR" sz="2800" b="1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</a:p>
          <a:p>
            <a:pPr eaLnBrk="1" hangingPunct="1">
              <a:buFont typeface="Arial" panose="020B0604020202020204" pitchFamily="34" charset="0"/>
              <a:buNone/>
              <a:defRPr/>
            </a:pPr>
            <a:endParaRPr lang="fr-FR" altLang="fr-FR" sz="2800" b="1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fr-FR" altLang="fr-FR" sz="2800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Auto-inoculation</a:t>
            </a:r>
            <a:r>
              <a:rPr lang="fr-FR" altLang="fr-FR" sz="28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: Condylomes </a:t>
            </a:r>
            <a:r>
              <a:rPr lang="fr-FR" altLang="fr-FR" sz="2800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génito</a:t>
            </a:r>
            <a:r>
              <a:rPr lang="fr-FR" altLang="fr-FR" sz="28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-anaux +++</a:t>
            </a:r>
          </a:p>
          <a:p>
            <a:pPr eaLnBrk="1" hangingPunct="1">
              <a:buFont typeface="Arial" panose="020B0604020202020204" pitchFamily="34" charset="0"/>
              <a:buNone/>
              <a:defRPr/>
            </a:pPr>
            <a:endParaRPr lang="fr-FR" altLang="fr-FR" sz="2800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eaLnBrk="1" hangingPunct="1">
              <a:buFontTx/>
              <a:buNone/>
              <a:defRPr/>
            </a:pPr>
            <a:r>
              <a:rPr lang="fr-FR" sz="28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Lésions sessiles , même couleur que gencive</a:t>
            </a:r>
            <a:endParaRPr lang="fr-FR" altLang="fr-FR" sz="2800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eaLnBrk="1" hangingPunct="1">
              <a:buFontTx/>
              <a:buNone/>
              <a:defRPr/>
            </a:pPr>
            <a:endParaRPr lang="fr-FR" altLang="fr-FR" sz="2800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endParaRPr lang="fr-FR" sz="1400" dirty="0">
              <a:latin typeface="+mj-lt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AB87C53D-7B5B-4AB4-AE68-BBAB8BA89D54}"/>
              </a:ext>
            </a:extLst>
          </p:cNvPr>
          <p:cNvGrpSpPr/>
          <p:nvPr/>
        </p:nvGrpSpPr>
        <p:grpSpPr>
          <a:xfrm>
            <a:off x="231448" y="167639"/>
            <a:ext cx="11723923" cy="590729"/>
            <a:chOff x="231448" y="167639"/>
            <a:chExt cx="11723923" cy="59072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F67F46E-4DB3-4EFD-82B7-61C976CE2B84}"/>
                </a:ext>
              </a:extLst>
            </p:cNvPr>
            <p:cNvSpPr/>
            <p:nvPr/>
          </p:nvSpPr>
          <p:spPr>
            <a:xfrm>
              <a:off x="452846" y="171450"/>
              <a:ext cx="11152010" cy="586918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Ellipse 1">
              <a:extLst>
                <a:ext uri="{FF2B5EF4-FFF2-40B4-BE49-F238E27FC236}">
                  <a16:creationId xmlns:a16="http://schemas.microsoft.com/office/drawing/2014/main" id="{E7D16B78-8415-476E-8E34-D2DF643C6C32}"/>
                </a:ext>
              </a:extLst>
            </p:cNvPr>
            <p:cNvSpPr/>
            <p:nvPr/>
          </p:nvSpPr>
          <p:spPr>
            <a:xfrm>
              <a:off x="11319100" y="169998"/>
              <a:ext cx="636271" cy="58691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76F130AC-80F0-4B30-BB0D-EAFE33521E3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94441" y="229457"/>
              <a:ext cx="517359" cy="468000"/>
            </a:xfrm>
            <a:prstGeom prst="rect">
              <a:avLst/>
            </a:prstGeom>
          </p:spPr>
        </p:pic>
        <p:sp>
          <p:nvSpPr>
            <p:cNvPr id="14" name="Ellipse 13">
              <a:extLst>
                <a:ext uri="{FF2B5EF4-FFF2-40B4-BE49-F238E27FC236}">
                  <a16:creationId xmlns:a16="http://schemas.microsoft.com/office/drawing/2014/main" id="{77AD599E-4C10-4C3A-833E-E3CF04D0D1AC}"/>
                </a:ext>
              </a:extLst>
            </p:cNvPr>
            <p:cNvSpPr/>
            <p:nvPr/>
          </p:nvSpPr>
          <p:spPr>
            <a:xfrm>
              <a:off x="231448" y="167639"/>
              <a:ext cx="636271" cy="58691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FD3D7A0A-C0A5-4CCF-B563-085733C31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01137" y="167639"/>
            <a:ext cx="684000" cy="600075"/>
          </a:xfrm>
        </p:spPr>
        <p:txBody>
          <a:bodyPr/>
          <a:lstStyle/>
          <a:p>
            <a:pPr algn="ctr"/>
            <a:fld id="{E08D205E-34E0-4D4E-B6CF-D546C54444F4}" type="slidenum">
              <a:rPr lang="en-US" sz="2400" b="1" smtClean="0">
                <a:solidFill>
                  <a:srgbClr val="7030A0"/>
                </a:solidFill>
                <a:latin typeface="Arial Black" panose="020B0A04020102020204" pitchFamily="34" charset="0"/>
              </a:rPr>
              <a:pPr algn="ctr"/>
              <a:t>22</a:t>
            </a:fld>
            <a:endParaRPr lang="en-US" sz="2400" b="1" dirty="0">
              <a:solidFill>
                <a:srgbClr val="7030A0"/>
              </a:solidFill>
              <a:latin typeface="Arial Black" panose="020B0A04020102020204" pitchFamily="34" charset="0"/>
            </a:endParaRPr>
          </a:p>
        </p:txBody>
      </p:sp>
      <p:sp>
        <p:nvSpPr>
          <p:cNvPr id="25" name="TextBox 6">
            <a:extLst>
              <a:ext uri="{FF2B5EF4-FFF2-40B4-BE49-F238E27FC236}">
                <a16:creationId xmlns:a16="http://schemas.microsoft.com/office/drawing/2014/main" id="{E30294B8-4862-474C-A351-C243AB29489B}"/>
              </a:ext>
            </a:extLst>
          </p:cNvPr>
          <p:cNvSpPr txBox="1"/>
          <p:nvPr/>
        </p:nvSpPr>
        <p:spPr>
          <a:xfrm>
            <a:off x="867719" y="242635"/>
            <a:ext cx="10322796" cy="43088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fr-FR" sz="2800" b="1" dirty="0">
                <a:solidFill>
                  <a:schemeClr val="bg1"/>
                </a:solidFill>
                <a:latin typeface="+mj-lt"/>
              </a:rPr>
              <a:t>Papillomavirus humains et condylomes acuminés buccaux</a:t>
            </a:r>
            <a:endParaRPr lang="id-ID" sz="2800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8A28801F-0E2E-DA53-39FA-6B8A0B2C23F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1" r="3366" b="12288"/>
          <a:stretch/>
        </p:blipFill>
        <p:spPr>
          <a:xfrm>
            <a:off x="8581456" y="3784600"/>
            <a:ext cx="3330343" cy="290195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1B5897E0-7AE6-56A6-9160-A3EF073AAC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2428" y="666088"/>
            <a:ext cx="4461013" cy="1630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9183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83DCCEF6-E370-466F-871A-36BAA7C76A8A}"/>
              </a:ext>
            </a:extLst>
          </p:cNvPr>
          <p:cNvSpPr txBox="1"/>
          <p:nvPr/>
        </p:nvSpPr>
        <p:spPr>
          <a:xfrm>
            <a:off x="236128" y="768642"/>
            <a:ext cx="11623530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fr-FR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Condylomes acuminés</a:t>
            </a:r>
          </a:p>
          <a:p>
            <a:pPr>
              <a:buNone/>
            </a:pPr>
            <a:endParaRPr lang="fr-FR" sz="3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r>
              <a:rPr lang="fr-FR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Colpites virales</a:t>
            </a:r>
          </a:p>
          <a:p>
            <a:pPr>
              <a:buNone/>
            </a:pPr>
            <a:r>
              <a:rPr lang="fr-FR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Examen sans préparation</a:t>
            </a:r>
          </a:p>
          <a:p>
            <a:pPr>
              <a:buNone/>
            </a:pPr>
            <a:endParaRPr lang="fr-FR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r>
              <a:rPr lang="fr-FR" sz="2800" dirty="0">
                <a:latin typeface="Arial" panose="020B0604020202020204" pitchFamily="34" charset="0"/>
                <a:cs typeface="Arial" panose="020B0604020202020204" pitchFamily="34" charset="0"/>
              </a:rPr>
              <a:t>papilles volumineuses </a:t>
            </a:r>
          </a:p>
          <a:p>
            <a:pPr>
              <a:buNone/>
            </a:pPr>
            <a:r>
              <a:rPr lang="fr-FR" sz="2800" dirty="0">
                <a:latin typeface="Arial" panose="020B0604020202020204" pitchFamily="34" charset="0"/>
                <a:cs typeface="Arial" panose="020B0604020202020204" pitchFamily="34" charset="0"/>
              </a:rPr>
              <a:t>Avec digitations</a:t>
            </a:r>
          </a:p>
          <a:p>
            <a:pPr>
              <a:buNone/>
            </a:pPr>
            <a:r>
              <a:rPr lang="fr-FR" sz="2800" dirty="0">
                <a:latin typeface="Arial" panose="020B0604020202020204" pitchFamily="34" charset="0"/>
                <a:cs typeface="Arial" panose="020B0604020202020204" pitchFamily="34" charset="0"/>
              </a:rPr>
              <a:t> axe vasculaire (point rouge) </a:t>
            </a:r>
          </a:p>
          <a:p>
            <a:pPr>
              <a:buNone/>
            </a:pPr>
            <a:endParaRPr lang="fr-FR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r>
              <a:rPr lang="fr-FR" sz="2800" dirty="0">
                <a:latin typeface="Arial" panose="020B0604020202020204" pitchFamily="34" charset="0"/>
                <a:cs typeface="Arial" panose="020B0604020202020204" pitchFamily="34" charset="0"/>
              </a:rPr>
              <a:t>Ces papilles peuvent se</a:t>
            </a:r>
          </a:p>
          <a:p>
            <a:pPr>
              <a:buNone/>
            </a:pPr>
            <a:r>
              <a:rPr lang="fr-FR" sz="2800" dirty="0">
                <a:latin typeface="Arial" panose="020B0604020202020204" pitchFamily="34" charset="0"/>
                <a:cs typeface="Arial" panose="020B0604020202020204" pitchFamily="34" charset="0"/>
              </a:rPr>
              <a:t> grouper sous forme de</a:t>
            </a:r>
          </a:p>
          <a:p>
            <a:pPr>
              <a:buNone/>
            </a:pPr>
            <a:r>
              <a:rPr lang="fr-FR" sz="2800" dirty="0">
                <a:latin typeface="Arial" panose="020B0604020202020204" pitchFamily="34" charset="0"/>
                <a:cs typeface="Arial" panose="020B0604020202020204" pitchFamily="34" charset="0"/>
              </a:rPr>
              <a:t> bouquets </a:t>
            </a:r>
            <a:r>
              <a:rPr lang="fr-FR" sz="2800" dirty="0" err="1">
                <a:latin typeface="Arial" panose="020B0604020202020204" pitchFamily="34" charset="0"/>
                <a:cs typeface="Arial" panose="020B0604020202020204" pitchFamily="34" charset="0"/>
              </a:rPr>
              <a:t>condylomateux</a:t>
            </a:r>
            <a:endParaRPr lang="fr-FR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endParaRPr lang="fr-FR" sz="3200" b="1" dirty="0">
              <a:solidFill>
                <a:srgbClr val="C00000"/>
              </a:solidFill>
              <a:latin typeface="+mj-lt"/>
            </a:endParaRPr>
          </a:p>
          <a:p>
            <a:endParaRPr lang="fr-FR" sz="1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fr-FR" sz="1400" dirty="0">
              <a:latin typeface="+mj-lt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AB87C53D-7B5B-4AB4-AE68-BBAB8BA89D54}"/>
              </a:ext>
            </a:extLst>
          </p:cNvPr>
          <p:cNvGrpSpPr/>
          <p:nvPr/>
        </p:nvGrpSpPr>
        <p:grpSpPr>
          <a:xfrm>
            <a:off x="231448" y="167639"/>
            <a:ext cx="11723923" cy="590729"/>
            <a:chOff x="231448" y="167639"/>
            <a:chExt cx="11723923" cy="59072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F67F46E-4DB3-4EFD-82B7-61C976CE2B84}"/>
                </a:ext>
              </a:extLst>
            </p:cNvPr>
            <p:cNvSpPr/>
            <p:nvPr/>
          </p:nvSpPr>
          <p:spPr>
            <a:xfrm>
              <a:off x="452846" y="171450"/>
              <a:ext cx="11152010" cy="586918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Ellipse 1">
              <a:extLst>
                <a:ext uri="{FF2B5EF4-FFF2-40B4-BE49-F238E27FC236}">
                  <a16:creationId xmlns:a16="http://schemas.microsoft.com/office/drawing/2014/main" id="{E7D16B78-8415-476E-8E34-D2DF643C6C32}"/>
                </a:ext>
              </a:extLst>
            </p:cNvPr>
            <p:cNvSpPr/>
            <p:nvPr/>
          </p:nvSpPr>
          <p:spPr>
            <a:xfrm>
              <a:off x="11319100" y="169998"/>
              <a:ext cx="636271" cy="58691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76F130AC-80F0-4B30-BB0D-EAFE33521E3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94441" y="229457"/>
              <a:ext cx="517359" cy="468000"/>
            </a:xfrm>
            <a:prstGeom prst="rect">
              <a:avLst/>
            </a:prstGeom>
          </p:spPr>
        </p:pic>
        <p:sp>
          <p:nvSpPr>
            <p:cNvPr id="14" name="Ellipse 13">
              <a:extLst>
                <a:ext uri="{FF2B5EF4-FFF2-40B4-BE49-F238E27FC236}">
                  <a16:creationId xmlns:a16="http://schemas.microsoft.com/office/drawing/2014/main" id="{77AD599E-4C10-4C3A-833E-E3CF04D0D1AC}"/>
                </a:ext>
              </a:extLst>
            </p:cNvPr>
            <p:cNvSpPr/>
            <p:nvPr/>
          </p:nvSpPr>
          <p:spPr>
            <a:xfrm>
              <a:off x="231448" y="167639"/>
              <a:ext cx="636271" cy="58691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FD3D7A0A-C0A5-4CCF-B563-085733C31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01137" y="167639"/>
            <a:ext cx="684000" cy="600075"/>
          </a:xfrm>
        </p:spPr>
        <p:txBody>
          <a:bodyPr/>
          <a:lstStyle/>
          <a:p>
            <a:pPr algn="ctr"/>
            <a:fld id="{E08D205E-34E0-4D4E-B6CF-D546C54444F4}" type="slidenum">
              <a:rPr lang="en-US" sz="2400" b="1" smtClean="0">
                <a:solidFill>
                  <a:srgbClr val="7030A0"/>
                </a:solidFill>
                <a:latin typeface="Arial Black" panose="020B0A04020102020204" pitchFamily="34" charset="0"/>
              </a:rPr>
              <a:pPr algn="ctr"/>
              <a:t>23</a:t>
            </a:fld>
            <a:endParaRPr lang="en-US" sz="2400" b="1" dirty="0">
              <a:solidFill>
                <a:srgbClr val="7030A0"/>
              </a:solidFill>
              <a:latin typeface="Arial Black" panose="020B0A04020102020204" pitchFamily="34" charset="0"/>
            </a:endParaRPr>
          </a:p>
        </p:txBody>
      </p:sp>
      <p:sp>
        <p:nvSpPr>
          <p:cNvPr id="25" name="TextBox 6">
            <a:extLst>
              <a:ext uri="{FF2B5EF4-FFF2-40B4-BE49-F238E27FC236}">
                <a16:creationId xmlns:a16="http://schemas.microsoft.com/office/drawing/2014/main" id="{E30294B8-4862-474C-A351-C243AB29489B}"/>
              </a:ext>
            </a:extLst>
          </p:cNvPr>
          <p:cNvSpPr txBox="1"/>
          <p:nvPr/>
        </p:nvSpPr>
        <p:spPr>
          <a:xfrm>
            <a:off x="867719" y="258024"/>
            <a:ext cx="10322796" cy="400110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fr-FR" sz="2600" b="1" dirty="0">
                <a:solidFill>
                  <a:schemeClr val="bg1"/>
                </a:solidFill>
                <a:latin typeface="+mj-lt"/>
              </a:rPr>
              <a:t>Papillomavirus humains et condylomes acuminés du col utérin</a:t>
            </a:r>
            <a:endParaRPr lang="id-ID" sz="2600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5" name="Image49">
            <a:extLst>
              <a:ext uri="{FF2B5EF4-FFF2-40B4-BE49-F238E27FC236}">
                <a16:creationId xmlns:a16="http://schemas.microsoft.com/office/drawing/2014/main" id="{C5F6CD6F-30E7-F9D0-EDBE-CE968F76A580}"/>
              </a:ext>
            </a:extLst>
          </p:cNvPr>
          <p:cNvPicPr>
            <a:picLocks noRo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73626" y="1263413"/>
            <a:ext cx="3786214" cy="4071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7040913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83DCCEF6-E370-466F-871A-36BAA7C76A8A}"/>
              </a:ext>
            </a:extLst>
          </p:cNvPr>
          <p:cNvSpPr txBox="1"/>
          <p:nvPr/>
        </p:nvSpPr>
        <p:spPr>
          <a:xfrm>
            <a:off x="236128" y="768642"/>
            <a:ext cx="11623530" cy="6771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fr-FR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Condylomes acuminés</a:t>
            </a:r>
          </a:p>
          <a:p>
            <a:pPr>
              <a:buNone/>
            </a:pPr>
            <a:endParaRPr lang="fr-FR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r>
              <a:rPr lang="fr-FR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Colpites virales</a:t>
            </a:r>
          </a:p>
          <a:p>
            <a:pPr>
              <a:buNone/>
            </a:pPr>
            <a:endParaRPr lang="fr-FR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r>
              <a:rPr lang="fr-FR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Examen après application de </a:t>
            </a:r>
            <a:r>
              <a:rPr lang="fr-FR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lugol</a:t>
            </a:r>
            <a:endParaRPr lang="fr-FR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endParaRPr lang="fr-FR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r>
              <a:rPr lang="fr-FR" sz="2800" dirty="0">
                <a:latin typeface="Arial" panose="020B0604020202020204" pitchFamily="34" charset="0"/>
                <a:cs typeface="Arial" panose="020B0604020202020204" pitchFamily="34" charset="0"/>
              </a:rPr>
              <a:t>Coloration  inhomogène sur les zones</a:t>
            </a:r>
          </a:p>
          <a:p>
            <a:pPr>
              <a:buNone/>
            </a:pPr>
            <a:endParaRPr lang="fr-FR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r>
              <a:rPr lang="fr-FR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800" dirty="0" err="1">
                <a:latin typeface="Arial" panose="020B0604020202020204" pitchFamily="34" charset="0"/>
                <a:cs typeface="Arial" panose="020B0604020202020204" pitchFamily="34" charset="0"/>
              </a:rPr>
              <a:t>condylomateuses</a:t>
            </a:r>
            <a:r>
              <a:rPr lang="fr-FR" sz="2800" dirty="0">
                <a:latin typeface="Arial" panose="020B0604020202020204" pitchFamily="34" charset="0"/>
                <a:cs typeface="Arial" panose="020B0604020202020204" pitchFamily="34" charset="0"/>
              </a:rPr>
              <a:t> en raison de la prise</a:t>
            </a:r>
          </a:p>
          <a:p>
            <a:pPr>
              <a:buNone/>
            </a:pPr>
            <a:endParaRPr lang="fr-FR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r>
              <a:rPr lang="fr-FR" sz="2800" dirty="0">
                <a:latin typeface="Arial" panose="020B0604020202020204" pitchFamily="34" charset="0"/>
                <a:cs typeface="Arial" panose="020B0604020202020204" pitchFamily="34" charset="0"/>
              </a:rPr>
              <a:t> préférentielle de l’iode au sommet des</a:t>
            </a:r>
          </a:p>
          <a:p>
            <a:pPr>
              <a:buNone/>
            </a:pPr>
            <a:endParaRPr lang="fr-FR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r>
              <a:rPr lang="fr-FR" sz="2800" dirty="0">
                <a:latin typeface="Arial" panose="020B0604020202020204" pitchFamily="34" charset="0"/>
                <a:cs typeface="Arial" panose="020B0604020202020204" pitchFamily="34" charset="0"/>
              </a:rPr>
              <a:t> papilles</a:t>
            </a:r>
          </a:p>
          <a:p>
            <a:pPr>
              <a:buNone/>
            </a:pPr>
            <a:endParaRPr lang="fr-FR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sz="2800" b="1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endParaRPr lang="fr-FR" sz="1400" dirty="0">
              <a:latin typeface="+mj-lt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AB87C53D-7B5B-4AB4-AE68-BBAB8BA89D54}"/>
              </a:ext>
            </a:extLst>
          </p:cNvPr>
          <p:cNvGrpSpPr/>
          <p:nvPr/>
        </p:nvGrpSpPr>
        <p:grpSpPr>
          <a:xfrm>
            <a:off x="231448" y="167639"/>
            <a:ext cx="11723923" cy="590729"/>
            <a:chOff x="231448" y="167639"/>
            <a:chExt cx="11723923" cy="59072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F67F46E-4DB3-4EFD-82B7-61C976CE2B84}"/>
                </a:ext>
              </a:extLst>
            </p:cNvPr>
            <p:cNvSpPr/>
            <p:nvPr/>
          </p:nvSpPr>
          <p:spPr>
            <a:xfrm>
              <a:off x="452846" y="171450"/>
              <a:ext cx="11152010" cy="586918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Ellipse 1">
              <a:extLst>
                <a:ext uri="{FF2B5EF4-FFF2-40B4-BE49-F238E27FC236}">
                  <a16:creationId xmlns:a16="http://schemas.microsoft.com/office/drawing/2014/main" id="{E7D16B78-8415-476E-8E34-D2DF643C6C32}"/>
                </a:ext>
              </a:extLst>
            </p:cNvPr>
            <p:cNvSpPr/>
            <p:nvPr/>
          </p:nvSpPr>
          <p:spPr>
            <a:xfrm>
              <a:off x="11319100" y="169998"/>
              <a:ext cx="636271" cy="58691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76F130AC-80F0-4B30-BB0D-EAFE33521E3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94441" y="229457"/>
              <a:ext cx="517359" cy="468000"/>
            </a:xfrm>
            <a:prstGeom prst="rect">
              <a:avLst/>
            </a:prstGeom>
          </p:spPr>
        </p:pic>
        <p:sp>
          <p:nvSpPr>
            <p:cNvPr id="14" name="Ellipse 13">
              <a:extLst>
                <a:ext uri="{FF2B5EF4-FFF2-40B4-BE49-F238E27FC236}">
                  <a16:creationId xmlns:a16="http://schemas.microsoft.com/office/drawing/2014/main" id="{77AD599E-4C10-4C3A-833E-E3CF04D0D1AC}"/>
                </a:ext>
              </a:extLst>
            </p:cNvPr>
            <p:cNvSpPr/>
            <p:nvPr/>
          </p:nvSpPr>
          <p:spPr>
            <a:xfrm>
              <a:off x="231448" y="167639"/>
              <a:ext cx="636271" cy="58691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FD3D7A0A-C0A5-4CCF-B563-085733C31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01137" y="167639"/>
            <a:ext cx="684000" cy="600075"/>
          </a:xfrm>
        </p:spPr>
        <p:txBody>
          <a:bodyPr/>
          <a:lstStyle/>
          <a:p>
            <a:pPr algn="ctr"/>
            <a:fld id="{E08D205E-34E0-4D4E-B6CF-D546C54444F4}" type="slidenum">
              <a:rPr lang="en-US" sz="2400" b="1" smtClean="0">
                <a:solidFill>
                  <a:srgbClr val="7030A0"/>
                </a:solidFill>
                <a:latin typeface="Arial Black" panose="020B0A04020102020204" pitchFamily="34" charset="0"/>
              </a:rPr>
              <a:pPr algn="ctr"/>
              <a:t>24</a:t>
            </a:fld>
            <a:endParaRPr lang="en-US" sz="2400" b="1" dirty="0">
              <a:solidFill>
                <a:srgbClr val="7030A0"/>
              </a:solidFill>
              <a:latin typeface="Arial Black" panose="020B0A04020102020204" pitchFamily="34" charset="0"/>
            </a:endParaRPr>
          </a:p>
        </p:txBody>
      </p:sp>
      <p:sp>
        <p:nvSpPr>
          <p:cNvPr id="25" name="TextBox 6">
            <a:extLst>
              <a:ext uri="{FF2B5EF4-FFF2-40B4-BE49-F238E27FC236}">
                <a16:creationId xmlns:a16="http://schemas.microsoft.com/office/drawing/2014/main" id="{E30294B8-4862-474C-A351-C243AB29489B}"/>
              </a:ext>
            </a:extLst>
          </p:cNvPr>
          <p:cNvSpPr txBox="1"/>
          <p:nvPr/>
        </p:nvSpPr>
        <p:spPr>
          <a:xfrm>
            <a:off x="898030" y="258024"/>
            <a:ext cx="10292485" cy="400110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fr-FR" sz="2600" b="1" dirty="0">
                <a:solidFill>
                  <a:schemeClr val="bg1"/>
                </a:solidFill>
                <a:latin typeface="+mj-lt"/>
              </a:rPr>
              <a:t>Papillomavirus humains et condylomes acuminés du col utérin</a:t>
            </a:r>
            <a:endParaRPr lang="id-ID" sz="2600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4" name="Image50">
            <a:extLst>
              <a:ext uri="{FF2B5EF4-FFF2-40B4-BE49-F238E27FC236}">
                <a16:creationId xmlns:a16="http://schemas.microsoft.com/office/drawing/2014/main" id="{54CF25C8-CB11-5BB6-D948-7B18C6CB7B04}"/>
              </a:ext>
            </a:extLst>
          </p:cNvPr>
          <p:cNvPicPr>
            <a:picLocks noRo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61507" y="1321579"/>
            <a:ext cx="3357593" cy="4214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38029571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83DCCEF6-E370-466F-871A-36BAA7C76A8A}"/>
              </a:ext>
            </a:extLst>
          </p:cNvPr>
          <p:cNvSpPr txBox="1"/>
          <p:nvPr/>
        </p:nvSpPr>
        <p:spPr>
          <a:xfrm>
            <a:off x="236128" y="768642"/>
            <a:ext cx="11623530" cy="5746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  <a:buNone/>
            </a:pPr>
            <a:r>
              <a:rPr lang="fr-FR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Condylomes plans</a:t>
            </a:r>
          </a:p>
          <a:p>
            <a:pPr>
              <a:lnSpc>
                <a:spcPct val="200000"/>
              </a:lnSpc>
            </a:pPr>
            <a:r>
              <a:rPr lang="fr-FR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Vulvaires</a:t>
            </a:r>
          </a:p>
          <a:p>
            <a:pPr>
              <a:lnSpc>
                <a:spcPct val="200000"/>
              </a:lnSpc>
            </a:pPr>
            <a:r>
              <a:rPr lang="fr-FR" sz="2800" dirty="0">
                <a:latin typeface="Arial" panose="020B0604020202020204" pitchFamily="34" charset="0"/>
                <a:cs typeface="Arial" panose="020B0604020202020204" pitchFamily="34" charset="0"/>
              </a:rPr>
              <a:t>Mieux visibles après application acide acétique</a:t>
            </a:r>
          </a:p>
          <a:p>
            <a:pPr marL="0" indent="0">
              <a:lnSpc>
                <a:spcPct val="200000"/>
              </a:lnSpc>
              <a:buNone/>
            </a:pPr>
            <a:r>
              <a:rPr lang="fr-FR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8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Macules blanches </a:t>
            </a:r>
          </a:p>
          <a:p>
            <a:pPr marL="0" indent="0">
              <a:lnSpc>
                <a:spcPct val="200000"/>
              </a:lnSpc>
              <a:buNone/>
            </a:pPr>
            <a:r>
              <a:rPr lang="fr-FR" sz="28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Associée fréquente avec HPV 16</a:t>
            </a:r>
          </a:p>
          <a:p>
            <a:pPr marL="0" indent="0">
              <a:lnSpc>
                <a:spcPct val="200000"/>
              </a:lnSpc>
              <a:buNone/>
            </a:pPr>
            <a:r>
              <a:rPr lang="fr-FR" sz="28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Loupe ou </a:t>
            </a:r>
            <a:r>
              <a:rPr lang="fr-FR" sz="2800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dermatoscope</a:t>
            </a:r>
            <a:endParaRPr lang="fr-FR" sz="2800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buNone/>
            </a:pPr>
            <a:endParaRPr lang="fr-FR" sz="2400" dirty="0">
              <a:latin typeface="+mj-lt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AB87C53D-7B5B-4AB4-AE68-BBAB8BA89D54}"/>
              </a:ext>
            </a:extLst>
          </p:cNvPr>
          <p:cNvGrpSpPr/>
          <p:nvPr/>
        </p:nvGrpSpPr>
        <p:grpSpPr>
          <a:xfrm>
            <a:off x="231448" y="167639"/>
            <a:ext cx="11723923" cy="590729"/>
            <a:chOff x="231448" y="167639"/>
            <a:chExt cx="11723923" cy="59072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F67F46E-4DB3-4EFD-82B7-61C976CE2B84}"/>
                </a:ext>
              </a:extLst>
            </p:cNvPr>
            <p:cNvSpPr/>
            <p:nvPr/>
          </p:nvSpPr>
          <p:spPr>
            <a:xfrm>
              <a:off x="452846" y="171450"/>
              <a:ext cx="11152010" cy="586918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Ellipse 1">
              <a:extLst>
                <a:ext uri="{FF2B5EF4-FFF2-40B4-BE49-F238E27FC236}">
                  <a16:creationId xmlns:a16="http://schemas.microsoft.com/office/drawing/2014/main" id="{E7D16B78-8415-476E-8E34-D2DF643C6C32}"/>
                </a:ext>
              </a:extLst>
            </p:cNvPr>
            <p:cNvSpPr/>
            <p:nvPr/>
          </p:nvSpPr>
          <p:spPr>
            <a:xfrm>
              <a:off x="11319100" y="169998"/>
              <a:ext cx="636271" cy="58691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76F130AC-80F0-4B30-BB0D-EAFE33521E3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94441" y="229457"/>
              <a:ext cx="517359" cy="468000"/>
            </a:xfrm>
            <a:prstGeom prst="rect">
              <a:avLst/>
            </a:prstGeom>
          </p:spPr>
        </p:pic>
        <p:sp>
          <p:nvSpPr>
            <p:cNvPr id="14" name="Ellipse 13">
              <a:extLst>
                <a:ext uri="{FF2B5EF4-FFF2-40B4-BE49-F238E27FC236}">
                  <a16:creationId xmlns:a16="http://schemas.microsoft.com/office/drawing/2014/main" id="{77AD599E-4C10-4C3A-833E-E3CF04D0D1AC}"/>
                </a:ext>
              </a:extLst>
            </p:cNvPr>
            <p:cNvSpPr/>
            <p:nvPr/>
          </p:nvSpPr>
          <p:spPr>
            <a:xfrm>
              <a:off x="231448" y="167639"/>
              <a:ext cx="636271" cy="58691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FD3D7A0A-C0A5-4CCF-B563-085733C31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01137" y="167639"/>
            <a:ext cx="684000" cy="600075"/>
          </a:xfrm>
        </p:spPr>
        <p:txBody>
          <a:bodyPr/>
          <a:lstStyle/>
          <a:p>
            <a:pPr algn="ctr"/>
            <a:fld id="{E08D205E-34E0-4D4E-B6CF-D546C54444F4}" type="slidenum">
              <a:rPr lang="en-US" sz="2400" b="1" smtClean="0">
                <a:solidFill>
                  <a:srgbClr val="7030A0"/>
                </a:solidFill>
                <a:latin typeface="Arial Black" panose="020B0A04020102020204" pitchFamily="34" charset="0"/>
              </a:rPr>
              <a:pPr algn="ctr"/>
              <a:t>25</a:t>
            </a:fld>
            <a:endParaRPr lang="en-US" sz="2400" b="1" dirty="0">
              <a:solidFill>
                <a:srgbClr val="7030A0"/>
              </a:solidFill>
              <a:latin typeface="Arial Black" panose="020B0A04020102020204" pitchFamily="34" charset="0"/>
            </a:endParaRPr>
          </a:p>
        </p:txBody>
      </p:sp>
      <p:sp>
        <p:nvSpPr>
          <p:cNvPr id="25" name="TextBox 6">
            <a:extLst>
              <a:ext uri="{FF2B5EF4-FFF2-40B4-BE49-F238E27FC236}">
                <a16:creationId xmlns:a16="http://schemas.microsoft.com/office/drawing/2014/main" id="{E30294B8-4862-474C-A351-C243AB29489B}"/>
              </a:ext>
            </a:extLst>
          </p:cNvPr>
          <p:cNvSpPr txBox="1"/>
          <p:nvPr/>
        </p:nvSpPr>
        <p:spPr>
          <a:xfrm>
            <a:off x="867719" y="242635"/>
            <a:ext cx="10322796" cy="43088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fr-FR" sz="2800" b="1" dirty="0">
                <a:solidFill>
                  <a:schemeClr val="bg1"/>
                </a:solidFill>
                <a:latin typeface="+mj-lt"/>
              </a:rPr>
              <a:t>Papillomavirus humains et condylomes plans vulvaires</a:t>
            </a:r>
            <a:endParaRPr lang="id-ID" sz="2800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A00BF14F-6093-4196-1272-C0A21A71228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716" r="46994"/>
          <a:stretch/>
        </p:blipFill>
        <p:spPr bwMode="auto">
          <a:xfrm>
            <a:off x="6896426" y="2632640"/>
            <a:ext cx="5174927" cy="4225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47E2FE57-A989-0E75-CDA9-84699A6D20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5112" y="952756"/>
            <a:ext cx="3579329" cy="1679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79765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83DCCEF6-E370-466F-871A-36BAA7C76A8A}"/>
              </a:ext>
            </a:extLst>
          </p:cNvPr>
          <p:cNvSpPr txBox="1"/>
          <p:nvPr/>
        </p:nvSpPr>
        <p:spPr>
          <a:xfrm>
            <a:off x="236128" y="768642"/>
            <a:ext cx="11623530" cy="4884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  <a:buNone/>
            </a:pPr>
            <a:r>
              <a:rPr lang="fr-FR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Condylomes plans</a:t>
            </a:r>
          </a:p>
          <a:p>
            <a:pPr>
              <a:lnSpc>
                <a:spcPct val="200000"/>
              </a:lnSpc>
            </a:pPr>
            <a:r>
              <a:rPr lang="fr-FR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Cervicaux</a:t>
            </a:r>
          </a:p>
          <a:p>
            <a:pPr>
              <a:lnSpc>
                <a:spcPct val="200000"/>
              </a:lnSpc>
            </a:pPr>
            <a:r>
              <a:rPr lang="fr-FR" sz="2800" dirty="0">
                <a:latin typeface="Arial" panose="020B0604020202020204" pitchFamily="34" charset="0"/>
                <a:cs typeface="Arial" panose="020B0604020202020204" pitchFamily="34" charset="0"/>
              </a:rPr>
              <a:t>Mieux visibles après application Lugol</a:t>
            </a:r>
          </a:p>
          <a:p>
            <a:pPr marL="0" indent="0">
              <a:lnSpc>
                <a:spcPct val="200000"/>
              </a:lnSpc>
              <a:buNone/>
            </a:pPr>
            <a:r>
              <a:rPr lang="fr-FR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8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Coloration </a:t>
            </a:r>
            <a:r>
              <a:rPr lang="fr-FR" sz="2800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inhomogéne</a:t>
            </a:r>
            <a:r>
              <a:rPr lang="fr-FR" sz="28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</a:p>
          <a:p>
            <a:pPr marL="0" indent="0">
              <a:lnSpc>
                <a:spcPct val="200000"/>
              </a:lnSpc>
              <a:buNone/>
            </a:pPr>
            <a:r>
              <a:rPr lang="fr-FR" sz="28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Aspect iode sale</a:t>
            </a:r>
          </a:p>
          <a:p>
            <a:pPr>
              <a:lnSpc>
                <a:spcPct val="150000"/>
              </a:lnSpc>
              <a:buNone/>
            </a:pPr>
            <a:endParaRPr lang="fr-FR" sz="2400" dirty="0">
              <a:latin typeface="+mj-lt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AB87C53D-7B5B-4AB4-AE68-BBAB8BA89D54}"/>
              </a:ext>
            </a:extLst>
          </p:cNvPr>
          <p:cNvGrpSpPr/>
          <p:nvPr/>
        </p:nvGrpSpPr>
        <p:grpSpPr>
          <a:xfrm>
            <a:off x="231448" y="167639"/>
            <a:ext cx="11723923" cy="590729"/>
            <a:chOff x="231448" y="167639"/>
            <a:chExt cx="11723923" cy="59072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F67F46E-4DB3-4EFD-82B7-61C976CE2B84}"/>
                </a:ext>
              </a:extLst>
            </p:cNvPr>
            <p:cNvSpPr/>
            <p:nvPr/>
          </p:nvSpPr>
          <p:spPr>
            <a:xfrm>
              <a:off x="452846" y="171450"/>
              <a:ext cx="11152010" cy="586918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Ellipse 1">
              <a:extLst>
                <a:ext uri="{FF2B5EF4-FFF2-40B4-BE49-F238E27FC236}">
                  <a16:creationId xmlns:a16="http://schemas.microsoft.com/office/drawing/2014/main" id="{E7D16B78-8415-476E-8E34-D2DF643C6C32}"/>
                </a:ext>
              </a:extLst>
            </p:cNvPr>
            <p:cNvSpPr/>
            <p:nvPr/>
          </p:nvSpPr>
          <p:spPr>
            <a:xfrm>
              <a:off x="11319100" y="169998"/>
              <a:ext cx="636271" cy="58691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76F130AC-80F0-4B30-BB0D-EAFE33521E3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94441" y="229457"/>
              <a:ext cx="517359" cy="468000"/>
            </a:xfrm>
            <a:prstGeom prst="rect">
              <a:avLst/>
            </a:prstGeom>
          </p:spPr>
        </p:pic>
        <p:sp>
          <p:nvSpPr>
            <p:cNvPr id="14" name="Ellipse 13">
              <a:extLst>
                <a:ext uri="{FF2B5EF4-FFF2-40B4-BE49-F238E27FC236}">
                  <a16:creationId xmlns:a16="http://schemas.microsoft.com/office/drawing/2014/main" id="{77AD599E-4C10-4C3A-833E-E3CF04D0D1AC}"/>
                </a:ext>
              </a:extLst>
            </p:cNvPr>
            <p:cNvSpPr/>
            <p:nvPr/>
          </p:nvSpPr>
          <p:spPr>
            <a:xfrm>
              <a:off x="231448" y="167639"/>
              <a:ext cx="636271" cy="58691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FD3D7A0A-C0A5-4CCF-B563-085733C31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01137" y="167639"/>
            <a:ext cx="684000" cy="600075"/>
          </a:xfrm>
        </p:spPr>
        <p:txBody>
          <a:bodyPr/>
          <a:lstStyle/>
          <a:p>
            <a:pPr algn="ctr"/>
            <a:fld id="{E08D205E-34E0-4D4E-B6CF-D546C54444F4}" type="slidenum">
              <a:rPr lang="en-US" sz="2400" b="1" smtClean="0">
                <a:solidFill>
                  <a:srgbClr val="7030A0"/>
                </a:solidFill>
                <a:latin typeface="Arial Black" panose="020B0A04020102020204" pitchFamily="34" charset="0"/>
              </a:rPr>
              <a:pPr algn="ctr"/>
              <a:t>26</a:t>
            </a:fld>
            <a:endParaRPr lang="en-US" sz="2400" b="1" dirty="0">
              <a:solidFill>
                <a:srgbClr val="7030A0"/>
              </a:solidFill>
              <a:latin typeface="Arial Black" panose="020B0A04020102020204" pitchFamily="34" charset="0"/>
            </a:endParaRPr>
          </a:p>
        </p:txBody>
      </p:sp>
      <p:sp>
        <p:nvSpPr>
          <p:cNvPr id="25" name="TextBox 6">
            <a:extLst>
              <a:ext uri="{FF2B5EF4-FFF2-40B4-BE49-F238E27FC236}">
                <a16:creationId xmlns:a16="http://schemas.microsoft.com/office/drawing/2014/main" id="{E30294B8-4862-474C-A351-C243AB29489B}"/>
              </a:ext>
            </a:extLst>
          </p:cNvPr>
          <p:cNvSpPr txBox="1"/>
          <p:nvPr/>
        </p:nvSpPr>
        <p:spPr>
          <a:xfrm>
            <a:off x="867719" y="242635"/>
            <a:ext cx="10322796" cy="43088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fr-FR" sz="2800" b="1" dirty="0">
                <a:solidFill>
                  <a:schemeClr val="bg1"/>
                </a:solidFill>
                <a:latin typeface="+mj-lt"/>
              </a:rPr>
              <a:t>Papillomavirus humains et condylomes plans du col utérin </a:t>
            </a:r>
            <a:endParaRPr lang="id-ID" sz="2800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24AA555D-2045-0A8B-56B6-CC5CACBEE8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894110" y="1204366"/>
            <a:ext cx="2500331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 descr="C:\Users\Omar GAssama\Desktop\Col Travaux Pratiques\cas 3\EPSON0012.JPG">
            <a:extLst>
              <a:ext uri="{FF2B5EF4-FFF2-40B4-BE49-F238E27FC236}">
                <a16:creationId xmlns:a16="http://schemas.microsoft.com/office/drawing/2014/main" id="{5E0FB47C-C9D0-C24D-C974-518B15B40E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03212" y="4271590"/>
            <a:ext cx="2857520" cy="221457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0758534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83DCCEF6-E370-466F-871A-36BAA7C76A8A}"/>
              </a:ext>
            </a:extLst>
          </p:cNvPr>
          <p:cNvSpPr txBox="1"/>
          <p:nvPr/>
        </p:nvSpPr>
        <p:spPr>
          <a:xfrm>
            <a:off x="236127" y="768642"/>
            <a:ext cx="11719243" cy="4915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  <a:buNone/>
            </a:pPr>
            <a:r>
              <a:rPr lang="fr-FR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Condylomes acuminés anaux</a:t>
            </a:r>
          </a:p>
          <a:p>
            <a:pPr>
              <a:lnSpc>
                <a:spcPct val="200000"/>
              </a:lnSpc>
              <a:buNone/>
            </a:pPr>
            <a:endParaRPr lang="fr-FR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ts val="3385"/>
              </a:lnSpc>
              <a:spcBef>
                <a:spcPts val="350"/>
              </a:spcBef>
              <a:tabLst>
                <a:tab pos="647700" algn="l"/>
              </a:tabLst>
            </a:pPr>
            <a:r>
              <a:rPr lang="fr-FR" sz="2800" spc="0" dirty="0">
                <a:solidFill>
                  <a:srgbClr val="242424"/>
                </a:solidFill>
                <a:effectLst/>
                <a:latin typeface="Calibri" panose="020F0502020204030204" pitchFamily="34" charset="0"/>
                <a:ea typeface="Arial MT"/>
                <a:cs typeface="Arial MT"/>
              </a:rPr>
              <a:t>Prévalence</a:t>
            </a:r>
            <a:r>
              <a:rPr lang="fr-FR" sz="2800" spc="-85" dirty="0">
                <a:solidFill>
                  <a:srgbClr val="242424"/>
                </a:solidFill>
                <a:effectLst/>
                <a:latin typeface="Calibri" panose="020F0502020204030204" pitchFamily="34" charset="0"/>
                <a:ea typeface="Arial MT"/>
                <a:cs typeface="Arial MT"/>
              </a:rPr>
              <a:t> </a:t>
            </a:r>
            <a:r>
              <a:rPr lang="fr-FR" sz="2800" spc="0" dirty="0">
                <a:solidFill>
                  <a:srgbClr val="242424"/>
                </a:solidFill>
                <a:effectLst/>
                <a:latin typeface="Calibri" panose="020F0502020204030204" pitchFamily="34" charset="0"/>
                <a:ea typeface="Arial MT"/>
                <a:cs typeface="Arial MT"/>
              </a:rPr>
              <a:t>de</a:t>
            </a:r>
            <a:r>
              <a:rPr lang="fr-FR" sz="2800" spc="-70" dirty="0">
                <a:solidFill>
                  <a:srgbClr val="242424"/>
                </a:solidFill>
                <a:effectLst/>
                <a:latin typeface="Calibri" panose="020F0502020204030204" pitchFamily="34" charset="0"/>
                <a:ea typeface="Arial MT"/>
                <a:cs typeface="Arial MT"/>
              </a:rPr>
              <a:t> </a:t>
            </a:r>
            <a:r>
              <a:rPr lang="fr-FR" sz="2800" spc="0" dirty="0">
                <a:solidFill>
                  <a:srgbClr val="242424"/>
                </a:solidFill>
                <a:effectLst/>
                <a:latin typeface="Calibri" panose="020F0502020204030204" pitchFamily="34" charset="0"/>
                <a:ea typeface="Arial MT"/>
                <a:cs typeface="Arial MT"/>
              </a:rPr>
              <a:t>condylomes</a:t>
            </a:r>
            <a:r>
              <a:rPr lang="fr-FR" sz="2800" spc="-55" dirty="0">
                <a:solidFill>
                  <a:srgbClr val="242424"/>
                </a:solidFill>
                <a:effectLst/>
                <a:latin typeface="Calibri" panose="020F0502020204030204" pitchFamily="34" charset="0"/>
                <a:ea typeface="Arial MT"/>
                <a:cs typeface="Arial MT"/>
              </a:rPr>
              <a:t> </a:t>
            </a:r>
            <a:r>
              <a:rPr lang="fr-FR" sz="2800" spc="0" dirty="0">
                <a:solidFill>
                  <a:srgbClr val="242424"/>
                </a:solidFill>
                <a:effectLst/>
                <a:latin typeface="Calibri" panose="020F0502020204030204" pitchFamily="34" charset="0"/>
                <a:ea typeface="Arial MT"/>
                <a:cs typeface="Arial MT"/>
              </a:rPr>
              <a:t>anaux</a:t>
            </a:r>
            <a:r>
              <a:rPr lang="fr-FR" sz="2800" spc="-70" dirty="0">
                <a:solidFill>
                  <a:srgbClr val="242424"/>
                </a:solidFill>
                <a:effectLst/>
                <a:latin typeface="Calibri" panose="020F0502020204030204" pitchFamily="34" charset="0"/>
                <a:ea typeface="Arial MT"/>
                <a:cs typeface="Arial MT"/>
              </a:rPr>
              <a:t> </a:t>
            </a:r>
            <a:r>
              <a:rPr lang="fr-FR" sz="2800" spc="0" dirty="0">
                <a:solidFill>
                  <a:srgbClr val="242424"/>
                </a:solidFill>
                <a:effectLst/>
                <a:latin typeface="Calibri" panose="020F0502020204030204" pitchFamily="34" charset="0"/>
                <a:ea typeface="Arial MT"/>
                <a:cs typeface="Arial MT"/>
              </a:rPr>
              <a:t>chez</a:t>
            </a:r>
            <a:r>
              <a:rPr lang="fr-FR" sz="2800" spc="-85" dirty="0">
                <a:solidFill>
                  <a:srgbClr val="242424"/>
                </a:solidFill>
                <a:effectLst/>
                <a:latin typeface="Calibri" panose="020F0502020204030204" pitchFamily="34" charset="0"/>
                <a:ea typeface="Arial MT"/>
                <a:cs typeface="Arial MT"/>
              </a:rPr>
              <a:t> </a:t>
            </a:r>
            <a:r>
              <a:rPr lang="fr-FR" sz="2800" spc="0" dirty="0">
                <a:solidFill>
                  <a:srgbClr val="242424"/>
                </a:solidFill>
                <a:effectLst/>
                <a:latin typeface="Calibri" panose="020F0502020204030204" pitchFamily="34" charset="0"/>
                <a:ea typeface="Arial MT"/>
                <a:cs typeface="Arial MT"/>
              </a:rPr>
              <a:t>VIH</a:t>
            </a:r>
            <a:r>
              <a:rPr lang="fr-FR" sz="2800" spc="-85" dirty="0">
                <a:solidFill>
                  <a:srgbClr val="242424"/>
                </a:solidFill>
                <a:effectLst/>
                <a:latin typeface="Calibri" panose="020F0502020204030204" pitchFamily="34" charset="0"/>
                <a:ea typeface="Arial MT"/>
                <a:cs typeface="Arial MT"/>
              </a:rPr>
              <a:t> </a:t>
            </a:r>
            <a:r>
              <a:rPr lang="fr-FR" sz="2800" spc="0" dirty="0">
                <a:solidFill>
                  <a:srgbClr val="242424"/>
                </a:solidFill>
                <a:effectLst/>
                <a:latin typeface="Calibri" panose="020F0502020204030204" pitchFamily="34" charset="0"/>
                <a:ea typeface="Arial MT"/>
                <a:cs typeface="Arial MT"/>
              </a:rPr>
              <a:t>+</a:t>
            </a:r>
            <a:r>
              <a:rPr lang="fr-FR" sz="2800" spc="-70" dirty="0">
                <a:solidFill>
                  <a:srgbClr val="242424"/>
                </a:solidFill>
                <a:effectLst/>
                <a:latin typeface="Calibri" panose="020F0502020204030204" pitchFamily="34" charset="0"/>
                <a:ea typeface="Arial MT"/>
                <a:cs typeface="Arial MT"/>
              </a:rPr>
              <a:t> </a:t>
            </a:r>
            <a:r>
              <a:rPr lang="fr-FR" sz="2800" spc="0" dirty="0">
                <a:solidFill>
                  <a:srgbClr val="242424"/>
                </a:solidFill>
                <a:effectLst/>
                <a:latin typeface="Calibri" panose="020F0502020204030204" pitchFamily="34" charset="0"/>
                <a:ea typeface="Arial MT"/>
                <a:cs typeface="Arial MT"/>
              </a:rPr>
              <a:t>=</a:t>
            </a:r>
            <a:r>
              <a:rPr lang="fr-FR" sz="2800" spc="-70" dirty="0">
                <a:solidFill>
                  <a:srgbClr val="242424"/>
                </a:solidFill>
                <a:effectLst/>
                <a:latin typeface="Calibri" panose="020F0502020204030204" pitchFamily="34" charset="0"/>
                <a:ea typeface="Arial MT"/>
                <a:cs typeface="Arial MT"/>
              </a:rPr>
              <a:t> </a:t>
            </a:r>
            <a:r>
              <a:rPr lang="fr-FR" sz="2800" spc="-25" dirty="0">
                <a:solidFill>
                  <a:srgbClr val="242424"/>
                </a:solidFill>
                <a:effectLst/>
                <a:latin typeface="Calibri" panose="020F0502020204030204" pitchFamily="34" charset="0"/>
                <a:ea typeface="Arial MT"/>
                <a:cs typeface="Arial MT"/>
              </a:rPr>
              <a:t>23%</a:t>
            </a:r>
          </a:p>
          <a:p>
            <a:pPr lvl="1">
              <a:lnSpc>
                <a:spcPts val="2875"/>
              </a:lnSpc>
              <a:buClr>
                <a:srgbClr val="7D2D7D"/>
              </a:buClr>
              <a:buSzPts val="2400"/>
              <a:tabLst>
                <a:tab pos="1048385" algn="l"/>
              </a:tabLst>
            </a:pPr>
            <a:endParaRPr lang="fr-FR" sz="2400" spc="0" dirty="0">
              <a:solidFill>
                <a:srgbClr val="303030"/>
              </a:solidFill>
              <a:effectLst/>
              <a:latin typeface="Calibri" panose="020F0502020204030204" pitchFamily="34" charset="0"/>
              <a:ea typeface="Arial MT"/>
              <a:cs typeface="Arial MT"/>
            </a:endParaRPr>
          </a:p>
          <a:p>
            <a:pPr marL="914400" lvl="1" indent="-457200">
              <a:lnSpc>
                <a:spcPts val="2875"/>
              </a:lnSpc>
              <a:buClr>
                <a:srgbClr val="7D2D7D"/>
              </a:buClr>
              <a:buSzPts val="2400"/>
              <a:buFont typeface="Arial" panose="020B0604020202020204" pitchFamily="34" charset="0"/>
              <a:buChar char="•"/>
              <a:tabLst>
                <a:tab pos="1048385" algn="l"/>
              </a:tabLst>
            </a:pPr>
            <a:r>
              <a:rPr lang="fr-FR" sz="2800" spc="0" dirty="0">
                <a:solidFill>
                  <a:srgbClr val="303030"/>
                </a:solidFill>
                <a:effectLst/>
                <a:latin typeface="Calibri" panose="020F0502020204030204" pitchFamily="34" charset="0"/>
                <a:ea typeface="Arial MT"/>
                <a:cs typeface="Arial MT"/>
              </a:rPr>
              <a:t>47%</a:t>
            </a:r>
            <a:r>
              <a:rPr lang="fr-FR" sz="2800" spc="-45" dirty="0">
                <a:solidFill>
                  <a:srgbClr val="303030"/>
                </a:solidFill>
                <a:effectLst/>
                <a:latin typeface="Calibri" panose="020F0502020204030204" pitchFamily="34" charset="0"/>
                <a:ea typeface="Arial MT"/>
                <a:cs typeface="Arial MT"/>
              </a:rPr>
              <a:t> </a:t>
            </a:r>
            <a:r>
              <a:rPr lang="fr-FR" sz="2800" spc="0" dirty="0">
                <a:solidFill>
                  <a:srgbClr val="303030"/>
                </a:solidFill>
                <a:effectLst/>
                <a:latin typeface="Calibri" panose="020F0502020204030204" pitchFamily="34" charset="0"/>
                <a:ea typeface="Arial MT"/>
                <a:cs typeface="Arial MT"/>
              </a:rPr>
              <a:t>en</a:t>
            </a:r>
            <a:r>
              <a:rPr lang="fr-FR" sz="2800" spc="-40" dirty="0">
                <a:solidFill>
                  <a:srgbClr val="303030"/>
                </a:solidFill>
                <a:effectLst/>
                <a:latin typeface="Calibri" panose="020F0502020204030204" pitchFamily="34" charset="0"/>
                <a:ea typeface="Arial MT"/>
                <a:cs typeface="Arial MT"/>
              </a:rPr>
              <a:t> </a:t>
            </a:r>
            <a:r>
              <a:rPr lang="fr-FR" sz="2800" spc="0" dirty="0">
                <a:solidFill>
                  <a:srgbClr val="303030"/>
                </a:solidFill>
                <a:effectLst/>
                <a:latin typeface="Calibri" panose="020F0502020204030204" pitchFamily="34" charset="0"/>
                <a:ea typeface="Arial MT"/>
                <a:cs typeface="Arial MT"/>
              </a:rPr>
              <a:t>intra</a:t>
            </a:r>
            <a:r>
              <a:rPr lang="fr-FR" sz="2800" spc="-50" dirty="0">
                <a:solidFill>
                  <a:srgbClr val="303030"/>
                </a:solidFill>
                <a:effectLst/>
                <a:latin typeface="Calibri" panose="020F0502020204030204" pitchFamily="34" charset="0"/>
                <a:ea typeface="Arial MT"/>
                <a:cs typeface="Arial MT"/>
              </a:rPr>
              <a:t> </a:t>
            </a:r>
            <a:r>
              <a:rPr lang="fr-FR" sz="2800" spc="0" dirty="0">
                <a:solidFill>
                  <a:srgbClr val="303030"/>
                </a:solidFill>
                <a:effectLst/>
                <a:latin typeface="Calibri" panose="020F0502020204030204" pitchFamily="34" charset="0"/>
                <a:ea typeface="Arial MT"/>
                <a:cs typeface="Arial MT"/>
              </a:rPr>
              <a:t>canalaire</a:t>
            </a:r>
            <a:r>
              <a:rPr lang="fr-FR" sz="2800" spc="-40" dirty="0">
                <a:solidFill>
                  <a:srgbClr val="303030"/>
                </a:solidFill>
                <a:effectLst/>
                <a:latin typeface="Calibri" panose="020F0502020204030204" pitchFamily="34" charset="0"/>
                <a:ea typeface="Arial MT"/>
                <a:cs typeface="Arial MT"/>
              </a:rPr>
              <a:t> </a:t>
            </a:r>
            <a:r>
              <a:rPr lang="fr-FR" sz="2800" spc="-10" dirty="0">
                <a:solidFill>
                  <a:srgbClr val="303030"/>
                </a:solidFill>
                <a:effectLst/>
                <a:latin typeface="Calibri" panose="020F0502020204030204" pitchFamily="34" charset="0"/>
                <a:ea typeface="Arial MT"/>
                <a:cs typeface="Arial MT"/>
              </a:rPr>
              <a:t>exclusif</a:t>
            </a:r>
          </a:p>
          <a:p>
            <a:pPr marL="914400" lvl="1" indent="-457200">
              <a:lnSpc>
                <a:spcPts val="2875"/>
              </a:lnSpc>
              <a:buClr>
                <a:srgbClr val="7D2D7D"/>
              </a:buClr>
              <a:buSzPts val="2400"/>
              <a:buFont typeface="Arial" panose="020B0604020202020204" pitchFamily="34" charset="0"/>
              <a:buChar char="•"/>
              <a:tabLst>
                <a:tab pos="1048385" algn="l"/>
              </a:tabLst>
            </a:pPr>
            <a:endParaRPr lang="fr-SN" sz="2800" spc="0" dirty="0">
              <a:effectLst/>
              <a:latin typeface="Calibri" panose="020F0502020204030204" pitchFamily="34" charset="0"/>
              <a:ea typeface="Arial MT"/>
              <a:cs typeface="Arial MT"/>
            </a:endParaRPr>
          </a:p>
          <a:p>
            <a:pPr marL="914400" lvl="1" indent="-457200">
              <a:lnSpc>
                <a:spcPts val="2880"/>
              </a:lnSpc>
              <a:buClr>
                <a:srgbClr val="7D2D7D"/>
              </a:buClr>
              <a:buSzPts val="2400"/>
              <a:buFont typeface="Arial" panose="020B0604020202020204" pitchFamily="34" charset="0"/>
              <a:buChar char="•"/>
              <a:tabLst>
                <a:tab pos="1048385" algn="l"/>
              </a:tabLst>
            </a:pPr>
            <a:r>
              <a:rPr lang="fr-FR" sz="2800" spc="0" dirty="0">
                <a:solidFill>
                  <a:srgbClr val="303030"/>
                </a:solidFill>
                <a:effectLst/>
                <a:latin typeface="Calibri" panose="020F0502020204030204" pitchFamily="34" charset="0"/>
                <a:ea typeface="Arial MT"/>
                <a:cs typeface="Arial MT"/>
              </a:rPr>
              <a:t>18%</a:t>
            </a:r>
            <a:r>
              <a:rPr lang="fr-FR" sz="2800" spc="-30" dirty="0">
                <a:solidFill>
                  <a:srgbClr val="303030"/>
                </a:solidFill>
                <a:effectLst/>
                <a:latin typeface="Calibri" panose="020F0502020204030204" pitchFamily="34" charset="0"/>
                <a:ea typeface="Arial MT"/>
                <a:cs typeface="Arial MT"/>
              </a:rPr>
              <a:t> </a:t>
            </a:r>
            <a:r>
              <a:rPr lang="fr-FR" sz="2800" spc="0" dirty="0">
                <a:solidFill>
                  <a:srgbClr val="303030"/>
                </a:solidFill>
                <a:effectLst/>
                <a:latin typeface="Calibri" panose="020F0502020204030204" pitchFamily="34" charset="0"/>
                <a:ea typeface="Arial MT"/>
                <a:cs typeface="Arial MT"/>
              </a:rPr>
              <a:t>sur</a:t>
            </a:r>
            <a:r>
              <a:rPr lang="fr-FR" sz="2800" spc="-35" dirty="0">
                <a:solidFill>
                  <a:srgbClr val="303030"/>
                </a:solidFill>
                <a:effectLst/>
                <a:latin typeface="Calibri" panose="020F0502020204030204" pitchFamily="34" charset="0"/>
                <a:ea typeface="Arial MT"/>
                <a:cs typeface="Arial MT"/>
              </a:rPr>
              <a:t> </a:t>
            </a:r>
            <a:r>
              <a:rPr lang="fr-FR" sz="2800" spc="0" dirty="0">
                <a:solidFill>
                  <a:srgbClr val="303030"/>
                </a:solidFill>
                <a:effectLst/>
                <a:latin typeface="Calibri" panose="020F0502020204030204" pitchFamily="34" charset="0"/>
                <a:ea typeface="Arial MT"/>
                <a:cs typeface="Arial MT"/>
              </a:rPr>
              <a:t>la</a:t>
            </a:r>
            <a:r>
              <a:rPr lang="fr-FR" sz="2800" spc="-25" dirty="0">
                <a:solidFill>
                  <a:srgbClr val="303030"/>
                </a:solidFill>
                <a:effectLst/>
                <a:latin typeface="Calibri" panose="020F0502020204030204" pitchFamily="34" charset="0"/>
                <a:ea typeface="Arial MT"/>
                <a:cs typeface="Arial MT"/>
              </a:rPr>
              <a:t> </a:t>
            </a:r>
            <a:r>
              <a:rPr lang="fr-FR" sz="2800" spc="0" dirty="0">
                <a:solidFill>
                  <a:srgbClr val="303030"/>
                </a:solidFill>
                <a:effectLst/>
                <a:latin typeface="Calibri" panose="020F0502020204030204" pitchFamily="34" charset="0"/>
                <a:ea typeface="Arial MT"/>
                <a:cs typeface="Arial MT"/>
              </a:rPr>
              <a:t>marge</a:t>
            </a:r>
            <a:r>
              <a:rPr lang="fr-FR" sz="2800" spc="-30" dirty="0">
                <a:solidFill>
                  <a:srgbClr val="303030"/>
                </a:solidFill>
                <a:effectLst/>
                <a:latin typeface="Calibri" panose="020F0502020204030204" pitchFamily="34" charset="0"/>
                <a:ea typeface="Arial MT"/>
                <a:cs typeface="Arial MT"/>
              </a:rPr>
              <a:t> </a:t>
            </a:r>
            <a:r>
              <a:rPr lang="fr-FR" sz="2800" spc="-10" dirty="0">
                <a:solidFill>
                  <a:srgbClr val="303030"/>
                </a:solidFill>
                <a:effectLst/>
                <a:latin typeface="Calibri" panose="020F0502020204030204" pitchFamily="34" charset="0"/>
                <a:ea typeface="Arial MT"/>
                <a:cs typeface="Arial MT"/>
              </a:rPr>
              <a:t>anale</a:t>
            </a:r>
          </a:p>
          <a:p>
            <a:pPr marL="914400" lvl="1" indent="-457200">
              <a:lnSpc>
                <a:spcPts val="2880"/>
              </a:lnSpc>
              <a:buClr>
                <a:srgbClr val="7D2D7D"/>
              </a:buClr>
              <a:buSzPts val="2400"/>
              <a:buFont typeface="Arial" panose="020B0604020202020204" pitchFamily="34" charset="0"/>
              <a:buChar char="•"/>
              <a:tabLst>
                <a:tab pos="1048385" algn="l"/>
              </a:tabLst>
            </a:pPr>
            <a:endParaRPr lang="fr-SN" sz="2800" spc="0" dirty="0">
              <a:effectLst/>
              <a:latin typeface="Calibri" panose="020F0502020204030204" pitchFamily="34" charset="0"/>
              <a:ea typeface="Arial MT"/>
              <a:cs typeface="Arial MT"/>
            </a:endParaRPr>
          </a:p>
          <a:p>
            <a:pPr marL="914400" lvl="1" indent="-457200">
              <a:lnSpc>
                <a:spcPts val="2080"/>
              </a:lnSpc>
              <a:buClr>
                <a:srgbClr val="7D2D7D"/>
              </a:buClr>
              <a:buSzPts val="2400"/>
              <a:buFont typeface="Arial" panose="020B0604020202020204" pitchFamily="34" charset="0"/>
              <a:buChar char="•"/>
              <a:tabLst>
                <a:tab pos="1048385" algn="l"/>
              </a:tabLst>
            </a:pPr>
            <a:r>
              <a:rPr lang="fr-FR" sz="2800" spc="0" dirty="0">
                <a:solidFill>
                  <a:srgbClr val="303030"/>
                </a:solidFill>
                <a:effectLst/>
                <a:latin typeface="Calibri" panose="020F0502020204030204" pitchFamily="34" charset="0"/>
                <a:ea typeface="Arial MT"/>
                <a:cs typeface="Arial MT"/>
              </a:rPr>
              <a:t>35%</a:t>
            </a:r>
            <a:r>
              <a:rPr lang="fr-FR" sz="2800" spc="-50" dirty="0">
                <a:solidFill>
                  <a:srgbClr val="303030"/>
                </a:solidFill>
                <a:effectLst/>
                <a:latin typeface="Calibri" panose="020F0502020204030204" pitchFamily="34" charset="0"/>
                <a:ea typeface="Arial MT"/>
                <a:cs typeface="Arial MT"/>
              </a:rPr>
              <a:t> </a:t>
            </a:r>
            <a:r>
              <a:rPr lang="fr-FR" sz="2800" spc="0" dirty="0">
                <a:solidFill>
                  <a:srgbClr val="303030"/>
                </a:solidFill>
                <a:effectLst/>
                <a:latin typeface="Calibri" panose="020F0502020204030204" pitchFamily="34" charset="0"/>
                <a:ea typeface="Arial MT"/>
                <a:cs typeface="Arial MT"/>
              </a:rPr>
              <a:t>en</a:t>
            </a:r>
            <a:r>
              <a:rPr lang="fr-FR" sz="2800" spc="-35" dirty="0">
                <a:solidFill>
                  <a:srgbClr val="303030"/>
                </a:solidFill>
                <a:effectLst/>
                <a:latin typeface="Calibri" panose="020F0502020204030204" pitchFamily="34" charset="0"/>
                <a:ea typeface="Arial MT"/>
                <a:cs typeface="Arial MT"/>
              </a:rPr>
              <a:t> </a:t>
            </a:r>
            <a:r>
              <a:rPr lang="fr-FR" sz="2800" spc="0" dirty="0">
                <a:solidFill>
                  <a:srgbClr val="303030"/>
                </a:solidFill>
                <a:effectLst/>
                <a:latin typeface="Calibri" panose="020F0502020204030204" pitchFamily="34" charset="0"/>
                <a:ea typeface="Arial MT"/>
                <a:cs typeface="Arial MT"/>
              </a:rPr>
              <a:t>intra</a:t>
            </a:r>
            <a:r>
              <a:rPr lang="fr-FR" sz="2800" spc="-45" dirty="0">
                <a:solidFill>
                  <a:srgbClr val="303030"/>
                </a:solidFill>
                <a:effectLst/>
                <a:latin typeface="Calibri" panose="020F0502020204030204" pitchFamily="34" charset="0"/>
                <a:ea typeface="Arial MT"/>
                <a:cs typeface="Arial MT"/>
              </a:rPr>
              <a:t> </a:t>
            </a:r>
            <a:r>
              <a:rPr lang="fr-FR" sz="2800" spc="0" dirty="0">
                <a:solidFill>
                  <a:srgbClr val="303030"/>
                </a:solidFill>
                <a:effectLst/>
                <a:latin typeface="Calibri" panose="020F0502020204030204" pitchFamily="34" charset="0"/>
                <a:ea typeface="Arial MT"/>
                <a:cs typeface="Arial MT"/>
              </a:rPr>
              <a:t>et</a:t>
            </a:r>
            <a:r>
              <a:rPr lang="fr-FR" sz="2800" spc="-45" dirty="0">
                <a:solidFill>
                  <a:srgbClr val="303030"/>
                </a:solidFill>
                <a:effectLst/>
                <a:latin typeface="Calibri" panose="020F0502020204030204" pitchFamily="34" charset="0"/>
                <a:ea typeface="Arial MT"/>
                <a:cs typeface="Arial MT"/>
              </a:rPr>
              <a:t> </a:t>
            </a:r>
            <a:r>
              <a:rPr lang="fr-FR" sz="2800" spc="0" dirty="0">
                <a:solidFill>
                  <a:srgbClr val="303030"/>
                </a:solidFill>
                <a:effectLst/>
                <a:latin typeface="Calibri" panose="020F0502020204030204" pitchFamily="34" charset="0"/>
                <a:ea typeface="Arial MT"/>
                <a:cs typeface="Arial MT"/>
              </a:rPr>
              <a:t>extra</a:t>
            </a:r>
            <a:r>
              <a:rPr lang="fr-FR" sz="2800" spc="-55" dirty="0">
                <a:solidFill>
                  <a:srgbClr val="303030"/>
                </a:solidFill>
                <a:effectLst/>
                <a:latin typeface="Calibri" panose="020F0502020204030204" pitchFamily="34" charset="0"/>
                <a:ea typeface="Arial MT"/>
                <a:cs typeface="Arial MT"/>
              </a:rPr>
              <a:t> </a:t>
            </a:r>
            <a:r>
              <a:rPr lang="fr-FR" sz="2800" spc="-10" dirty="0">
                <a:solidFill>
                  <a:srgbClr val="303030"/>
                </a:solidFill>
                <a:effectLst/>
                <a:latin typeface="Calibri" panose="020F0502020204030204" pitchFamily="34" charset="0"/>
                <a:ea typeface="Arial MT"/>
                <a:cs typeface="Arial MT"/>
              </a:rPr>
              <a:t>canalaire</a:t>
            </a:r>
            <a:endParaRPr lang="fr-SN" sz="2800" spc="0" dirty="0">
              <a:effectLst/>
              <a:latin typeface="Calibri" panose="020F0502020204030204" pitchFamily="34" charset="0"/>
              <a:ea typeface="Arial MT"/>
              <a:cs typeface="Arial MT"/>
            </a:endParaRPr>
          </a:p>
          <a:p>
            <a:pPr>
              <a:lnSpc>
                <a:spcPct val="150000"/>
              </a:lnSpc>
              <a:buNone/>
            </a:pPr>
            <a:endParaRPr lang="fr-FR" sz="2400" dirty="0">
              <a:latin typeface="+mj-lt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AB87C53D-7B5B-4AB4-AE68-BBAB8BA89D54}"/>
              </a:ext>
            </a:extLst>
          </p:cNvPr>
          <p:cNvGrpSpPr/>
          <p:nvPr/>
        </p:nvGrpSpPr>
        <p:grpSpPr>
          <a:xfrm>
            <a:off x="231448" y="167639"/>
            <a:ext cx="11723923" cy="590729"/>
            <a:chOff x="231448" y="167639"/>
            <a:chExt cx="11723923" cy="59072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F67F46E-4DB3-4EFD-82B7-61C976CE2B84}"/>
                </a:ext>
              </a:extLst>
            </p:cNvPr>
            <p:cNvSpPr/>
            <p:nvPr/>
          </p:nvSpPr>
          <p:spPr>
            <a:xfrm>
              <a:off x="452846" y="171450"/>
              <a:ext cx="11152010" cy="586918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Ellipse 1">
              <a:extLst>
                <a:ext uri="{FF2B5EF4-FFF2-40B4-BE49-F238E27FC236}">
                  <a16:creationId xmlns:a16="http://schemas.microsoft.com/office/drawing/2014/main" id="{E7D16B78-8415-476E-8E34-D2DF643C6C32}"/>
                </a:ext>
              </a:extLst>
            </p:cNvPr>
            <p:cNvSpPr/>
            <p:nvPr/>
          </p:nvSpPr>
          <p:spPr>
            <a:xfrm>
              <a:off x="11319100" y="169998"/>
              <a:ext cx="636271" cy="58691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76F130AC-80F0-4B30-BB0D-EAFE33521E3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94441" y="229457"/>
              <a:ext cx="517359" cy="468000"/>
            </a:xfrm>
            <a:prstGeom prst="rect">
              <a:avLst/>
            </a:prstGeom>
          </p:spPr>
        </p:pic>
        <p:sp>
          <p:nvSpPr>
            <p:cNvPr id="14" name="Ellipse 13">
              <a:extLst>
                <a:ext uri="{FF2B5EF4-FFF2-40B4-BE49-F238E27FC236}">
                  <a16:creationId xmlns:a16="http://schemas.microsoft.com/office/drawing/2014/main" id="{77AD599E-4C10-4C3A-833E-E3CF04D0D1AC}"/>
                </a:ext>
              </a:extLst>
            </p:cNvPr>
            <p:cNvSpPr/>
            <p:nvPr/>
          </p:nvSpPr>
          <p:spPr>
            <a:xfrm>
              <a:off x="231448" y="167639"/>
              <a:ext cx="636271" cy="58691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FD3D7A0A-C0A5-4CCF-B563-085733C31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01137" y="167639"/>
            <a:ext cx="684000" cy="600075"/>
          </a:xfrm>
        </p:spPr>
        <p:txBody>
          <a:bodyPr/>
          <a:lstStyle/>
          <a:p>
            <a:pPr algn="ctr"/>
            <a:fld id="{E08D205E-34E0-4D4E-B6CF-D546C54444F4}" type="slidenum">
              <a:rPr lang="en-US" sz="2400" b="1" smtClean="0">
                <a:solidFill>
                  <a:srgbClr val="7030A0"/>
                </a:solidFill>
                <a:latin typeface="Arial Black" panose="020B0A04020102020204" pitchFamily="34" charset="0"/>
              </a:rPr>
              <a:pPr algn="ctr"/>
              <a:t>27</a:t>
            </a:fld>
            <a:endParaRPr lang="en-US" sz="2400" b="1" dirty="0">
              <a:solidFill>
                <a:srgbClr val="7030A0"/>
              </a:solidFill>
              <a:latin typeface="Arial Black" panose="020B0A04020102020204" pitchFamily="34" charset="0"/>
            </a:endParaRPr>
          </a:p>
        </p:txBody>
      </p:sp>
      <p:sp>
        <p:nvSpPr>
          <p:cNvPr id="25" name="TextBox 6">
            <a:extLst>
              <a:ext uri="{FF2B5EF4-FFF2-40B4-BE49-F238E27FC236}">
                <a16:creationId xmlns:a16="http://schemas.microsoft.com/office/drawing/2014/main" id="{E30294B8-4862-474C-A351-C243AB29489B}"/>
              </a:ext>
            </a:extLst>
          </p:cNvPr>
          <p:cNvSpPr txBox="1"/>
          <p:nvPr/>
        </p:nvSpPr>
        <p:spPr>
          <a:xfrm>
            <a:off x="867719" y="181080"/>
            <a:ext cx="10322796" cy="55399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fr-FR" sz="3600" b="1" dirty="0">
                <a:solidFill>
                  <a:schemeClr val="bg1"/>
                </a:solidFill>
                <a:latin typeface="+mj-lt"/>
              </a:rPr>
              <a:t>Papillomavirus humains et condylomes anaux</a:t>
            </a:r>
            <a:endParaRPr lang="id-ID" sz="3600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6" name="Espace réservé du contenu 3">
            <a:extLst>
              <a:ext uri="{FF2B5EF4-FFF2-40B4-BE49-F238E27FC236}">
                <a16:creationId xmlns:a16="http://schemas.microsoft.com/office/drawing/2014/main" id="{B2AC69CF-CCD6-A0D4-EBF2-3EA2265FAE5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52" b="14320"/>
          <a:stretch/>
        </p:blipFill>
        <p:spPr>
          <a:xfrm>
            <a:off x="9086677" y="3187190"/>
            <a:ext cx="2550558" cy="2795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85848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83DCCEF6-E370-466F-871A-36BAA7C76A8A}"/>
              </a:ext>
            </a:extLst>
          </p:cNvPr>
          <p:cNvSpPr txBox="1"/>
          <p:nvPr/>
        </p:nvSpPr>
        <p:spPr>
          <a:xfrm>
            <a:off x="236128" y="768642"/>
            <a:ext cx="1162353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Diagnostic d’extension</a:t>
            </a:r>
          </a:p>
          <a:p>
            <a:pPr>
              <a:buFont typeface="Wingdings" panose="05000000000000000000" pitchFamily="2" charset="2"/>
              <a:buChar char="q"/>
            </a:pPr>
            <a:endParaRPr lang="fr-FR" sz="2800" b="1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fr-FR" sz="2800" b="1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Atteintes cervicales ou vaginales: 1/3 des cas </a:t>
            </a:r>
          </a:p>
          <a:p>
            <a:pPr marL="0" indent="0">
              <a:buNone/>
            </a:pPr>
            <a:endParaRPr lang="fr-FR" sz="2800" b="1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fr-FR" sz="2800" b="1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Atteinte anale:                      dans 20% </a:t>
            </a:r>
          </a:p>
          <a:p>
            <a:pPr marL="0" indent="0">
              <a:buNone/>
            </a:pPr>
            <a:r>
              <a:rPr lang="fr-FR" sz="28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Anuscopie systématique chez femme: </a:t>
            </a:r>
          </a:p>
          <a:p>
            <a:pPr marL="0" indent="0">
              <a:buNone/>
            </a:pPr>
            <a:r>
              <a:rPr lang="fr-FR" sz="28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         Lésions marge anale, PVVIH et notion rapports anaux</a:t>
            </a:r>
          </a:p>
          <a:p>
            <a:pPr marL="0" indent="0">
              <a:buNone/>
            </a:pPr>
            <a:endParaRPr lang="fr-FR" sz="2800" b="1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fr-FR" sz="2800" b="1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ORL </a:t>
            </a:r>
            <a:r>
              <a:rPr lang="fr-FR" sz="28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(si immunodéprimée)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AB87C53D-7B5B-4AB4-AE68-BBAB8BA89D54}"/>
              </a:ext>
            </a:extLst>
          </p:cNvPr>
          <p:cNvGrpSpPr/>
          <p:nvPr/>
        </p:nvGrpSpPr>
        <p:grpSpPr>
          <a:xfrm>
            <a:off x="231448" y="167639"/>
            <a:ext cx="11723923" cy="590729"/>
            <a:chOff x="231448" y="167639"/>
            <a:chExt cx="11723923" cy="59072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F67F46E-4DB3-4EFD-82B7-61C976CE2B84}"/>
                </a:ext>
              </a:extLst>
            </p:cNvPr>
            <p:cNvSpPr/>
            <p:nvPr/>
          </p:nvSpPr>
          <p:spPr>
            <a:xfrm>
              <a:off x="452846" y="171450"/>
              <a:ext cx="11152010" cy="586918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Ellipse 1">
              <a:extLst>
                <a:ext uri="{FF2B5EF4-FFF2-40B4-BE49-F238E27FC236}">
                  <a16:creationId xmlns:a16="http://schemas.microsoft.com/office/drawing/2014/main" id="{E7D16B78-8415-476E-8E34-D2DF643C6C32}"/>
                </a:ext>
              </a:extLst>
            </p:cNvPr>
            <p:cNvSpPr/>
            <p:nvPr/>
          </p:nvSpPr>
          <p:spPr>
            <a:xfrm>
              <a:off x="11319100" y="169998"/>
              <a:ext cx="636271" cy="58691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76F130AC-80F0-4B30-BB0D-EAFE33521E3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94441" y="229457"/>
              <a:ext cx="517359" cy="468000"/>
            </a:xfrm>
            <a:prstGeom prst="rect">
              <a:avLst/>
            </a:prstGeom>
          </p:spPr>
        </p:pic>
        <p:sp>
          <p:nvSpPr>
            <p:cNvPr id="14" name="Ellipse 13">
              <a:extLst>
                <a:ext uri="{FF2B5EF4-FFF2-40B4-BE49-F238E27FC236}">
                  <a16:creationId xmlns:a16="http://schemas.microsoft.com/office/drawing/2014/main" id="{77AD599E-4C10-4C3A-833E-E3CF04D0D1AC}"/>
                </a:ext>
              </a:extLst>
            </p:cNvPr>
            <p:cNvSpPr/>
            <p:nvPr/>
          </p:nvSpPr>
          <p:spPr>
            <a:xfrm>
              <a:off x="231448" y="167639"/>
              <a:ext cx="636271" cy="58691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FD3D7A0A-C0A5-4CCF-B563-085733C31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01137" y="167639"/>
            <a:ext cx="684000" cy="600075"/>
          </a:xfrm>
        </p:spPr>
        <p:txBody>
          <a:bodyPr/>
          <a:lstStyle/>
          <a:p>
            <a:pPr algn="ctr"/>
            <a:fld id="{E08D205E-34E0-4D4E-B6CF-D546C54444F4}" type="slidenum">
              <a:rPr lang="en-US" sz="2400" b="1" smtClean="0">
                <a:solidFill>
                  <a:srgbClr val="7030A0"/>
                </a:solidFill>
                <a:latin typeface="Arial Black" panose="020B0A04020102020204" pitchFamily="34" charset="0"/>
              </a:rPr>
              <a:pPr algn="ctr"/>
              <a:t>28</a:t>
            </a:fld>
            <a:endParaRPr lang="en-US" sz="2400" b="1" dirty="0">
              <a:solidFill>
                <a:srgbClr val="7030A0"/>
              </a:solidFill>
              <a:latin typeface="Arial Black" panose="020B0A04020102020204" pitchFamily="34" charset="0"/>
            </a:endParaRPr>
          </a:p>
        </p:txBody>
      </p:sp>
      <p:sp>
        <p:nvSpPr>
          <p:cNvPr id="25" name="TextBox 6">
            <a:extLst>
              <a:ext uri="{FF2B5EF4-FFF2-40B4-BE49-F238E27FC236}">
                <a16:creationId xmlns:a16="http://schemas.microsoft.com/office/drawing/2014/main" id="{E30294B8-4862-474C-A351-C243AB29489B}"/>
              </a:ext>
            </a:extLst>
          </p:cNvPr>
          <p:cNvSpPr txBox="1"/>
          <p:nvPr/>
        </p:nvSpPr>
        <p:spPr>
          <a:xfrm>
            <a:off x="867719" y="181080"/>
            <a:ext cx="10322796" cy="55399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fr-FR" sz="3600" b="1" dirty="0">
                <a:solidFill>
                  <a:schemeClr val="bg1"/>
                </a:solidFill>
                <a:latin typeface="+mj-lt"/>
              </a:rPr>
              <a:t>Papillomavirus humains et condylomes anaux</a:t>
            </a:r>
            <a:endParaRPr lang="id-ID" sz="3600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7B9989D7-B1C2-5A11-744D-245D7563E4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4092" y="5112575"/>
            <a:ext cx="3658428" cy="1573975"/>
          </a:xfrm>
          <a:prstGeom prst="rect">
            <a:avLst/>
          </a:prstGeom>
        </p:spPr>
      </p:pic>
      <p:pic>
        <p:nvPicPr>
          <p:cNvPr id="8" name="Espace réservé du contenu 3">
            <a:extLst>
              <a:ext uri="{FF2B5EF4-FFF2-40B4-BE49-F238E27FC236}">
                <a16:creationId xmlns:a16="http://schemas.microsoft.com/office/drawing/2014/main" id="{B780616E-64ED-79D1-DD24-E1F6CF103B1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52" b="14320"/>
          <a:stretch/>
        </p:blipFill>
        <p:spPr>
          <a:xfrm>
            <a:off x="9309100" y="3954938"/>
            <a:ext cx="2550558" cy="2795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97118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e 9">
            <a:extLst>
              <a:ext uri="{FF2B5EF4-FFF2-40B4-BE49-F238E27FC236}">
                <a16:creationId xmlns:a16="http://schemas.microsoft.com/office/drawing/2014/main" id="{AB87C53D-7B5B-4AB4-AE68-BBAB8BA89D54}"/>
              </a:ext>
            </a:extLst>
          </p:cNvPr>
          <p:cNvGrpSpPr/>
          <p:nvPr/>
        </p:nvGrpSpPr>
        <p:grpSpPr>
          <a:xfrm>
            <a:off x="231448" y="167639"/>
            <a:ext cx="11723923" cy="590729"/>
            <a:chOff x="231448" y="167639"/>
            <a:chExt cx="11723923" cy="59072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F67F46E-4DB3-4EFD-82B7-61C976CE2B84}"/>
                </a:ext>
              </a:extLst>
            </p:cNvPr>
            <p:cNvSpPr/>
            <p:nvPr/>
          </p:nvSpPr>
          <p:spPr>
            <a:xfrm>
              <a:off x="452846" y="171450"/>
              <a:ext cx="11152010" cy="586918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Ellipse 1">
              <a:extLst>
                <a:ext uri="{FF2B5EF4-FFF2-40B4-BE49-F238E27FC236}">
                  <a16:creationId xmlns:a16="http://schemas.microsoft.com/office/drawing/2014/main" id="{E7D16B78-8415-476E-8E34-D2DF643C6C32}"/>
                </a:ext>
              </a:extLst>
            </p:cNvPr>
            <p:cNvSpPr/>
            <p:nvPr/>
          </p:nvSpPr>
          <p:spPr>
            <a:xfrm>
              <a:off x="11319100" y="169998"/>
              <a:ext cx="636271" cy="58691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76F130AC-80F0-4B30-BB0D-EAFE33521E3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94441" y="229457"/>
              <a:ext cx="517359" cy="468000"/>
            </a:xfrm>
            <a:prstGeom prst="rect">
              <a:avLst/>
            </a:prstGeom>
          </p:spPr>
        </p:pic>
        <p:sp>
          <p:nvSpPr>
            <p:cNvPr id="14" name="Ellipse 13">
              <a:extLst>
                <a:ext uri="{FF2B5EF4-FFF2-40B4-BE49-F238E27FC236}">
                  <a16:creationId xmlns:a16="http://schemas.microsoft.com/office/drawing/2014/main" id="{77AD599E-4C10-4C3A-833E-E3CF04D0D1AC}"/>
                </a:ext>
              </a:extLst>
            </p:cNvPr>
            <p:cNvSpPr/>
            <p:nvPr/>
          </p:nvSpPr>
          <p:spPr>
            <a:xfrm>
              <a:off x="231448" y="167639"/>
              <a:ext cx="636271" cy="58691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FD3D7A0A-C0A5-4CCF-B563-085733C31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01137" y="167639"/>
            <a:ext cx="684000" cy="600075"/>
          </a:xfrm>
        </p:spPr>
        <p:txBody>
          <a:bodyPr/>
          <a:lstStyle/>
          <a:p>
            <a:pPr algn="ctr"/>
            <a:fld id="{E08D205E-34E0-4D4E-B6CF-D546C54444F4}" type="slidenum">
              <a:rPr lang="en-US" sz="2400" b="1" smtClean="0">
                <a:solidFill>
                  <a:srgbClr val="7030A0"/>
                </a:solidFill>
                <a:latin typeface="Arial Black" panose="020B0A04020102020204" pitchFamily="34" charset="0"/>
              </a:rPr>
              <a:pPr algn="ctr"/>
              <a:t>29</a:t>
            </a:fld>
            <a:endParaRPr lang="en-US" sz="2400" b="1" dirty="0">
              <a:solidFill>
                <a:srgbClr val="7030A0"/>
              </a:solidFill>
              <a:latin typeface="Arial Black" panose="020B0A04020102020204" pitchFamily="34" charset="0"/>
            </a:endParaRPr>
          </a:p>
        </p:txBody>
      </p:sp>
      <p:sp>
        <p:nvSpPr>
          <p:cNvPr id="25" name="TextBox 6">
            <a:extLst>
              <a:ext uri="{FF2B5EF4-FFF2-40B4-BE49-F238E27FC236}">
                <a16:creationId xmlns:a16="http://schemas.microsoft.com/office/drawing/2014/main" id="{E30294B8-4862-474C-A351-C243AB29489B}"/>
              </a:ext>
            </a:extLst>
          </p:cNvPr>
          <p:cNvSpPr txBox="1"/>
          <p:nvPr/>
        </p:nvSpPr>
        <p:spPr>
          <a:xfrm>
            <a:off x="867719" y="181080"/>
            <a:ext cx="10322796" cy="55399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fr-FR" sz="3600" b="1" dirty="0">
                <a:solidFill>
                  <a:schemeClr val="bg1"/>
                </a:solidFill>
                <a:latin typeface="+mj-lt"/>
              </a:rPr>
              <a:t>Papillomavirus humains et condylomes anaux</a:t>
            </a:r>
            <a:endParaRPr lang="id-ID" sz="36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25339843-1262-0F87-EA02-3F1E4A8F179F}"/>
              </a:ext>
            </a:extLst>
          </p:cNvPr>
          <p:cNvSpPr txBox="1"/>
          <p:nvPr/>
        </p:nvSpPr>
        <p:spPr>
          <a:xfrm>
            <a:off x="152945" y="1033472"/>
            <a:ext cx="11886110" cy="57069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05435"/>
            <a:r>
              <a:rPr lang="fr-FR" sz="2800" b="1" dirty="0">
                <a:solidFill>
                  <a:srgbClr val="7D2D7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Anuscopie</a:t>
            </a:r>
            <a:r>
              <a:rPr lang="fr-FR" sz="2800" b="1" spc="-60" dirty="0">
                <a:solidFill>
                  <a:srgbClr val="7D2D7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800" b="1" spc="-10" dirty="0">
                <a:solidFill>
                  <a:srgbClr val="7D2D7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standard</a:t>
            </a:r>
            <a:endParaRPr lang="fr-SN" sz="28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spcBef>
                <a:spcPts val="1460"/>
              </a:spcBef>
              <a:buFont typeface="Arial MT"/>
              <a:buChar char="•"/>
              <a:tabLst>
                <a:tab pos="647700" algn="l"/>
              </a:tabLst>
            </a:pPr>
            <a:r>
              <a:rPr lang="fr-FR" sz="2800" spc="0" dirty="0">
                <a:solidFill>
                  <a:srgbClr val="242424"/>
                </a:solidFill>
                <a:effectLst/>
                <a:latin typeface="Arial" panose="020B0604020202020204" pitchFamily="34" charset="0"/>
                <a:ea typeface="Arial MT"/>
                <a:cs typeface="Arial" panose="020B0604020202020204" pitchFamily="34" charset="0"/>
              </a:rPr>
              <a:t>Si</a:t>
            </a:r>
            <a:r>
              <a:rPr lang="fr-FR" sz="2800" spc="-75" dirty="0">
                <a:solidFill>
                  <a:srgbClr val="242424"/>
                </a:solidFill>
                <a:effectLst/>
                <a:latin typeface="Arial" panose="020B0604020202020204" pitchFamily="34" charset="0"/>
                <a:ea typeface="Arial MT"/>
                <a:cs typeface="Arial" panose="020B0604020202020204" pitchFamily="34" charset="0"/>
              </a:rPr>
              <a:t> </a:t>
            </a:r>
            <a:r>
              <a:rPr lang="fr-FR" sz="2800" spc="0" dirty="0">
                <a:solidFill>
                  <a:srgbClr val="242424"/>
                </a:solidFill>
                <a:effectLst/>
                <a:latin typeface="Arial" panose="020B0604020202020204" pitchFamily="34" charset="0"/>
                <a:ea typeface="Arial MT"/>
                <a:cs typeface="Arial" panose="020B0604020202020204" pitchFamily="34" charset="0"/>
              </a:rPr>
              <a:t>lésion</a:t>
            </a:r>
            <a:r>
              <a:rPr lang="fr-FR" sz="2800" spc="-65" dirty="0">
                <a:solidFill>
                  <a:srgbClr val="242424"/>
                </a:solidFill>
                <a:effectLst/>
                <a:latin typeface="Arial" panose="020B0604020202020204" pitchFamily="34" charset="0"/>
                <a:ea typeface="Arial MT"/>
                <a:cs typeface="Arial" panose="020B0604020202020204" pitchFamily="34" charset="0"/>
              </a:rPr>
              <a:t> </a:t>
            </a:r>
            <a:r>
              <a:rPr lang="fr-FR" sz="2800" spc="0" dirty="0">
                <a:solidFill>
                  <a:srgbClr val="242424"/>
                </a:solidFill>
                <a:effectLst/>
                <a:latin typeface="Arial" panose="020B0604020202020204" pitchFamily="34" charset="0"/>
                <a:ea typeface="Arial MT"/>
                <a:cs typeface="Arial" panose="020B0604020202020204" pitchFamily="34" charset="0"/>
              </a:rPr>
              <a:t>de</a:t>
            </a:r>
            <a:r>
              <a:rPr lang="fr-FR" sz="2800" spc="-60" dirty="0">
                <a:solidFill>
                  <a:srgbClr val="242424"/>
                </a:solidFill>
                <a:effectLst/>
                <a:latin typeface="Arial" panose="020B0604020202020204" pitchFamily="34" charset="0"/>
                <a:ea typeface="Arial MT"/>
                <a:cs typeface="Arial" panose="020B0604020202020204" pitchFamily="34" charset="0"/>
              </a:rPr>
              <a:t> </a:t>
            </a:r>
            <a:r>
              <a:rPr lang="fr-FR" sz="2800" spc="0" dirty="0">
                <a:solidFill>
                  <a:srgbClr val="242424"/>
                </a:solidFill>
                <a:effectLst/>
                <a:latin typeface="Arial" panose="020B0604020202020204" pitchFamily="34" charset="0"/>
                <a:ea typeface="Arial MT"/>
                <a:cs typeface="Arial" panose="020B0604020202020204" pitchFamily="34" charset="0"/>
              </a:rPr>
              <a:t>la</a:t>
            </a:r>
            <a:r>
              <a:rPr lang="fr-FR" sz="2800" spc="-85" dirty="0">
                <a:solidFill>
                  <a:srgbClr val="242424"/>
                </a:solidFill>
                <a:effectLst/>
                <a:latin typeface="Arial" panose="020B0604020202020204" pitchFamily="34" charset="0"/>
                <a:ea typeface="Arial MT"/>
                <a:cs typeface="Arial" panose="020B0604020202020204" pitchFamily="34" charset="0"/>
              </a:rPr>
              <a:t> </a:t>
            </a:r>
            <a:r>
              <a:rPr lang="fr-FR" sz="2800" spc="0" dirty="0">
                <a:solidFill>
                  <a:srgbClr val="242424"/>
                </a:solidFill>
                <a:effectLst/>
                <a:latin typeface="Arial" panose="020B0604020202020204" pitchFamily="34" charset="0"/>
                <a:ea typeface="Arial MT"/>
                <a:cs typeface="Arial" panose="020B0604020202020204" pitchFamily="34" charset="0"/>
              </a:rPr>
              <a:t>marge</a:t>
            </a:r>
            <a:r>
              <a:rPr lang="fr-FR" sz="2800" spc="-70" dirty="0">
                <a:solidFill>
                  <a:srgbClr val="242424"/>
                </a:solidFill>
                <a:effectLst/>
                <a:latin typeface="Arial" panose="020B0604020202020204" pitchFamily="34" charset="0"/>
                <a:ea typeface="Arial MT"/>
                <a:cs typeface="Arial" panose="020B0604020202020204" pitchFamily="34" charset="0"/>
              </a:rPr>
              <a:t> </a:t>
            </a:r>
            <a:r>
              <a:rPr lang="fr-FR" sz="2800" spc="0" dirty="0">
                <a:solidFill>
                  <a:srgbClr val="242424"/>
                </a:solidFill>
                <a:effectLst/>
                <a:latin typeface="Arial" panose="020B0604020202020204" pitchFamily="34" charset="0"/>
                <a:ea typeface="Arial MT"/>
                <a:cs typeface="Arial" panose="020B0604020202020204" pitchFamily="34" charset="0"/>
              </a:rPr>
              <a:t>anale</a:t>
            </a:r>
            <a:r>
              <a:rPr lang="fr-FR" sz="2800" spc="-90" dirty="0">
                <a:solidFill>
                  <a:srgbClr val="242424"/>
                </a:solidFill>
                <a:effectLst/>
                <a:latin typeface="Arial" panose="020B0604020202020204" pitchFamily="34" charset="0"/>
                <a:ea typeface="Arial MT"/>
                <a:cs typeface="Arial" panose="020B0604020202020204" pitchFamily="34" charset="0"/>
              </a:rPr>
              <a:t> </a:t>
            </a:r>
            <a:r>
              <a:rPr lang="fr-FR" sz="2800" spc="0" dirty="0">
                <a:solidFill>
                  <a:srgbClr val="242424"/>
                </a:solidFill>
                <a:effectLst/>
                <a:latin typeface="Arial" panose="020B0604020202020204" pitchFamily="34" charset="0"/>
                <a:ea typeface="Arial MT"/>
                <a:cs typeface="Arial" panose="020B0604020202020204" pitchFamily="34" charset="0"/>
              </a:rPr>
              <a:t>et/ou</a:t>
            </a:r>
            <a:r>
              <a:rPr lang="fr-FR" sz="2800" spc="-65" dirty="0">
                <a:solidFill>
                  <a:srgbClr val="242424"/>
                </a:solidFill>
                <a:effectLst/>
                <a:latin typeface="Arial" panose="020B0604020202020204" pitchFamily="34" charset="0"/>
                <a:ea typeface="Arial MT"/>
                <a:cs typeface="Arial" panose="020B0604020202020204" pitchFamily="34" charset="0"/>
              </a:rPr>
              <a:t> </a:t>
            </a:r>
            <a:r>
              <a:rPr lang="fr-FR" sz="2800" spc="-10" dirty="0">
                <a:solidFill>
                  <a:srgbClr val="242424"/>
                </a:solidFill>
                <a:effectLst/>
                <a:latin typeface="Arial" panose="020B0604020202020204" pitchFamily="34" charset="0"/>
                <a:ea typeface="Arial MT"/>
                <a:cs typeface="Arial" panose="020B0604020202020204" pitchFamily="34" charset="0"/>
              </a:rPr>
              <a:t>génitales</a:t>
            </a:r>
            <a:endParaRPr lang="fr-SN" sz="2800" spc="0" dirty="0">
              <a:effectLst/>
              <a:latin typeface="Arial" panose="020B0604020202020204" pitchFamily="34" charset="0"/>
              <a:ea typeface="Arial MT"/>
              <a:cs typeface="Arial" panose="020B0604020202020204" pitchFamily="34" charset="0"/>
            </a:endParaRPr>
          </a:p>
          <a:p>
            <a:pPr marL="342900" lvl="0" indent="-342900">
              <a:spcBef>
                <a:spcPts val="615"/>
              </a:spcBef>
              <a:buFont typeface="Arial MT"/>
              <a:buChar char="•"/>
              <a:tabLst>
                <a:tab pos="647700" algn="l"/>
              </a:tabLst>
            </a:pPr>
            <a:r>
              <a:rPr lang="fr-FR" sz="2800" spc="0" dirty="0">
                <a:solidFill>
                  <a:srgbClr val="242424"/>
                </a:solidFill>
                <a:effectLst/>
                <a:latin typeface="Arial" panose="020B0604020202020204" pitchFamily="34" charset="0"/>
                <a:ea typeface="Arial MT"/>
                <a:cs typeface="Arial" panose="020B0604020202020204" pitchFamily="34" charset="0"/>
              </a:rPr>
              <a:t>Systématique</a:t>
            </a:r>
            <a:r>
              <a:rPr lang="fr-FR" sz="2800" spc="-110" dirty="0">
                <a:solidFill>
                  <a:srgbClr val="242424"/>
                </a:solidFill>
                <a:effectLst/>
                <a:latin typeface="Arial" panose="020B0604020202020204" pitchFamily="34" charset="0"/>
                <a:ea typeface="Arial MT"/>
                <a:cs typeface="Arial" panose="020B0604020202020204" pitchFamily="34" charset="0"/>
              </a:rPr>
              <a:t> </a:t>
            </a:r>
            <a:r>
              <a:rPr lang="fr-FR" sz="2800" spc="0" dirty="0">
                <a:solidFill>
                  <a:srgbClr val="242424"/>
                </a:solidFill>
                <a:effectLst/>
                <a:latin typeface="Arial" panose="020B0604020202020204" pitchFamily="34" charset="0"/>
                <a:ea typeface="Arial MT"/>
                <a:cs typeface="Arial" panose="020B0604020202020204" pitchFamily="34" charset="0"/>
              </a:rPr>
              <a:t>dans</a:t>
            </a:r>
            <a:r>
              <a:rPr lang="fr-FR" sz="2800" spc="-105" dirty="0">
                <a:solidFill>
                  <a:srgbClr val="242424"/>
                </a:solidFill>
                <a:effectLst/>
                <a:latin typeface="Arial" panose="020B0604020202020204" pitchFamily="34" charset="0"/>
                <a:ea typeface="Arial MT"/>
                <a:cs typeface="Arial" panose="020B0604020202020204" pitchFamily="34" charset="0"/>
              </a:rPr>
              <a:t> </a:t>
            </a:r>
            <a:r>
              <a:rPr lang="fr-FR" sz="2800" spc="0" dirty="0">
                <a:solidFill>
                  <a:srgbClr val="242424"/>
                </a:solidFill>
                <a:effectLst/>
                <a:latin typeface="Arial" panose="020B0604020202020204" pitchFamily="34" charset="0"/>
                <a:ea typeface="Arial MT"/>
                <a:cs typeface="Arial" panose="020B0604020202020204" pitchFamily="34" charset="0"/>
              </a:rPr>
              <a:t>les</a:t>
            </a:r>
            <a:r>
              <a:rPr lang="fr-FR" sz="2800" spc="-120" dirty="0">
                <a:solidFill>
                  <a:srgbClr val="242424"/>
                </a:solidFill>
                <a:effectLst/>
                <a:latin typeface="Arial" panose="020B0604020202020204" pitchFamily="34" charset="0"/>
                <a:ea typeface="Arial MT"/>
                <a:cs typeface="Arial" panose="020B0604020202020204" pitchFamily="34" charset="0"/>
              </a:rPr>
              <a:t> </a:t>
            </a:r>
            <a:r>
              <a:rPr lang="fr-FR" sz="2800" spc="0" dirty="0">
                <a:solidFill>
                  <a:srgbClr val="242424"/>
                </a:solidFill>
                <a:effectLst/>
                <a:latin typeface="Arial" panose="020B0604020202020204" pitchFamily="34" charset="0"/>
                <a:ea typeface="Arial MT"/>
                <a:cs typeface="Arial" panose="020B0604020202020204" pitchFamily="34" charset="0"/>
              </a:rPr>
              <a:t>populations</a:t>
            </a:r>
            <a:r>
              <a:rPr lang="fr-FR" sz="2800" spc="-90" dirty="0">
                <a:solidFill>
                  <a:srgbClr val="242424"/>
                </a:solidFill>
                <a:effectLst/>
                <a:latin typeface="Arial" panose="020B0604020202020204" pitchFamily="34" charset="0"/>
                <a:ea typeface="Arial MT"/>
                <a:cs typeface="Arial" panose="020B0604020202020204" pitchFamily="34" charset="0"/>
              </a:rPr>
              <a:t> </a:t>
            </a:r>
            <a:r>
              <a:rPr lang="fr-FR" sz="2800" spc="0" dirty="0">
                <a:solidFill>
                  <a:srgbClr val="242424"/>
                </a:solidFill>
                <a:effectLst/>
                <a:latin typeface="Arial" panose="020B0604020202020204" pitchFamily="34" charset="0"/>
                <a:ea typeface="Arial MT"/>
                <a:cs typeface="Arial" panose="020B0604020202020204" pitchFamily="34" charset="0"/>
              </a:rPr>
              <a:t>à</a:t>
            </a:r>
            <a:r>
              <a:rPr lang="fr-FR" sz="2800" spc="-120" dirty="0">
                <a:solidFill>
                  <a:srgbClr val="242424"/>
                </a:solidFill>
                <a:effectLst/>
                <a:latin typeface="Arial" panose="020B0604020202020204" pitchFamily="34" charset="0"/>
                <a:ea typeface="Arial MT"/>
                <a:cs typeface="Arial" panose="020B0604020202020204" pitchFamily="34" charset="0"/>
              </a:rPr>
              <a:t> </a:t>
            </a:r>
            <a:r>
              <a:rPr lang="fr-FR" sz="2800" spc="-10" dirty="0">
                <a:solidFill>
                  <a:srgbClr val="242424"/>
                </a:solidFill>
                <a:effectLst/>
                <a:latin typeface="Arial" panose="020B0604020202020204" pitchFamily="34" charset="0"/>
                <a:ea typeface="Arial MT"/>
                <a:cs typeface="Arial" panose="020B0604020202020204" pitchFamily="34" charset="0"/>
              </a:rPr>
              <a:t>risque:</a:t>
            </a:r>
            <a:endParaRPr lang="fr-SN" sz="2800" spc="0" dirty="0">
              <a:effectLst/>
              <a:latin typeface="Arial" panose="020B0604020202020204" pitchFamily="34" charset="0"/>
              <a:ea typeface="Arial MT"/>
              <a:cs typeface="Arial" panose="020B0604020202020204" pitchFamily="34" charset="0"/>
            </a:endParaRPr>
          </a:p>
          <a:p>
            <a:pPr marL="1219835">
              <a:spcBef>
                <a:spcPts val="615"/>
              </a:spcBef>
              <a:spcAft>
                <a:spcPts val="0"/>
              </a:spcAft>
            </a:pPr>
            <a:r>
              <a:rPr lang="fr-FR" sz="2800" dirty="0">
                <a:solidFill>
                  <a:srgbClr val="24242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</a:t>
            </a:r>
            <a:r>
              <a:rPr lang="fr-FR" sz="2800" spc="-105" dirty="0">
                <a:solidFill>
                  <a:srgbClr val="24242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800" dirty="0">
                <a:solidFill>
                  <a:srgbClr val="24242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VIH,</a:t>
            </a:r>
            <a:r>
              <a:rPr lang="fr-FR" sz="2800" spc="-110" dirty="0">
                <a:solidFill>
                  <a:srgbClr val="24242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800" dirty="0">
                <a:solidFill>
                  <a:srgbClr val="24242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condylomes</a:t>
            </a:r>
            <a:r>
              <a:rPr lang="fr-FR" sz="2800" spc="-85" dirty="0">
                <a:solidFill>
                  <a:srgbClr val="24242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800" dirty="0">
                <a:solidFill>
                  <a:srgbClr val="24242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génitaux,</a:t>
            </a:r>
            <a:r>
              <a:rPr lang="fr-FR" sz="2800" spc="-105" dirty="0">
                <a:solidFill>
                  <a:srgbClr val="24242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800" dirty="0">
                <a:solidFill>
                  <a:srgbClr val="24242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rapports</a:t>
            </a:r>
            <a:r>
              <a:rPr lang="fr-FR" sz="2800" spc="-90" dirty="0">
                <a:solidFill>
                  <a:srgbClr val="24242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800" dirty="0">
                <a:solidFill>
                  <a:srgbClr val="24242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anaux</a:t>
            </a:r>
            <a:r>
              <a:rPr lang="fr-FR" sz="2800" spc="-100" dirty="0">
                <a:solidFill>
                  <a:srgbClr val="24242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800" spc="-10" dirty="0">
                <a:solidFill>
                  <a:srgbClr val="24242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réceptifs</a:t>
            </a:r>
            <a:endParaRPr lang="fr-SN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587365">
              <a:spcBef>
                <a:spcPts val="390"/>
              </a:spcBef>
              <a:spcAft>
                <a:spcPts val="0"/>
              </a:spcAft>
            </a:pPr>
            <a:r>
              <a:rPr lang="fr-FR" sz="2800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Rapports</a:t>
            </a:r>
            <a:r>
              <a:rPr lang="fr-FR" sz="2800" spc="-40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800" dirty="0" err="1"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Yéni</a:t>
            </a:r>
            <a:r>
              <a:rPr lang="fr-FR" sz="2800" spc="-30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800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2010</a:t>
            </a:r>
            <a:r>
              <a:rPr lang="fr-FR" sz="2800" spc="350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800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et</a:t>
            </a:r>
            <a:r>
              <a:rPr lang="fr-FR" sz="2800" spc="-30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800" dirty="0" err="1"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Morlat</a:t>
            </a:r>
            <a:r>
              <a:rPr lang="fr-FR" sz="2800" spc="-35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800" spc="-20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2013</a:t>
            </a:r>
          </a:p>
          <a:p>
            <a:pPr marL="5587365">
              <a:spcBef>
                <a:spcPts val="390"/>
              </a:spcBef>
              <a:spcAft>
                <a:spcPts val="0"/>
              </a:spcAft>
            </a:pPr>
            <a:endParaRPr lang="fr-SN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buFont typeface="Arial MT"/>
              <a:buChar char="•"/>
              <a:tabLst>
                <a:tab pos="647700" algn="l"/>
              </a:tabLst>
            </a:pPr>
            <a:r>
              <a:rPr lang="fr-FR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r>
              <a:rPr lang="fr-FR" sz="2800" spc="0" dirty="0">
                <a:solidFill>
                  <a:srgbClr val="242424"/>
                </a:solidFill>
                <a:effectLst/>
                <a:latin typeface="Arial" panose="020B0604020202020204" pitchFamily="34" charset="0"/>
                <a:ea typeface="Arial MT"/>
                <a:cs typeface="Arial" panose="020B0604020202020204" pitchFamily="34" charset="0"/>
              </a:rPr>
              <a:t>Frottis</a:t>
            </a:r>
            <a:r>
              <a:rPr lang="fr-FR" sz="2800" spc="-60" dirty="0">
                <a:solidFill>
                  <a:srgbClr val="242424"/>
                </a:solidFill>
                <a:effectLst/>
                <a:latin typeface="Arial" panose="020B0604020202020204" pitchFamily="34" charset="0"/>
                <a:ea typeface="Arial MT"/>
                <a:cs typeface="Arial" panose="020B0604020202020204" pitchFamily="34" charset="0"/>
              </a:rPr>
              <a:t> </a:t>
            </a:r>
            <a:r>
              <a:rPr lang="fr-FR" sz="2800" spc="0" dirty="0">
                <a:solidFill>
                  <a:srgbClr val="242424"/>
                </a:solidFill>
                <a:effectLst/>
                <a:latin typeface="Arial" panose="020B0604020202020204" pitchFamily="34" charset="0"/>
                <a:ea typeface="Arial MT"/>
                <a:cs typeface="Arial" panose="020B0604020202020204" pitchFamily="34" charset="0"/>
              </a:rPr>
              <a:t>et</a:t>
            </a:r>
            <a:r>
              <a:rPr lang="fr-FR" sz="2800" spc="-85" dirty="0">
                <a:solidFill>
                  <a:srgbClr val="242424"/>
                </a:solidFill>
                <a:effectLst/>
                <a:latin typeface="Arial" panose="020B0604020202020204" pitchFamily="34" charset="0"/>
                <a:ea typeface="Arial MT"/>
                <a:cs typeface="Arial" panose="020B0604020202020204" pitchFamily="34" charset="0"/>
              </a:rPr>
              <a:t> </a:t>
            </a:r>
            <a:r>
              <a:rPr lang="fr-FR" sz="2800" spc="0" dirty="0">
                <a:solidFill>
                  <a:srgbClr val="242424"/>
                </a:solidFill>
                <a:effectLst/>
                <a:latin typeface="Arial" panose="020B0604020202020204" pitchFamily="34" charset="0"/>
                <a:ea typeface="Arial MT"/>
                <a:cs typeface="Arial" panose="020B0604020202020204" pitchFamily="34" charset="0"/>
              </a:rPr>
              <a:t>AHR</a:t>
            </a:r>
            <a:r>
              <a:rPr lang="fr-FR" sz="2800" spc="-50" dirty="0">
                <a:solidFill>
                  <a:srgbClr val="242424"/>
                </a:solidFill>
                <a:effectLst/>
                <a:latin typeface="Arial" panose="020B0604020202020204" pitchFamily="34" charset="0"/>
                <a:ea typeface="Arial MT"/>
                <a:cs typeface="Arial" panose="020B0604020202020204" pitchFamily="34" charset="0"/>
              </a:rPr>
              <a:t> </a:t>
            </a:r>
            <a:r>
              <a:rPr lang="fr-FR" sz="2800" spc="0" dirty="0">
                <a:solidFill>
                  <a:srgbClr val="242424"/>
                </a:solidFill>
                <a:effectLst/>
                <a:latin typeface="Arial" panose="020B0604020202020204" pitchFamily="34" charset="0"/>
                <a:ea typeface="Arial MT"/>
                <a:cs typeface="Arial" panose="020B0604020202020204" pitchFamily="34" charset="0"/>
              </a:rPr>
              <a:t>dans</a:t>
            </a:r>
            <a:r>
              <a:rPr lang="fr-FR" sz="2800" spc="-55" dirty="0">
                <a:solidFill>
                  <a:srgbClr val="242424"/>
                </a:solidFill>
                <a:effectLst/>
                <a:latin typeface="Arial" panose="020B0604020202020204" pitchFamily="34" charset="0"/>
                <a:ea typeface="Arial MT"/>
                <a:cs typeface="Arial" panose="020B0604020202020204" pitchFamily="34" charset="0"/>
              </a:rPr>
              <a:t> </a:t>
            </a:r>
            <a:r>
              <a:rPr lang="fr-FR" sz="2800" spc="0" dirty="0">
                <a:solidFill>
                  <a:srgbClr val="242424"/>
                </a:solidFill>
                <a:effectLst/>
                <a:latin typeface="Arial" panose="020B0604020202020204" pitchFamily="34" charset="0"/>
                <a:ea typeface="Arial MT"/>
                <a:cs typeface="Arial" panose="020B0604020202020204" pitchFamily="34" charset="0"/>
              </a:rPr>
              <a:t>le</a:t>
            </a:r>
            <a:r>
              <a:rPr lang="fr-FR" sz="2800" spc="-80" dirty="0">
                <a:solidFill>
                  <a:srgbClr val="242424"/>
                </a:solidFill>
                <a:effectLst/>
                <a:latin typeface="Arial" panose="020B0604020202020204" pitchFamily="34" charset="0"/>
                <a:ea typeface="Arial MT"/>
                <a:cs typeface="Arial" panose="020B0604020202020204" pitchFamily="34" charset="0"/>
              </a:rPr>
              <a:t> </a:t>
            </a:r>
            <a:r>
              <a:rPr lang="fr-FR" sz="2800" spc="0" dirty="0">
                <a:solidFill>
                  <a:srgbClr val="242424"/>
                </a:solidFill>
                <a:effectLst/>
                <a:latin typeface="Arial" panose="020B0604020202020204" pitchFamily="34" charset="0"/>
                <a:ea typeface="Arial MT"/>
                <a:cs typeface="Arial" panose="020B0604020202020204" pitchFamily="34" charset="0"/>
              </a:rPr>
              <a:t>suivi</a:t>
            </a:r>
            <a:r>
              <a:rPr lang="fr-FR" sz="2800" spc="-65" dirty="0">
                <a:solidFill>
                  <a:srgbClr val="242424"/>
                </a:solidFill>
                <a:effectLst/>
                <a:latin typeface="Arial" panose="020B0604020202020204" pitchFamily="34" charset="0"/>
                <a:ea typeface="Arial MT"/>
                <a:cs typeface="Arial" panose="020B0604020202020204" pitchFamily="34" charset="0"/>
              </a:rPr>
              <a:t> </a:t>
            </a:r>
            <a:r>
              <a:rPr lang="fr-FR" sz="2800" spc="0" dirty="0">
                <a:solidFill>
                  <a:srgbClr val="242424"/>
                </a:solidFill>
                <a:effectLst/>
                <a:latin typeface="Arial" panose="020B0604020202020204" pitchFamily="34" charset="0"/>
                <a:ea typeface="Arial MT"/>
                <a:cs typeface="Arial" panose="020B0604020202020204" pitchFamily="34" charset="0"/>
              </a:rPr>
              <a:t>des</a:t>
            </a:r>
            <a:r>
              <a:rPr lang="fr-FR" sz="2800" spc="-70" dirty="0">
                <a:solidFill>
                  <a:srgbClr val="242424"/>
                </a:solidFill>
                <a:effectLst/>
                <a:latin typeface="Arial" panose="020B0604020202020204" pitchFamily="34" charset="0"/>
                <a:ea typeface="Arial MT"/>
                <a:cs typeface="Arial" panose="020B0604020202020204" pitchFamily="34" charset="0"/>
              </a:rPr>
              <a:t> </a:t>
            </a:r>
            <a:r>
              <a:rPr lang="fr-FR" sz="2800" spc="0" dirty="0">
                <a:solidFill>
                  <a:srgbClr val="242424"/>
                </a:solidFill>
                <a:effectLst/>
                <a:latin typeface="Arial" panose="020B0604020202020204" pitchFamily="34" charset="0"/>
                <a:ea typeface="Arial MT"/>
                <a:cs typeface="Arial" panose="020B0604020202020204" pitchFamily="34" charset="0"/>
              </a:rPr>
              <a:t>populations</a:t>
            </a:r>
            <a:r>
              <a:rPr lang="fr-FR" sz="2800" spc="-40" dirty="0">
                <a:solidFill>
                  <a:srgbClr val="242424"/>
                </a:solidFill>
                <a:effectLst/>
                <a:latin typeface="Arial" panose="020B0604020202020204" pitchFamily="34" charset="0"/>
                <a:ea typeface="Arial MT"/>
                <a:cs typeface="Arial" panose="020B0604020202020204" pitchFamily="34" charset="0"/>
              </a:rPr>
              <a:t> </a:t>
            </a:r>
            <a:r>
              <a:rPr lang="fr-FR" sz="2800" spc="0" dirty="0">
                <a:solidFill>
                  <a:srgbClr val="242424"/>
                </a:solidFill>
                <a:effectLst/>
                <a:latin typeface="Arial" panose="020B0604020202020204" pitchFamily="34" charset="0"/>
                <a:ea typeface="Arial MT"/>
                <a:cs typeface="Arial" panose="020B0604020202020204" pitchFamily="34" charset="0"/>
              </a:rPr>
              <a:t>à</a:t>
            </a:r>
            <a:r>
              <a:rPr lang="fr-FR" sz="2800" spc="-70" dirty="0">
                <a:solidFill>
                  <a:srgbClr val="242424"/>
                </a:solidFill>
                <a:effectLst/>
                <a:latin typeface="Arial" panose="020B0604020202020204" pitchFamily="34" charset="0"/>
                <a:ea typeface="Arial MT"/>
                <a:cs typeface="Arial" panose="020B0604020202020204" pitchFamily="34" charset="0"/>
              </a:rPr>
              <a:t> </a:t>
            </a:r>
            <a:r>
              <a:rPr lang="fr-FR" sz="2800" spc="0" dirty="0">
                <a:solidFill>
                  <a:srgbClr val="242424"/>
                </a:solidFill>
                <a:effectLst/>
                <a:latin typeface="Arial" panose="020B0604020202020204" pitchFamily="34" charset="0"/>
                <a:ea typeface="Arial MT"/>
                <a:cs typeface="Arial" panose="020B0604020202020204" pitchFamily="34" charset="0"/>
              </a:rPr>
              <a:t>risque</a:t>
            </a:r>
            <a:r>
              <a:rPr lang="fr-FR" sz="2800" spc="-55" dirty="0">
                <a:solidFill>
                  <a:srgbClr val="242424"/>
                </a:solidFill>
                <a:effectLst/>
                <a:latin typeface="Arial" panose="020B0604020202020204" pitchFamily="34" charset="0"/>
                <a:ea typeface="Arial MT"/>
                <a:cs typeface="Arial" panose="020B0604020202020204" pitchFamily="34" charset="0"/>
              </a:rPr>
              <a:t> </a:t>
            </a:r>
            <a:r>
              <a:rPr lang="fr-FR" sz="2800" spc="-50" dirty="0">
                <a:solidFill>
                  <a:srgbClr val="242424"/>
                </a:solidFill>
                <a:effectLst/>
                <a:latin typeface="Arial" panose="020B0604020202020204" pitchFamily="34" charset="0"/>
                <a:ea typeface="Arial MT"/>
                <a:cs typeface="Arial" panose="020B0604020202020204" pitchFamily="34" charset="0"/>
              </a:rPr>
              <a:t>?</a:t>
            </a:r>
            <a:endParaRPr lang="fr-SN" sz="2800" spc="0" dirty="0">
              <a:effectLst/>
              <a:latin typeface="Arial" panose="020B0604020202020204" pitchFamily="34" charset="0"/>
              <a:ea typeface="Arial MT"/>
              <a:cs typeface="Arial" panose="020B0604020202020204" pitchFamily="34" charset="0"/>
            </a:endParaRPr>
          </a:p>
          <a:p>
            <a:pPr marL="448310">
              <a:spcBef>
                <a:spcPts val="2900"/>
              </a:spcBef>
              <a:spcAft>
                <a:spcPts val="0"/>
              </a:spcAft>
            </a:pPr>
            <a:r>
              <a:rPr lang="fr-FR" sz="2800" b="1" spc="-10" dirty="0">
                <a:solidFill>
                  <a:srgbClr val="7D2D7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Urétroscopie</a:t>
            </a:r>
            <a:endParaRPr lang="fr-SN" sz="28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48310" marR="6083300">
              <a:lnSpc>
                <a:spcPct val="78000"/>
              </a:lnSpc>
              <a:spcBef>
                <a:spcPts val="1175"/>
              </a:spcBef>
              <a:spcAft>
                <a:spcPts val="0"/>
              </a:spcAft>
            </a:pPr>
            <a:r>
              <a:rPr lang="fr-FR" sz="2800" dirty="0">
                <a:solidFill>
                  <a:srgbClr val="000F3C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Lésions du méat Symptômes</a:t>
            </a:r>
            <a:r>
              <a:rPr lang="fr-FR" sz="2800" spc="-140" dirty="0">
                <a:solidFill>
                  <a:srgbClr val="000F3C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800" dirty="0">
                <a:solidFill>
                  <a:srgbClr val="000F3C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urinaires</a:t>
            </a:r>
            <a:endParaRPr lang="fr-SN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Bef>
                <a:spcPts val="1875"/>
              </a:spcBef>
            </a:pPr>
            <a:endParaRPr lang="fr-SN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63433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2622D3D-6E69-D344-CA22-B11664723D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66218"/>
            <a:ext cx="12192000" cy="1325563"/>
          </a:xfrm>
          <a:solidFill>
            <a:srgbClr val="7030A0"/>
          </a:solidFill>
        </p:spPr>
        <p:txBody>
          <a:bodyPr>
            <a:normAutofit/>
          </a:bodyPr>
          <a:lstStyle/>
          <a:p>
            <a:pPr algn="ctr"/>
            <a:r>
              <a:rPr lang="fr-FR" sz="8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Généralités</a:t>
            </a:r>
          </a:p>
        </p:txBody>
      </p:sp>
    </p:spTree>
    <p:extLst>
      <p:ext uri="{BB962C8B-B14F-4D97-AF65-F5344CB8AC3E}">
        <p14:creationId xmlns:p14="http://schemas.microsoft.com/office/powerpoint/2010/main" val="227131648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e 9">
            <a:extLst>
              <a:ext uri="{FF2B5EF4-FFF2-40B4-BE49-F238E27FC236}">
                <a16:creationId xmlns:a16="http://schemas.microsoft.com/office/drawing/2014/main" id="{AB87C53D-7B5B-4AB4-AE68-BBAB8BA89D54}"/>
              </a:ext>
            </a:extLst>
          </p:cNvPr>
          <p:cNvGrpSpPr/>
          <p:nvPr/>
        </p:nvGrpSpPr>
        <p:grpSpPr>
          <a:xfrm>
            <a:off x="231448" y="167639"/>
            <a:ext cx="11723923" cy="590729"/>
            <a:chOff x="231448" y="167639"/>
            <a:chExt cx="11723923" cy="59072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F67F46E-4DB3-4EFD-82B7-61C976CE2B84}"/>
                </a:ext>
              </a:extLst>
            </p:cNvPr>
            <p:cNvSpPr/>
            <p:nvPr/>
          </p:nvSpPr>
          <p:spPr>
            <a:xfrm>
              <a:off x="452846" y="171450"/>
              <a:ext cx="11152010" cy="586918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Ellipse 1">
              <a:extLst>
                <a:ext uri="{FF2B5EF4-FFF2-40B4-BE49-F238E27FC236}">
                  <a16:creationId xmlns:a16="http://schemas.microsoft.com/office/drawing/2014/main" id="{E7D16B78-8415-476E-8E34-D2DF643C6C32}"/>
                </a:ext>
              </a:extLst>
            </p:cNvPr>
            <p:cNvSpPr/>
            <p:nvPr/>
          </p:nvSpPr>
          <p:spPr>
            <a:xfrm>
              <a:off x="11319100" y="169998"/>
              <a:ext cx="636271" cy="58691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76F130AC-80F0-4B30-BB0D-EAFE33521E3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94441" y="229457"/>
              <a:ext cx="517359" cy="468000"/>
            </a:xfrm>
            <a:prstGeom prst="rect">
              <a:avLst/>
            </a:prstGeom>
          </p:spPr>
        </p:pic>
        <p:sp>
          <p:nvSpPr>
            <p:cNvPr id="14" name="Ellipse 13">
              <a:extLst>
                <a:ext uri="{FF2B5EF4-FFF2-40B4-BE49-F238E27FC236}">
                  <a16:creationId xmlns:a16="http://schemas.microsoft.com/office/drawing/2014/main" id="{77AD599E-4C10-4C3A-833E-E3CF04D0D1AC}"/>
                </a:ext>
              </a:extLst>
            </p:cNvPr>
            <p:cNvSpPr/>
            <p:nvPr/>
          </p:nvSpPr>
          <p:spPr>
            <a:xfrm>
              <a:off x="231448" y="167639"/>
              <a:ext cx="636271" cy="58691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FD3D7A0A-C0A5-4CCF-B563-085733C31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01137" y="167639"/>
            <a:ext cx="684000" cy="600075"/>
          </a:xfrm>
        </p:spPr>
        <p:txBody>
          <a:bodyPr/>
          <a:lstStyle/>
          <a:p>
            <a:pPr algn="ctr"/>
            <a:fld id="{E08D205E-34E0-4D4E-B6CF-D546C54444F4}" type="slidenum">
              <a:rPr lang="en-US" sz="2400" b="1" smtClean="0">
                <a:solidFill>
                  <a:srgbClr val="7030A0"/>
                </a:solidFill>
                <a:latin typeface="Arial Black" panose="020B0A04020102020204" pitchFamily="34" charset="0"/>
              </a:rPr>
              <a:pPr algn="ctr"/>
              <a:t>30</a:t>
            </a:fld>
            <a:endParaRPr lang="en-US" sz="2400" b="1" dirty="0">
              <a:solidFill>
                <a:srgbClr val="7030A0"/>
              </a:solidFill>
              <a:latin typeface="Arial Black" panose="020B0A04020102020204" pitchFamily="34" charset="0"/>
            </a:endParaRPr>
          </a:p>
        </p:txBody>
      </p:sp>
      <p:sp>
        <p:nvSpPr>
          <p:cNvPr id="25" name="TextBox 6">
            <a:extLst>
              <a:ext uri="{FF2B5EF4-FFF2-40B4-BE49-F238E27FC236}">
                <a16:creationId xmlns:a16="http://schemas.microsoft.com/office/drawing/2014/main" id="{E30294B8-4862-474C-A351-C243AB29489B}"/>
              </a:ext>
            </a:extLst>
          </p:cNvPr>
          <p:cNvSpPr txBox="1"/>
          <p:nvPr/>
        </p:nvSpPr>
        <p:spPr>
          <a:xfrm>
            <a:off x="867719" y="181080"/>
            <a:ext cx="10322796" cy="55399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fr-FR" sz="3600" b="1" dirty="0">
                <a:solidFill>
                  <a:schemeClr val="bg1"/>
                </a:solidFill>
                <a:latin typeface="+mj-lt"/>
              </a:rPr>
              <a:t>Papillomavirus humains et condylomes anaux</a:t>
            </a:r>
            <a:endParaRPr lang="id-ID" sz="36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A70DD723-4703-ED47-87F9-C2D2877D2ECA}"/>
              </a:ext>
            </a:extLst>
          </p:cNvPr>
          <p:cNvSpPr txBox="1"/>
          <p:nvPr/>
        </p:nvSpPr>
        <p:spPr>
          <a:xfrm>
            <a:off x="140100" y="1075966"/>
            <a:ext cx="11911800" cy="50475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05435"/>
            <a:r>
              <a:rPr lang="fr-FR" sz="2800" b="1" dirty="0">
                <a:solidFill>
                  <a:srgbClr val="7D2D7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IST</a:t>
            </a:r>
            <a:r>
              <a:rPr lang="fr-FR" sz="2800" b="1" spc="-55" dirty="0">
                <a:solidFill>
                  <a:srgbClr val="7D2D7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800" b="1" spc="-10" dirty="0">
                <a:solidFill>
                  <a:srgbClr val="7D2D7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associées</a:t>
            </a:r>
            <a:endParaRPr lang="fr-SN" sz="28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spcBef>
                <a:spcPts val="1225"/>
              </a:spcBef>
              <a:spcAft>
                <a:spcPts val="0"/>
              </a:spcAft>
              <a:buFont typeface="Arial MT"/>
              <a:buChar char="•"/>
              <a:tabLst>
                <a:tab pos="684530" algn="l"/>
              </a:tabLst>
            </a:pPr>
            <a:r>
              <a:rPr lang="fr-FR" sz="2800" spc="0" dirty="0">
                <a:solidFill>
                  <a:srgbClr val="242424"/>
                </a:solidFill>
                <a:effectLst/>
                <a:latin typeface="Arial" panose="020B0604020202020204" pitchFamily="34" charset="0"/>
                <a:ea typeface="Arial MT"/>
                <a:cs typeface="Arial" panose="020B0604020202020204" pitchFamily="34" charset="0"/>
              </a:rPr>
              <a:t>VIH,</a:t>
            </a:r>
            <a:r>
              <a:rPr lang="fr-FR" sz="2800" spc="-130" dirty="0">
                <a:solidFill>
                  <a:srgbClr val="242424"/>
                </a:solidFill>
                <a:effectLst/>
                <a:latin typeface="Arial" panose="020B0604020202020204" pitchFamily="34" charset="0"/>
                <a:ea typeface="Arial MT"/>
                <a:cs typeface="Arial" panose="020B0604020202020204" pitchFamily="34" charset="0"/>
              </a:rPr>
              <a:t> </a:t>
            </a:r>
            <a:r>
              <a:rPr lang="fr-FR" sz="2800" spc="0" dirty="0">
                <a:solidFill>
                  <a:srgbClr val="242424"/>
                </a:solidFill>
                <a:effectLst/>
                <a:latin typeface="Arial" panose="020B0604020202020204" pitchFamily="34" charset="0"/>
                <a:ea typeface="Arial MT"/>
                <a:cs typeface="Arial" panose="020B0604020202020204" pitchFamily="34" charset="0"/>
              </a:rPr>
              <a:t>syphilis,</a:t>
            </a:r>
            <a:r>
              <a:rPr lang="fr-FR" sz="2800" spc="-100" dirty="0">
                <a:solidFill>
                  <a:srgbClr val="242424"/>
                </a:solidFill>
                <a:effectLst/>
                <a:latin typeface="Arial" panose="020B0604020202020204" pitchFamily="34" charset="0"/>
                <a:ea typeface="Arial MT"/>
                <a:cs typeface="Arial" panose="020B0604020202020204" pitchFamily="34" charset="0"/>
              </a:rPr>
              <a:t> </a:t>
            </a:r>
            <a:r>
              <a:rPr lang="fr-FR" sz="2800" spc="0" dirty="0">
                <a:solidFill>
                  <a:srgbClr val="242424"/>
                </a:solidFill>
                <a:effectLst/>
                <a:latin typeface="Arial" panose="020B0604020202020204" pitchFamily="34" charset="0"/>
                <a:ea typeface="Arial MT"/>
                <a:cs typeface="Arial" panose="020B0604020202020204" pitchFamily="34" charset="0"/>
              </a:rPr>
              <a:t>hépatite</a:t>
            </a:r>
            <a:r>
              <a:rPr lang="fr-FR" sz="2800" spc="-135" dirty="0">
                <a:solidFill>
                  <a:srgbClr val="242424"/>
                </a:solidFill>
                <a:effectLst/>
                <a:latin typeface="Arial" panose="020B0604020202020204" pitchFamily="34" charset="0"/>
                <a:ea typeface="Arial MT"/>
                <a:cs typeface="Arial" panose="020B0604020202020204" pitchFamily="34" charset="0"/>
              </a:rPr>
              <a:t> </a:t>
            </a:r>
            <a:r>
              <a:rPr lang="fr-FR" sz="2800" spc="-50" dirty="0">
                <a:solidFill>
                  <a:srgbClr val="242424"/>
                </a:solidFill>
                <a:effectLst/>
                <a:latin typeface="Arial" panose="020B0604020202020204" pitchFamily="34" charset="0"/>
                <a:ea typeface="Arial MT"/>
                <a:cs typeface="Arial" panose="020B0604020202020204" pitchFamily="34" charset="0"/>
              </a:rPr>
              <a:t>B</a:t>
            </a:r>
          </a:p>
          <a:p>
            <a:pPr marL="342900" lvl="0" indent="-342900">
              <a:spcBef>
                <a:spcPts val="1225"/>
              </a:spcBef>
              <a:spcAft>
                <a:spcPts val="0"/>
              </a:spcAft>
              <a:buFont typeface="Arial MT"/>
              <a:buChar char="•"/>
              <a:tabLst>
                <a:tab pos="684530" algn="l"/>
              </a:tabLst>
            </a:pPr>
            <a:r>
              <a:rPr lang="fr-FR" sz="2800" dirty="0">
                <a:solidFill>
                  <a:srgbClr val="24242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Hépatite</a:t>
            </a:r>
            <a:r>
              <a:rPr lang="fr-FR" sz="2800" spc="-100" dirty="0">
                <a:solidFill>
                  <a:srgbClr val="24242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800" dirty="0">
                <a:solidFill>
                  <a:srgbClr val="24242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C,</a:t>
            </a:r>
            <a:r>
              <a:rPr lang="fr-FR" sz="2800" spc="-95" dirty="0">
                <a:solidFill>
                  <a:srgbClr val="24242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800" dirty="0">
                <a:solidFill>
                  <a:srgbClr val="24242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Chlamydiae</a:t>
            </a:r>
            <a:r>
              <a:rPr lang="fr-FR" sz="2800" spc="-90" dirty="0">
                <a:solidFill>
                  <a:srgbClr val="24242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800" dirty="0">
                <a:solidFill>
                  <a:srgbClr val="24242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trachomatis</a:t>
            </a:r>
            <a:r>
              <a:rPr lang="fr-FR" sz="2800" spc="-80" dirty="0">
                <a:solidFill>
                  <a:srgbClr val="24242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800" dirty="0">
                <a:solidFill>
                  <a:srgbClr val="24242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au</a:t>
            </a:r>
            <a:r>
              <a:rPr lang="fr-FR" sz="2800" spc="-105" dirty="0">
                <a:solidFill>
                  <a:srgbClr val="24242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800" dirty="0">
                <a:solidFill>
                  <a:srgbClr val="24242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niveau</a:t>
            </a:r>
            <a:r>
              <a:rPr lang="fr-FR" sz="2800" spc="-95" dirty="0">
                <a:solidFill>
                  <a:srgbClr val="24242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800" dirty="0">
                <a:solidFill>
                  <a:srgbClr val="24242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rectal (homosexuel avec rapports traumatiques)</a:t>
            </a:r>
            <a:r>
              <a:rPr lang="fr-SN" sz="28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342900" lvl="0" indent="-342900">
              <a:spcBef>
                <a:spcPts val="1225"/>
              </a:spcBef>
              <a:spcAft>
                <a:spcPts val="0"/>
              </a:spcAft>
              <a:buFont typeface="Arial MT"/>
              <a:buChar char="•"/>
              <a:tabLst>
                <a:tab pos="684530" algn="l"/>
              </a:tabLst>
            </a:pPr>
            <a:endParaRPr lang="fr-SN" sz="2800" spc="0" dirty="0">
              <a:latin typeface="Arial" panose="020B0604020202020204" pitchFamily="34" charset="0"/>
              <a:ea typeface="Arial MT"/>
              <a:cs typeface="Arial" panose="020B0604020202020204" pitchFamily="34" charset="0"/>
            </a:endParaRPr>
          </a:p>
          <a:p>
            <a:pPr lvl="0">
              <a:spcBef>
                <a:spcPts val="1225"/>
              </a:spcBef>
              <a:spcAft>
                <a:spcPts val="0"/>
              </a:spcAft>
              <a:tabLst>
                <a:tab pos="684530" algn="l"/>
              </a:tabLst>
            </a:pPr>
            <a:r>
              <a:rPr lang="fr-SN" sz="2800" dirty="0">
                <a:latin typeface="Arial" panose="020B0604020202020204" pitchFamily="34" charset="0"/>
                <a:ea typeface="Arial MT"/>
                <a:cs typeface="Arial" panose="020B0604020202020204" pitchFamily="34" charset="0"/>
              </a:rPr>
              <a:t>En pratique</a:t>
            </a:r>
          </a:p>
          <a:p>
            <a:pPr marL="457200" lvl="0" indent="-457200">
              <a:spcBef>
                <a:spcPts val="1225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684530" algn="l"/>
              </a:tabLst>
            </a:pPr>
            <a:r>
              <a:rPr lang="fr-SN" sz="2800" dirty="0">
                <a:latin typeface="Arial" panose="020B0604020202020204" pitchFamily="34" charset="0"/>
                <a:ea typeface="Arial MT"/>
                <a:cs typeface="Arial" panose="020B0604020202020204" pitchFamily="34" charset="0"/>
              </a:rPr>
              <a:t>Sérologie syphilis</a:t>
            </a:r>
          </a:p>
          <a:p>
            <a:pPr marL="457200" lvl="0" indent="-457200">
              <a:spcBef>
                <a:spcPts val="1225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684530" algn="l"/>
              </a:tabLst>
            </a:pPr>
            <a:r>
              <a:rPr lang="fr-SN" sz="2800" dirty="0">
                <a:latin typeface="Arial" panose="020B0604020202020204" pitchFamily="34" charset="0"/>
                <a:ea typeface="Arial MT"/>
                <a:cs typeface="Arial" panose="020B0604020202020204" pitchFamily="34" charset="0"/>
              </a:rPr>
              <a:t>Sérologie VIH</a:t>
            </a:r>
          </a:p>
          <a:p>
            <a:pPr marL="457200" lvl="0" indent="-457200">
              <a:spcBef>
                <a:spcPts val="1225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684530" algn="l"/>
              </a:tabLst>
            </a:pPr>
            <a:r>
              <a:rPr lang="fr-SN" sz="2800" dirty="0">
                <a:latin typeface="Arial" panose="020B0604020202020204" pitchFamily="34" charset="0"/>
                <a:ea typeface="Arial MT"/>
                <a:cs typeface="Arial" panose="020B0604020202020204" pitchFamily="34" charset="0"/>
              </a:rPr>
              <a:t>Sérologies Hépatites B et C </a:t>
            </a:r>
            <a:endParaRPr lang="fr-SN" sz="2800" spc="0" dirty="0">
              <a:effectLst/>
              <a:latin typeface="Arial" panose="020B0604020202020204" pitchFamily="34" charset="0"/>
              <a:ea typeface="Arial M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607417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83DCCEF6-E370-466F-871A-36BAA7C76A8A}"/>
              </a:ext>
            </a:extLst>
          </p:cNvPr>
          <p:cNvSpPr txBox="1"/>
          <p:nvPr/>
        </p:nvSpPr>
        <p:spPr>
          <a:xfrm>
            <a:off x="201137" y="1026820"/>
            <a:ext cx="11623530" cy="4433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None/>
            </a:pPr>
            <a:r>
              <a:rPr lang="fr-FR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Epidermodysplasie verruciforme ou syndrome de Lutz-</a:t>
            </a:r>
            <a:r>
              <a:rPr lang="fr-FR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Lewandowsky</a:t>
            </a:r>
            <a:r>
              <a:rPr lang="fr-FR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« femme arbre »</a:t>
            </a:r>
          </a:p>
          <a:p>
            <a:pPr>
              <a:lnSpc>
                <a:spcPct val="150000"/>
              </a:lnSpc>
              <a:buNone/>
            </a:pPr>
            <a:r>
              <a:rPr lang="fr-FR" sz="3200" dirty="0">
                <a:latin typeface="Arial" panose="020B0604020202020204" pitchFamily="34" charset="0"/>
                <a:cs typeface="Arial" panose="020B0604020202020204" pitchFamily="34" charset="0"/>
              </a:rPr>
              <a:t>Affection cutanée rare, origine génétique </a:t>
            </a:r>
          </a:p>
          <a:p>
            <a:pPr>
              <a:lnSpc>
                <a:spcPct val="150000"/>
              </a:lnSpc>
              <a:buNone/>
            </a:pPr>
            <a:r>
              <a:rPr lang="fr-FR" sz="3200" dirty="0">
                <a:latin typeface="Arial" panose="020B0604020202020204" pitchFamily="34" charset="0"/>
                <a:cs typeface="Arial" panose="020B0604020202020204" pitchFamily="34" charset="0"/>
              </a:rPr>
              <a:t>Clinique: poussée anarchique de cornes cutanées </a:t>
            </a:r>
          </a:p>
          <a:p>
            <a:pPr>
              <a:lnSpc>
                <a:spcPct val="150000"/>
              </a:lnSpc>
              <a:buNone/>
            </a:pPr>
            <a:r>
              <a:rPr lang="fr-FR" sz="3200" dirty="0">
                <a:latin typeface="Arial" panose="020B0604020202020204" pitchFamily="34" charset="0"/>
                <a:cs typeface="Arial" panose="020B0604020202020204" pitchFamily="34" charset="0"/>
              </a:rPr>
              <a:t>Sensibilité accrue HPV-5</a:t>
            </a:r>
          </a:p>
          <a:p>
            <a:pPr>
              <a:lnSpc>
                <a:spcPct val="150000"/>
              </a:lnSpc>
              <a:buNone/>
            </a:pPr>
            <a:r>
              <a:rPr lang="fr-FR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AB87C53D-7B5B-4AB4-AE68-BBAB8BA89D54}"/>
              </a:ext>
            </a:extLst>
          </p:cNvPr>
          <p:cNvGrpSpPr/>
          <p:nvPr/>
        </p:nvGrpSpPr>
        <p:grpSpPr>
          <a:xfrm>
            <a:off x="231448" y="167639"/>
            <a:ext cx="11723923" cy="590729"/>
            <a:chOff x="231448" y="167639"/>
            <a:chExt cx="11723923" cy="59072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F67F46E-4DB3-4EFD-82B7-61C976CE2B84}"/>
                </a:ext>
              </a:extLst>
            </p:cNvPr>
            <p:cNvSpPr/>
            <p:nvPr/>
          </p:nvSpPr>
          <p:spPr>
            <a:xfrm>
              <a:off x="452846" y="171450"/>
              <a:ext cx="11152010" cy="586918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Ellipse 1">
              <a:extLst>
                <a:ext uri="{FF2B5EF4-FFF2-40B4-BE49-F238E27FC236}">
                  <a16:creationId xmlns:a16="http://schemas.microsoft.com/office/drawing/2014/main" id="{E7D16B78-8415-476E-8E34-D2DF643C6C32}"/>
                </a:ext>
              </a:extLst>
            </p:cNvPr>
            <p:cNvSpPr/>
            <p:nvPr/>
          </p:nvSpPr>
          <p:spPr>
            <a:xfrm>
              <a:off x="11319100" y="169998"/>
              <a:ext cx="636271" cy="58691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76F130AC-80F0-4B30-BB0D-EAFE33521E3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94441" y="229457"/>
              <a:ext cx="517359" cy="468000"/>
            </a:xfrm>
            <a:prstGeom prst="rect">
              <a:avLst/>
            </a:prstGeom>
          </p:spPr>
        </p:pic>
        <p:sp>
          <p:nvSpPr>
            <p:cNvPr id="14" name="Ellipse 13">
              <a:extLst>
                <a:ext uri="{FF2B5EF4-FFF2-40B4-BE49-F238E27FC236}">
                  <a16:creationId xmlns:a16="http://schemas.microsoft.com/office/drawing/2014/main" id="{77AD599E-4C10-4C3A-833E-E3CF04D0D1AC}"/>
                </a:ext>
              </a:extLst>
            </p:cNvPr>
            <p:cNvSpPr/>
            <p:nvPr/>
          </p:nvSpPr>
          <p:spPr>
            <a:xfrm>
              <a:off x="231448" y="167639"/>
              <a:ext cx="636271" cy="58691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FD3D7A0A-C0A5-4CCF-B563-085733C31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01137" y="167639"/>
            <a:ext cx="684000" cy="600075"/>
          </a:xfrm>
        </p:spPr>
        <p:txBody>
          <a:bodyPr/>
          <a:lstStyle/>
          <a:p>
            <a:pPr algn="ctr"/>
            <a:fld id="{E08D205E-34E0-4D4E-B6CF-D546C54444F4}" type="slidenum">
              <a:rPr lang="en-US" sz="2400" b="1" smtClean="0">
                <a:solidFill>
                  <a:srgbClr val="7030A0"/>
                </a:solidFill>
                <a:latin typeface="Arial Black" panose="020B0A04020102020204" pitchFamily="34" charset="0"/>
              </a:rPr>
              <a:pPr algn="ctr"/>
              <a:t>31</a:t>
            </a:fld>
            <a:endParaRPr lang="en-US" sz="2400" b="1" dirty="0">
              <a:solidFill>
                <a:srgbClr val="7030A0"/>
              </a:solidFill>
              <a:latin typeface="Arial Black" panose="020B0A04020102020204" pitchFamily="34" charset="0"/>
            </a:endParaRPr>
          </a:p>
        </p:txBody>
      </p:sp>
      <p:sp>
        <p:nvSpPr>
          <p:cNvPr id="25" name="TextBox 6">
            <a:extLst>
              <a:ext uri="{FF2B5EF4-FFF2-40B4-BE49-F238E27FC236}">
                <a16:creationId xmlns:a16="http://schemas.microsoft.com/office/drawing/2014/main" id="{E30294B8-4862-474C-A351-C243AB29489B}"/>
              </a:ext>
            </a:extLst>
          </p:cNvPr>
          <p:cNvSpPr txBox="1"/>
          <p:nvPr/>
        </p:nvSpPr>
        <p:spPr>
          <a:xfrm>
            <a:off x="867719" y="242635"/>
            <a:ext cx="10322796" cy="43088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fr-FR" sz="2800" b="1" dirty="0">
                <a:solidFill>
                  <a:schemeClr val="bg1"/>
                </a:solidFill>
                <a:latin typeface="+mj-lt"/>
              </a:rPr>
              <a:t>Papillomavirus humains et lésions cutanées bénignes</a:t>
            </a:r>
            <a:endParaRPr lang="id-ID" sz="2800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8194" name="Picture 2" descr="Description de cette image, également commentée ci-après">
            <a:extLst>
              <a:ext uri="{FF2B5EF4-FFF2-40B4-BE49-F238E27FC236}">
                <a16:creationId xmlns:a16="http://schemas.microsoft.com/office/drawing/2014/main" id="{494E9A6F-A847-6564-B368-94EF227AE8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7658" y="3674532"/>
            <a:ext cx="2704342" cy="2745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928946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83DCCEF6-E370-466F-871A-36BAA7C76A8A}"/>
              </a:ext>
            </a:extLst>
          </p:cNvPr>
          <p:cNvSpPr txBox="1"/>
          <p:nvPr/>
        </p:nvSpPr>
        <p:spPr>
          <a:xfrm>
            <a:off x="271463" y="1026820"/>
            <a:ext cx="11623530" cy="43216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None/>
            </a:pPr>
            <a:r>
              <a:rPr lang="fr-FR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Verrues plantaires</a:t>
            </a:r>
          </a:p>
          <a:p>
            <a:pPr>
              <a:lnSpc>
                <a:spcPct val="250000"/>
              </a:lnSpc>
              <a:buNone/>
            </a:pPr>
            <a:r>
              <a:rPr lang="fr-SN" sz="3200" dirty="0">
                <a:solidFill>
                  <a:srgbClr val="040C28"/>
                </a:solidFill>
                <a:latin typeface="Google Sans"/>
              </a:rPr>
              <a:t>P</a:t>
            </a:r>
            <a:r>
              <a:rPr lang="fr-SN" sz="3200" b="0" i="0" dirty="0">
                <a:solidFill>
                  <a:srgbClr val="040C28"/>
                </a:solidFill>
                <a:effectLst/>
                <a:latin typeface="Google Sans"/>
              </a:rPr>
              <a:t>etite excroissance qui se forme sur la peau du pied suite à l'entrée d'un papillomavirus (HPV) dans l'organisme</a:t>
            </a:r>
          </a:p>
          <a:p>
            <a:pPr>
              <a:lnSpc>
                <a:spcPct val="250000"/>
              </a:lnSpc>
              <a:buNone/>
            </a:pPr>
            <a:r>
              <a:rPr lang="fr-SN" sz="3200" dirty="0">
                <a:solidFill>
                  <a:srgbClr val="040C28"/>
                </a:solidFill>
                <a:latin typeface="Google Sans"/>
                <a:cs typeface="Arial" panose="020B0604020202020204" pitchFamily="34" charset="0"/>
              </a:rPr>
              <a:t>HPV-1, 2, 4</a:t>
            </a:r>
            <a:endParaRPr lang="fr-FR" sz="3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AB87C53D-7B5B-4AB4-AE68-BBAB8BA89D54}"/>
              </a:ext>
            </a:extLst>
          </p:cNvPr>
          <p:cNvGrpSpPr/>
          <p:nvPr/>
        </p:nvGrpSpPr>
        <p:grpSpPr>
          <a:xfrm>
            <a:off x="231448" y="167639"/>
            <a:ext cx="11723923" cy="590729"/>
            <a:chOff x="231448" y="167639"/>
            <a:chExt cx="11723923" cy="59072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F67F46E-4DB3-4EFD-82B7-61C976CE2B84}"/>
                </a:ext>
              </a:extLst>
            </p:cNvPr>
            <p:cNvSpPr/>
            <p:nvPr/>
          </p:nvSpPr>
          <p:spPr>
            <a:xfrm>
              <a:off x="452846" y="171450"/>
              <a:ext cx="11152010" cy="586918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Ellipse 1">
              <a:extLst>
                <a:ext uri="{FF2B5EF4-FFF2-40B4-BE49-F238E27FC236}">
                  <a16:creationId xmlns:a16="http://schemas.microsoft.com/office/drawing/2014/main" id="{E7D16B78-8415-476E-8E34-D2DF643C6C32}"/>
                </a:ext>
              </a:extLst>
            </p:cNvPr>
            <p:cNvSpPr/>
            <p:nvPr/>
          </p:nvSpPr>
          <p:spPr>
            <a:xfrm>
              <a:off x="11319100" y="169998"/>
              <a:ext cx="636271" cy="58691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76F130AC-80F0-4B30-BB0D-EAFE33521E3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94441" y="229457"/>
              <a:ext cx="517359" cy="468000"/>
            </a:xfrm>
            <a:prstGeom prst="rect">
              <a:avLst/>
            </a:prstGeom>
          </p:spPr>
        </p:pic>
        <p:sp>
          <p:nvSpPr>
            <p:cNvPr id="14" name="Ellipse 13">
              <a:extLst>
                <a:ext uri="{FF2B5EF4-FFF2-40B4-BE49-F238E27FC236}">
                  <a16:creationId xmlns:a16="http://schemas.microsoft.com/office/drawing/2014/main" id="{77AD599E-4C10-4C3A-833E-E3CF04D0D1AC}"/>
                </a:ext>
              </a:extLst>
            </p:cNvPr>
            <p:cNvSpPr/>
            <p:nvPr/>
          </p:nvSpPr>
          <p:spPr>
            <a:xfrm>
              <a:off x="231448" y="167639"/>
              <a:ext cx="636271" cy="58691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FD3D7A0A-C0A5-4CCF-B563-085733C31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01137" y="167639"/>
            <a:ext cx="684000" cy="600075"/>
          </a:xfrm>
        </p:spPr>
        <p:txBody>
          <a:bodyPr/>
          <a:lstStyle/>
          <a:p>
            <a:pPr algn="ctr"/>
            <a:fld id="{E08D205E-34E0-4D4E-B6CF-D546C54444F4}" type="slidenum">
              <a:rPr lang="en-US" sz="2400" b="1" smtClean="0">
                <a:solidFill>
                  <a:srgbClr val="7030A0"/>
                </a:solidFill>
                <a:latin typeface="Arial Black" panose="020B0A04020102020204" pitchFamily="34" charset="0"/>
              </a:rPr>
              <a:pPr algn="ctr"/>
              <a:t>32</a:t>
            </a:fld>
            <a:endParaRPr lang="en-US" sz="2400" b="1" dirty="0">
              <a:solidFill>
                <a:srgbClr val="7030A0"/>
              </a:solidFill>
              <a:latin typeface="Arial Black" panose="020B0A04020102020204" pitchFamily="34" charset="0"/>
            </a:endParaRPr>
          </a:p>
        </p:txBody>
      </p:sp>
      <p:sp>
        <p:nvSpPr>
          <p:cNvPr id="25" name="TextBox 6">
            <a:extLst>
              <a:ext uri="{FF2B5EF4-FFF2-40B4-BE49-F238E27FC236}">
                <a16:creationId xmlns:a16="http://schemas.microsoft.com/office/drawing/2014/main" id="{E30294B8-4862-474C-A351-C243AB29489B}"/>
              </a:ext>
            </a:extLst>
          </p:cNvPr>
          <p:cNvSpPr txBox="1"/>
          <p:nvPr/>
        </p:nvSpPr>
        <p:spPr>
          <a:xfrm>
            <a:off x="867719" y="242635"/>
            <a:ext cx="10322796" cy="43088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fr-FR" sz="2800" b="1" dirty="0">
                <a:solidFill>
                  <a:schemeClr val="bg1"/>
                </a:solidFill>
                <a:latin typeface="+mj-lt"/>
              </a:rPr>
              <a:t>Papillomavirus humains et lésions cutanées bénignes</a:t>
            </a:r>
            <a:endParaRPr lang="id-ID" sz="2800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9218" name="Picture 2" descr="Verrues plantaires: renseignez-vous sur nos traitements">
            <a:extLst>
              <a:ext uri="{FF2B5EF4-FFF2-40B4-BE49-F238E27FC236}">
                <a16:creationId xmlns:a16="http://schemas.microsoft.com/office/drawing/2014/main" id="{A38E9EB2-4573-4832-185C-414346D835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0973" y="3428999"/>
            <a:ext cx="4381252" cy="318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961500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83DCCEF6-E370-466F-871A-36BAA7C76A8A}"/>
              </a:ext>
            </a:extLst>
          </p:cNvPr>
          <p:cNvSpPr txBox="1"/>
          <p:nvPr/>
        </p:nvSpPr>
        <p:spPr>
          <a:xfrm>
            <a:off x="288270" y="825721"/>
            <a:ext cx="11623530" cy="51830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None/>
            </a:pPr>
            <a:r>
              <a:rPr lang="fr-FR" sz="2800" dirty="0">
                <a:latin typeface="Arial" panose="020B0604020202020204" pitchFamily="34" charset="0"/>
                <a:cs typeface="Arial" panose="020B0604020202020204" pitchFamily="34" charset="0"/>
              </a:rPr>
              <a:t>- HPV-6, HPV-11</a:t>
            </a:r>
          </a:p>
          <a:p>
            <a:pPr>
              <a:lnSpc>
                <a:spcPct val="150000"/>
              </a:lnSpc>
              <a:buNone/>
            </a:pPr>
            <a:r>
              <a:rPr lang="fr-FR" sz="2800" dirty="0">
                <a:latin typeface="Arial" panose="020B0604020202020204" pitchFamily="34" charset="0"/>
                <a:cs typeface="Arial" panose="020B0604020202020204" pitchFamily="34" charset="0"/>
              </a:rPr>
              <a:t>- Bénigne mais récidivante </a:t>
            </a:r>
          </a:p>
          <a:p>
            <a:pPr>
              <a:lnSpc>
                <a:spcPct val="150000"/>
              </a:lnSpc>
              <a:buNone/>
            </a:pPr>
            <a:r>
              <a:rPr lang="fr-FR" sz="2800" dirty="0">
                <a:latin typeface="Arial" panose="020B0604020202020204" pitchFamily="34" charset="0"/>
                <a:cs typeface="Arial" panose="020B0604020202020204" pitchFamily="34" charset="0"/>
              </a:rPr>
              <a:t>- Traitement décevant</a:t>
            </a:r>
          </a:p>
          <a:p>
            <a:pPr>
              <a:lnSpc>
                <a:spcPct val="150000"/>
              </a:lnSpc>
              <a:buNone/>
            </a:pPr>
            <a:r>
              <a:rPr lang="fr-FR" sz="2800" dirty="0">
                <a:latin typeface="Arial" panose="020B0604020202020204" pitchFamily="34" charset="0"/>
                <a:cs typeface="Arial" panose="020B0604020202020204" pitchFamily="34" charset="0"/>
              </a:rPr>
              <a:t>- Risque obstructif</a:t>
            </a:r>
          </a:p>
          <a:p>
            <a:pPr>
              <a:lnSpc>
                <a:spcPct val="150000"/>
              </a:lnSpc>
              <a:buNone/>
            </a:pPr>
            <a:r>
              <a:rPr lang="fr-FR" sz="2800" dirty="0">
                <a:latin typeface="Arial" panose="020B0604020202020204" pitchFamily="34" charset="0"/>
                <a:cs typeface="Arial" panose="020B0604020202020204" pitchFamily="34" charset="0"/>
              </a:rPr>
              <a:t>- Dissémination respiratoire (trachée,</a:t>
            </a:r>
          </a:p>
          <a:p>
            <a:pPr>
              <a:lnSpc>
                <a:spcPct val="150000"/>
              </a:lnSpc>
              <a:buNone/>
            </a:pPr>
            <a:r>
              <a:rPr lang="fr-FR" sz="2800" dirty="0">
                <a:latin typeface="Arial" panose="020B0604020202020204" pitchFamily="34" charset="0"/>
                <a:cs typeface="Arial" panose="020B0604020202020204" pitchFamily="34" charset="0"/>
              </a:rPr>
              <a:t>bronches, poumons) rare</a:t>
            </a:r>
          </a:p>
          <a:p>
            <a:pPr>
              <a:lnSpc>
                <a:spcPct val="150000"/>
              </a:lnSpc>
              <a:buNone/>
            </a:pPr>
            <a:r>
              <a:rPr lang="fr-FR" sz="2800" dirty="0">
                <a:latin typeface="Arial" panose="020B0604020202020204" pitchFamily="34" charset="0"/>
                <a:cs typeface="Arial" panose="020B0604020202020204" pitchFamily="34" charset="0"/>
              </a:rPr>
              <a:t>- Enfants (2-4 ans): contamination grossesse et </a:t>
            </a:r>
          </a:p>
          <a:p>
            <a:pPr>
              <a:lnSpc>
                <a:spcPct val="150000"/>
              </a:lnSpc>
              <a:buNone/>
            </a:pPr>
            <a:r>
              <a:rPr lang="fr-FR" sz="2800" dirty="0">
                <a:latin typeface="Arial" panose="020B0604020202020204" pitchFamily="34" charset="0"/>
                <a:cs typeface="Arial" panose="020B0604020202020204" pitchFamily="34" charset="0"/>
              </a:rPr>
              <a:t>accouchement 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AB87C53D-7B5B-4AB4-AE68-BBAB8BA89D54}"/>
              </a:ext>
            </a:extLst>
          </p:cNvPr>
          <p:cNvGrpSpPr/>
          <p:nvPr/>
        </p:nvGrpSpPr>
        <p:grpSpPr>
          <a:xfrm>
            <a:off x="231448" y="167639"/>
            <a:ext cx="11723923" cy="590729"/>
            <a:chOff x="231448" y="167639"/>
            <a:chExt cx="11723923" cy="59072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F67F46E-4DB3-4EFD-82B7-61C976CE2B84}"/>
                </a:ext>
              </a:extLst>
            </p:cNvPr>
            <p:cNvSpPr/>
            <p:nvPr/>
          </p:nvSpPr>
          <p:spPr>
            <a:xfrm>
              <a:off x="452846" y="171450"/>
              <a:ext cx="11152010" cy="586918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Ellipse 1">
              <a:extLst>
                <a:ext uri="{FF2B5EF4-FFF2-40B4-BE49-F238E27FC236}">
                  <a16:creationId xmlns:a16="http://schemas.microsoft.com/office/drawing/2014/main" id="{E7D16B78-8415-476E-8E34-D2DF643C6C32}"/>
                </a:ext>
              </a:extLst>
            </p:cNvPr>
            <p:cNvSpPr/>
            <p:nvPr/>
          </p:nvSpPr>
          <p:spPr>
            <a:xfrm>
              <a:off x="11319100" y="169998"/>
              <a:ext cx="636271" cy="58691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76F130AC-80F0-4B30-BB0D-EAFE33521E3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94441" y="229457"/>
              <a:ext cx="517359" cy="468000"/>
            </a:xfrm>
            <a:prstGeom prst="rect">
              <a:avLst/>
            </a:prstGeom>
          </p:spPr>
        </p:pic>
        <p:sp>
          <p:nvSpPr>
            <p:cNvPr id="14" name="Ellipse 13">
              <a:extLst>
                <a:ext uri="{FF2B5EF4-FFF2-40B4-BE49-F238E27FC236}">
                  <a16:creationId xmlns:a16="http://schemas.microsoft.com/office/drawing/2014/main" id="{77AD599E-4C10-4C3A-833E-E3CF04D0D1AC}"/>
                </a:ext>
              </a:extLst>
            </p:cNvPr>
            <p:cNvSpPr/>
            <p:nvPr/>
          </p:nvSpPr>
          <p:spPr>
            <a:xfrm>
              <a:off x="231448" y="167639"/>
              <a:ext cx="636271" cy="58691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FD3D7A0A-C0A5-4CCF-B563-085733C31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01137" y="167639"/>
            <a:ext cx="684000" cy="600075"/>
          </a:xfrm>
        </p:spPr>
        <p:txBody>
          <a:bodyPr/>
          <a:lstStyle/>
          <a:p>
            <a:pPr algn="ctr"/>
            <a:fld id="{E08D205E-34E0-4D4E-B6CF-D546C54444F4}" type="slidenum">
              <a:rPr lang="en-US" sz="2400" b="1" smtClean="0">
                <a:solidFill>
                  <a:srgbClr val="7030A0"/>
                </a:solidFill>
                <a:latin typeface="Arial Black" panose="020B0A04020102020204" pitchFamily="34" charset="0"/>
              </a:rPr>
              <a:pPr algn="ctr"/>
              <a:t>33</a:t>
            </a:fld>
            <a:endParaRPr lang="en-US" sz="2400" b="1" dirty="0">
              <a:solidFill>
                <a:srgbClr val="7030A0"/>
              </a:solidFill>
              <a:latin typeface="Arial Black" panose="020B0A04020102020204" pitchFamily="34" charset="0"/>
            </a:endParaRPr>
          </a:p>
        </p:txBody>
      </p:sp>
      <p:sp>
        <p:nvSpPr>
          <p:cNvPr id="25" name="TextBox 6">
            <a:extLst>
              <a:ext uri="{FF2B5EF4-FFF2-40B4-BE49-F238E27FC236}">
                <a16:creationId xmlns:a16="http://schemas.microsoft.com/office/drawing/2014/main" id="{E30294B8-4862-474C-A351-C243AB29489B}"/>
              </a:ext>
            </a:extLst>
          </p:cNvPr>
          <p:cNvSpPr txBox="1"/>
          <p:nvPr/>
        </p:nvSpPr>
        <p:spPr>
          <a:xfrm>
            <a:off x="867719" y="242635"/>
            <a:ext cx="10322796" cy="43088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fr-FR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Papillomavirus humains et </a:t>
            </a:r>
            <a:r>
              <a:rPr lang="fr-FR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papillomatose</a:t>
            </a:r>
            <a:r>
              <a:rPr lang="fr-FR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juvénile laryngée</a:t>
            </a:r>
            <a:endParaRPr lang="id-ID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CD51CCDC-EF45-46D8-7AE3-32ED930B4D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80177" y="1809549"/>
            <a:ext cx="3898695" cy="34939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9427675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e 9">
            <a:extLst>
              <a:ext uri="{FF2B5EF4-FFF2-40B4-BE49-F238E27FC236}">
                <a16:creationId xmlns:a16="http://schemas.microsoft.com/office/drawing/2014/main" id="{AB87C53D-7B5B-4AB4-AE68-BBAB8BA89D54}"/>
              </a:ext>
            </a:extLst>
          </p:cNvPr>
          <p:cNvGrpSpPr/>
          <p:nvPr/>
        </p:nvGrpSpPr>
        <p:grpSpPr>
          <a:xfrm>
            <a:off x="231448" y="167639"/>
            <a:ext cx="11723923" cy="590729"/>
            <a:chOff x="231448" y="167639"/>
            <a:chExt cx="11723923" cy="59072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F67F46E-4DB3-4EFD-82B7-61C976CE2B84}"/>
                </a:ext>
              </a:extLst>
            </p:cNvPr>
            <p:cNvSpPr/>
            <p:nvPr/>
          </p:nvSpPr>
          <p:spPr>
            <a:xfrm>
              <a:off x="452846" y="171450"/>
              <a:ext cx="11152010" cy="586918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Ellipse 1">
              <a:extLst>
                <a:ext uri="{FF2B5EF4-FFF2-40B4-BE49-F238E27FC236}">
                  <a16:creationId xmlns:a16="http://schemas.microsoft.com/office/drawing/2014/main" id="{E7D16B78-8415-476E-8E34-D2DF643C6C32}"/>
                </a:ext>
              </a:extLst>
            </p:cNvPr>
            <p:cNvSpPr/>
            <p:nvPr/>
          </p:nvSpPr>
          <p:spPr>
            <a:xfrm>
              <a:off x="11319100" y="169998"/>
              <a:ext cx="636271" cy="58691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76F130AC-80F0-4B30-BB0D-EAFE33521E3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94441" y="229457"/>
              <a:ext cx="517359" cy="468000"/>
            </a:xfrm>
            <a:prstGeom prst="rect">
              <a:avLst/>
            </a:prstGeom>
          </p:spPr>
        </p:pic>
        <p:sp>
          <p:nvSpPr>
            <p:cNvPr id="14" name="Ellipse 13">
              <a:extLst>
                <a:ext uri="{FF2B5EF4-FFF2-40B4-BE49-F238E27FC236}">
                  <a16:creationId xmlns:a16="http://schemas.microsoft.com/office/drawing/2014/main" id="{77AD599E-4C10-4C3A-833E-E3CF04D0D1AC}"/>
                </a:ext>
              </a:extLst>
            </p:cNvPr>
            <p:cNvSpPr/>
            <p:nvPr/>
          </p:nvSpPr>
          <p:spPr>
            <a:xfrm>
              <a:off x="231448" y="167639"/>
              <a:ext cx="636271" cy="58691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FD3D7A0A-C0A5-4CCF-B563-085733C31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01137" y="167639"/>
            <a:ext cx="684000" cy="600075"/>
          </a:xfrm>
        </p:spPr>
        <p:txBody>
          <a:bodyPr/>
          <a:lstStyle/>
          <a:p>
            <a:pPr algn="ctr"/>
            <a:fld id="{E08D205E-34E0-4D4E-B6CF-D546C54444F4}" type="slidenum">
              <a:rPr lang="en-US" sz="2400" b="1" smtClean="0">
                <a:solidFill>
                  <a:srgbClr val="7030A0"/>
                </a:solidFill>
                <a:latin typeface="Arial Black" panose="020B0A04020102020204" pitchFamily="34" charset="0"/>
              </a:rPr>
              <a:pPr algn="ctr"/>
              <a:t>34</a:t>
            </a:fld>
            <a:endParaRPr lang="en-US" sz="2400" b="1" dirty="0">
              <a:solidFill>
                <a:srgbClr val="7030A0"/>
              </a:solidFill>
              <a:latin typeface="Arial Black" panose="020B0A04020102020204" pitchFamily="34" charset="0"/>
            </a:endParaRPr>
          </a:p>
        </p:txBody>
      </p:sp>
      <p:sp>
        <p:nvSpPr>
          <p:cNvPr id="25" name="TextBox 6">
            <a:extLst>
              <a:ext uri="{FF2B5EF4-FFF2-40B4-BE49-F238E27FC236}">
                <a16:creationId xmlns:a16="http://schemas.microsoft.com/office/drawing/2014/main" id="{E30294B8-4862-474C-A351-C243AB29489B}"/>
              </a:ext>
            </a:extLst>
          </p:cNvPr>
          <p:cNvSpPr txBox="1"/>
          <p:nvPr/>
        </p:nvSpPr>
        <p:spPr>
          <a:xfrm>
            <a:off x="885137" y="181080"/>
            <a:ext cx="10305378" cy="55399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fr-FR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Papillomavirus humains et cancer du col utérin</a:t>
            </a:r>
            <a:endParaRPr lang="id-ID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AAFB2087-3AD7-F8E5-3166-61488815116B}"/>
              </a:ext>
            </a:extLst>
          </p:cNvPr>
          <p:cNvSpPr txBox="1"/>
          <p:nvPr/>
        </p:nvSpPr>
        <p:spPr>
          <a:xfrm>
            <a:off x="88900" y="1042555"/>
            <a:ext cx="883919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fr-FR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HPV condition nécessaire pour  cancer col utérin </a:t>
            </a: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85F97136-41D2-F428-262F-83596E9B5F09}"/>
              </a:ext>
            </a:extLst>
          </p:cNvPr>
          <p:cNvSpPr/>
          <p:nvPr/>
        </p:nvSpPr>
        <p:spPr>
          <a:xfrm>
            <a:off x="201137" y="2024743"/>
            <a:ext cx="8178293" cy="1742565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99,7% des cancers du col utérin </a:t>
            </a:r>
          </a:p>
        </p:txBody>
      </p:sp>
      <p:pic>
        <p:nvPicPr>
          <p:cNvPr id="8" name="Picture 5">
            <a:extLst>
              <a:ext uri="{FF2B5EF4-FFF2-40B4-BE49-F238E27FC236}">
                <a16:creationId xmlns:a16="http://schemas.microsoft.com/office/drawing/2014/main" id="{EE86A965-6EDB-FDAB-7AFC-9154A68572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4728" y="4112230"/>
            <a:ext cx="2811084" cy="28110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5">
            <a:extLst>
              <a:ext uri="{FF2B5EF4-FFF2-40B4-BE49-F238E27FC236}">
                <a16:creationId xmlns:a16="http://schemas.microsoft.com/office/drawing/2014/main" id="{4825EAA4-F11B-2B95-DADA-6DD13CA91D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06643" y="4149316"/>
            <a:ext cx="2811084" cy="28110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5">
            <a:extLst>
              <a:ext uri="{FF2B5EF4-FFF2-40B4-BE49-F238E27FC236}">
                <a16:creationId xmlns:a16="http://schemas.microsoft.com/office/drawing/2014/main" id="{9243820A-AA5E-ED85-39CC-82D3FCAED8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00716" y="1042555"/>
            <a:ext cx="2811084" cy="28110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1097129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3" name="Rectangle 3"/>
          <p:cNvSpPr>
            <a:spLocks noChangeArrowheads="1"/>
          </p:cNvSpPr>
          <p:nvPr/>
        </p:nvSpPr>
        <p:spPr bwMode="auto">
          <a:xfrm>
            <a:off x="3695700" y="2443164"/>
            <a:ext cx="4800600" cy="2486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192881" indent="-192881">
              <a:spcBef>
                <a:spcPct val="20000"/>
              </a:spcBef>
              <a:buFontTx/>
              <a:buChar char="•"/>
            </a:pPr>
            <a:endParaRPr lang="fr-FR"/>
          </a:p>
        </p:txBody>
      </p:sp>
      <p:sp>
        <p:nvSpPr>
          <p:cNvPr id="179204" name="Rectangle 4"/>
          <p:cNvSpPr>
            <a:spLocks noChangeArrowheads="1"/>
          </p:cNvSpPr>
          <p:nvPr/>
        </p:nvSpPr>
        <p:spPr bwMode="auto">
          <a:xfrm>
            <a:off x="3467103" y="4576466"/>
            <a:ext cx="184731" cy="248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endParaRPr lang="fr-FR" sz="1013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6FC417AA-2147-E449-97D8-6D7CEE551F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256" y="138186"/>
            <a:ext cx="6195057" cy="1632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F36F5E63-35D7-0E48-8E0A-2EAD51D960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0362" y="219502"/>
            <a:ext cx="1429643" cy="1469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8116F4AD-551A-5A4A-A942-6F6F7CB5BB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643" y="2230735"/>
            <a:ext cx="4496945" cy="2954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">
            <a:extLst>
              <a:ext uri="{FF2B5EF4-FFF2-40B4-BE49-F238E27FC236}">
                <a16:creationId xmlns:a16="http://schemas.microsoft.com/office/drawing/2014/main" id="{5A99F2A9-AC80-784A-A496-40D208B0EC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1569" y="2793443"/>
            <a:ext cx="6984787" cy="320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78B22D37-3313-4F47-B48D-9CDA2AD7C8E7}"/>
              </a:ext>
            </a:extLst>
          </p:cNvPr>
          <p:cNvSpPr/>
          <p:nvPr/>
        </p:nvSpPr>
        <p:spPr>
          <a:xfrm>
            <a:off x="7431883" y="4311144"/>
            <a:ext cx="688479" cy="12144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17AAE90-F05D-B0F8-ACCA-71C5DFFF47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1F2B2-C2EF-6343-AD73-B602F9C157F9}" type="slidenum">
              <a:rPr lang="fr-FR" smtClean="0"/>
              <a:t>35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2627219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e 7">
            <a:extLst>
              <a:ext uri="{FF2B5EF4-FFF2-40B4-BE49-F238E27FC236}">
                <a16:creationId xmlns:a16="http://schemas.microsoft.com/office/drawing/2014/main" id="{3122A6CA-E170-F2EA-BAE8-C7B587DF6634}"/>
              </a:ext>
            </a:extLst>
          </p:cNvPr>
          <p:cNvGrpSpPr/>
          <p:nvPr/>
        </p:nvGrpSpPr>
        <p:grpSpPr>
          <a:xfrm>
            <a:off x="102331" y="167639"/>
            <a:ext cx="11853040" cy="590729"/>
            <a:chOff x="102331" y="167639"/>
            <a:chExt cx="11853040" cy="590729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9F27D11-4233-15A9-4010-524BD7743BCD}"/>
                </a:ext>
              </a:extLst>
            </p:cNvPr>
            <p:cNvSpPr/>
            <p:nvPr/>
          </p:nvSpPr>
          <p:spPr>
            <a:xfrm>
              <a:off x="452846" y="171450"/>
              <a:ext cx="11152010" cy="586918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latin typeface="+mj-lt"/>
                </a:rPr>
                <a:t>Papillomavirus humains  et cancer du col </a:t>
              </a:r>
              <a:r>
                <a:rPr lang="en-US" sz="3600" b="1" dirty="0" err="1">
                  <a:latin typeface="+mj-lt"/>
                </a:rPr>
                <a:t>utérin</a:t>
              </a:r>
              <a:endParaRPr lang="en-US" sz="3600" b="1" dirty="0">
                <a:latin typeface="+mj-lt"/>
              </a:endParaRPr>
            </a:p>
          </p:txBody>
        </p:sp>
        <p:sp>
          <p:nvSpPr>
            <p:cNvPr id="10" name="Ellipse 9">
              <a:extLst>
                <a:ext uri="{FF2B5EF4-FFF2-40B4-BE49-F238E27FC236}">
                  <a16:creationId xmlns:a16="http://schemas.microsoft.com/office/drawing/2014/main" id="{B5E9680F-2DE3-5CD9-8541-7254F2F23E16}"/>
                </a:ext>
              </a:extLst>
            </p:cNvPr>
            <p:cNvSpPr/>
            <p:nvPr/>
          </p:nvSpPr>
          <p:spPr>
            <a:xfrm>
              <a:off x="11319100" y="169998"/>
              <a:ext cx="636271" cy="58691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CD0DFF1E-19D0-8F28-5C42-72B7170B15F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94441" y="229457"/>
              <a:ext cx="517359" cy="468000"/>
            </a:xfrm>
            <a:prstGeom prst="rect">
              <a:avLst/>
            </a:prstGeom>
          </p:spPr>
        </p:pic>
        <p:sp>
          <p:nvSpPr>
            <p:cNvPr id="12" name="Ellipse 11">
              <a:extLst>
                <a:ext uri="{FF2B5EF4-FFF2-40B4-BE49-F238E27FC236}">
                  <a16:creationId xmlns:a16="http://schemas.microsoft.com/office/drawing/2014/main" id="{FFB3727D-3E3D-3621-EDA2-C60D993971BC}"/>
                </a:ext>
              </a:extLst>
            </p:cNvPr>
            <p:cNvSpPr/>
            <p:nvPr/>
          </p:nvSpPr>
          <p:spPr>
            <a:xfrm>
              <a:off x="102331" y="167639"/>
              <a:ext cx="701170" cy="58691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15</a:t>
              </a:r>
            </a:p>
          </p:txBody>
        </p:sp>
      </p:grp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FC752B79-94CD-58D8-FEFD-6D77D06D6E24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102331" y="964234"/>
            <a:ext cx="11979383" cy="24160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fr-FR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L’histoire naturelle du cancer du col utérin est une histoire d’amour qui a mal tourné et met en jeu:</a:t>
            </a:r>
          </a:p>
          <a:p>
            <a:pPr marL="0" indent="0">
              <a:buNone/>
            </a:pPr>
            <a:r>
              <a:rPr lang="fr-FR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Homme</a:t>
            </a:r>
          </a:p>
          <a:p>
            <a:pPr marL="0" indent="0">
              <a:buNone/>
            </a:pPr>
            <a:r>
              <a:rPr lang="fr-FR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Femme</a:t>
            </a:r>
          </a:p>
          <a:p>
            <a:pPr marL="0" indent="0">
              <a:buNone/>
            </a:pPr>
            <a:r>
              <a:rPr lang="fr-FR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Papillomavirus humains à haut risque oncogènes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D6E04D5-FC7B-CBF5-779B-9DA214D943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499" y="3768163"/>
            <a:ext cx="3587263" cy="2539413"/>
          </a:xfrm>
          <a:prstGeom prst="rect">
            <a:avLst/>
          </a:prstGeom>
        </p:spPr>
      </p:pic>
      <p:pic>
        <p:nvPicPr>
          <p:cNvPr id="6" name="Picture 2" descr="ASSA, JEUNE FILLE DE CITÉ | ARTE Radio">
            <a:extLst>
              <a:ext uri="{FF2B5EF4-FFF2-40B4-BE49-F238E27FC236}">
                <a16:creationId xmlns:a16="http://schemas.microsoft.com/office/drawing/2014/main" id="{1BC0E89B-C380-77A7-E7E1-B54AE21848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2" y="3629025"/>
            <a:ext cx="5422152" cy="305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872668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Omar GAssama\Desktop\HyperSnapPortable\Snap83.bmp">
            <a:extLst>
              <a:ext uri="{FF2B5EF4-FFF2-40B4-BE49-F238E27FC236}">
                <a16:creationId xmlns:a16="http://schemas.microsoft.com/office/drawing/2014/main" id="{F2304DB5-A28E-E9F5-0848-7E30EDAFAA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0390" y="689401"/>
            <a:ext cx="1890210" cy="1404156"/>
          </a:xfrm>
          <a:prstGeom prst="rect">
            <a:avLst/>
          </a:prstGeom>
          <a:noFill/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4D8C11B3-62FA-59DC-3F4C-697D01F41E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0411" y="2855324"/>
            <a:ext cx="1350169" cy="13501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CED6CA0-2E7C-300E-B568-88607EB8F8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34086" y="2753916"/>
            <a:ext cx="1350169" cy="13501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DB7134D-17A5-E4A3-338B-DD48FB5E81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067470" y="2721000"/>
            <a:ext cx="1343025" cy="134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5CB5CDC-149C-F75F-7ADC-7A30576381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13689" y="948501"/>
            <a:ext cx="1300758" cy="1242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A44A72D9-AB6E-FACF-C015-61D8991BF3F6}"/>
              </a:ext>
            </a:extLst>
          </p:cNvPr>
          <p:cNvCxnSpPr>
            <a:cxnSpLocks/>
          </p:cNvCxnSpPr>
          <p:nvPr/>
        </p:nvCxnSpPr>
        <p:spPr>
          <a:xfrm>
            <a:off x="2281758" y="3392096"/>
            <a:ext cx="1164074" cy="3573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23ABF44F-F0CC-3D9D-F624-5BB183227C5A}"/>
              </a:ext>
            </a:extLst>
          </p:cNvPr>
          <p:cNvCxnSpPr>
            <a:cxnSpLocks/>
          </p:cNvCxnSpPr>
          <p:nvPr/>
        </p:nvCxnSpPr>
        <p:spPr>
          <a:xfrm>
            <a:off x="5587933" y="3392512"/>
            <a:ext cx="1055723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01B7239A-65CF-38A0-6EA7-FE2816ECEE40}"/>
              </a:ext>
            </a:extLst>
          </p:cNvPr>
          <p:cNvCxnSpPr>
            <a:cxnSpLocks/>
          </p:cNvCxnSpPr>
          <p:nvPr/>
        </p:nvCxnSpPr>
        <p:spPr>
          <a:xfrm>
            <a:off x="8174683" y="3356024"/>
            <a:ext cx="965294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B02B0AC6-FD04-4718-E835-BF2CB8176A3A}"/>
              </a:ext>
            </a:extLst>
          </p:cNvPr>
          <p:cNvCxnSpPr>
            <a:cxnSpLocks/>
          </p:cNvCxnSpPr>
          <p:nvPr/>
        </p:nvCxnSpPr>
        <p:spPr>
          <a:xfrm flipH="1">
            <a:off x="5587933" y="3629025"/>
            <a:ext cx="1055723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ZoneTexte 22">
            <a:extLst>
              <a:ext uri="{FF2B5EF4-FFF2-40B4-BE49-F238E27FC236}">
                <a16:creationId xmlns:a16="http://schemas.microsoft.com/office/drawing/2014/main" id="{16EFC9B5-7C13-8C36-7781-B616163339B9}"/>
              </a:ext>
            </a:extLst>
          </p:cNvPr>
          <p:cNvSpPr txBox="1"/>
          <p:nvPr/>
        </p:nvSpPr>
        <p:spPr>
          <a:xfrm>
            <a:off x="602052" y="2309812"/>
            <a:ext cx="963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Normal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061AD03A-7C1D-5C74-17EB-04ED74D91565}"/>
              </a:ext>
            </a:extLst>
          </p:cNvPr>
          <p:cNvSpPr txBox="1"/>
          <p:nvPr/>
        </p:nvSpPr>
        <p:spPr>
          <a:xfrm>
            <a:off x="4574300" y="2301159"/>
            <a:ext cx="7072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CIN1 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FE1B3E9E-2D3A-8BAB-8E71-294D3A9D0F02}"/>
              </a:ext>
            </a:extLst>
          </p:cNvPr>
          <p:cNvSpPr txBox="1"/>
          <p:nvPr/>
        </p:nvSpPr>
        <p:spPr>
          <a:xfrm>
            <a:off x="7024940" y="2309812"/>
            <a:ext cx="8980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CIN 2+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99CE231C-FE8D-E29B-581F-6A8889AF07A6}"/>
              </a:ext>
            </a:extLst>
          </p:cNvPr>
          <p:cNvSpPr txBox="1"/>
          <p:nvPr/>
        </p:nvSpPr>
        <p:spPr>
          <a:xfrm>
            <a:off x="8858037" y="2301158"/>
            <a:ext cx="17618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Cancer invasif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F6139CF9-D524-E31D-04EA-FCCEFFC2C0F2}"/>
              </a:ext>
            </a:extLst>
          </p:cNvPr>
          <p:cNvSpPr txBox="1"/>
          <p:nvPr/>
        </p:nvSpPr>
        <p:spPr>
          <a:xfrm>
            <a:off x="120581" y="5956446"/>
            <a:ext cx="10294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Histoire naturelle du cancer du col utérin adaptée selon GASSAMA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53008959-FF08-CCC6-2162-FE0CFD9B8C6F}"/>
              </a:ext>
            </a:extLst>
          </p:cNvPr>
          <p:cNvSpPr txBox="1"/>
          <p:nvPr/>
        </p:nvSpPr>
        <p:spPr>
          <a:xfrm>
            <a:off x="2335933" y="1055681"/>
            <a:ext cx="1055723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500" dirty="0"/>
              <a:t>HPV 16, 18, 31, 33, 45, 51, 52, 58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CE49BA7E-AE56-A71F-20FB-4520CB4E5074}"/>
              </a:ext>
            </a:extLst>
          </p:cNvPr>
          <p:cNvSpPr txBox="1"/>
          <p:nvPr/>
        </p:nvSpPr>
        <p:spPr>
          <a:xfrm>
            <a:off x="517065" y="4232163"/>
            <a:ext cx="2014398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500" b="1" dirty="0"/>
              <a:t>Facteurs viraux</a:t>
            </a:r>
          </a:p>
          <a:p>
            <a:r>
              <a:rPr lang="fr-FR" sz="1500" dirty="0"/>
              <a:t>- Charge virale</a:t>
            </a:r>
          </a:p>
          <a:p>
            <a:r>
              <a:rPr lang="fr-FR" sz="1500" dirty="0"/>
              <a:t>- Type de virus</a:t>
            </a:r>
          </a:p>
          <a:p>
            <a:pPr marL="257175" indent="-257175">
              <a:buFontTx/>
              <a:buChar char="-"/>
            </a:pPr>
            <a:r>
              <a:rPr lang="fr-FR" sz="1500" dirty="0"/>
              <a:t>Persistance du virus</a:t>
            </a:r>
          </a:p>
          <a:p>
            <a:pPr marL="257175" indent="-257175">
              <a:buFontTx/>
              <a:buChar char="-"/>
            </a:pPr>
            <a:r>
              <a:rPr lang="fr-FR" sz="1500" dirty="0"/>
              <a:t>P53, Prb</a:t>
            </a:r>
          </a:p>
          <a:p>
            <a:pPr marL="257175" indent="-257175">
              <a:buFontTx/>
              <a:buChar char="-"/>
            </a:pPr>
            <a:r>
              <a:rPr lang="fr-FR" sz="1500" dirty="0"/>
              <a:t>HIV</a:t>
            </a:r>
          </a:p>
          <a:p>
            <a:endParaRPr lang="fr-FR" dirty="0"/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7D59AC65-5491-6601-4E75-2C6A828F0790}"/>
              </a:ext>
            </a:extLst>
          </p:cNvPr>
          <p:cNvSpPr txBox="1"/>
          <p:nvPr/>
        </p:nvSpPr>
        <p:spPr>
          <a:xfrm>
            <a:off x="3935064" y="4325473"/>
            <a:ext cx="3745112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500" b="1" dirty="0"/>
              <a:t>Facteurs environnementaux et alimentaires</a:t>
            </a:r>
          </a:p>
          <a:p>
            <a:r>
              <a:rPr lang="fr-FR" sz="1500" dirty="0"/>
              <a:t>- Hydrocarbures polycliques (encens)</a:t>
            </a:r>
          </a:p>
          <a:p>
            <a:r>
              <a:rPr lang="fr-FR" sz="1500" dirty="0"/>
              <a:t>- Tabac</a:t>
            </a:r>
          </a:p>
          <a:p>
            <a:r>
              <a:rPr lang="fr-FR" sz="1500" dirty="0"/>
              <a:t>- Carences en Zinc, en Sélénium</a:t>
            </a:r>
          </a:p>
          <a:p>
            <a:endParaRPr lang="fr-FR" dirty="0"/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26CA3D05-ABEC-1230-0F5D-F9AC13E59F91}"/>
              </a:ext>
            </a:extLst>
          </p:cNvPr>
          <p:cNvSpPr txBox="1"/>
          <p:nvPr/>
        </p:nvSpPr>
        <p:spPr>
          <a:xfrm>
            <a:off x="7680176" y="4283282"/>
            <a:ext cx="298756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500" b="1" dirty="0"/>
              <a:t>Perturbations du microbiote vaginal</a:t>
            </a:r>
          </a:p>
          <a:p>
            <a:r>
              <a:rPr lang="fr-FR" sz="1500" dirty="0"/>
              <a:t>- Herpès Simplex Virus</a:t>
            </a:r>
          </a:p>
          <a:p>
            <a:r>
              <a:rPr lang="fr-FR" sz="1500" dirty="0"/>
              <a:t>- Chlamydiae Trachomatis</a:t>
            </a:r>
          </a:p>
          <a:p>
            <a:r>
              <a:rPr lang="fr-FR" sz="1500" dirty="0"/>
              <a:t>- Candida Albicans</a:t>
            </a:r>
          </a:p>
          <a:p>
            <a:endParaRPr lang="fr-FR" sz="1500" dirty="0"/>
          </a:p>
          <a:p>
            <a:endParaRPr lang="fr-FR" dirty="0"/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74C329B5-4131-7967-EDF5-D6916EA33B9A}"/>
              </a:ext>
            </a:extLst>
          </p:cNvPr>
          <p:cNvSpPr txBox="1"/>
          <p:nvPr/>
        </p:nvSpPr>
        <p:spPr>
          <a:xfrm>
            <a:off x="7516505" y="581766"/>
            <a:ext cx="3314902" cy="15234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500" b="1" dirty="0"/>
              <a:t>Facteurs gynécologiques et obstétricaux</a:t>
            </a:r>
          </a:p>
          <a:p>
            <a:r>
              <a:rPr lang="fr-FR" sz="1500" dirty="0"/>
              <a:t>- Précocité des rapports sexuels</a:t>
            </a:r>
          </a:p>
          <a:p>
            <a:r>
              <a:rPr lang="fr-FR" sz="1500" dirty="0"/>
              <a:t>- Multpartenariat</a:t>
            </a:r>
          </a:p>
          <a:p>
            <a:r>
              <a:rPr lang="fr-FR" sz="1500" dirty="0"/>
              <a:t>- Multiparité</a:t>
            </a:r>
          </a:p>
          <a:p>
            <a:endParaRPr lang="fr-FR" dirty="0"/>
          </a:p>
        </p:txBody>
      </p:sp>
      <p:sp>
        <p:nvSpPr>
          <p:cNvPr id="33" name="Espace réservé du numéro de diapositive 32">
            <a:extLst>
              <a:ext uri="{FF2B5EF4-FFF2-40B4-BE49-F238E27FC236}">
                <a16:creationId xmlns:a16="http://schemas.microsoft.com/office/drawing/2014/main" id="{94F50130-C29B-3E1C-90CC-2E2FECDAFD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43E36-012F-B248-ACD2-753A8BD42C72}" type="slidenum">
              <a:rPr lang="fr-FR" smtClean="0"/>
              <a:t>37</a:t>
            </a:fld>
            <a:endParaRPr lang="fr-FR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C4C17200-13EF-D1DE-0447-45DE542E611D}"/>
              </a:ext>
            </a:extLst>
          </p:cNvPr>
          <p:cNvSpPr txBox="1"/>
          <p:nvPr/>
        </p:nvSpPr>
        <p:spPr>
          <a:xfrm>
            <a:off x="5828346" y="2934322"/>
            <a:ext cx="6799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35% 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01D78282-AC32-E68B-2C1D-6B9426FE542B}"/>
              </a:ext>
            </a:extLst>
          </p:cNvPr>
          <p:cNvSpPr txBox="1"/>
          <p:nvPr/>
        </p:nvSpPr>
        <p:spPr>
          <a:xfrm>
            <a:off x="5797975" y="3701460"/>
            <a:ext cx="8772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43% 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489931C5-5543-4C74-DC38-0627A3596FFD}"/>
              </a:ext>
            </a:extLst>
          </p:cNvPr>
          <p:cNvSpPr txBox="1"/>
          <p:nvPr/>
        </p:nvSpPr>
        <p:spPr>
          <a:xfrm>
            <a:off x="8342592" y="2911656"/>
            <a:ext cx="6431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12% </a:t>
            </a:r>
          </a:p>
        </p:txBody>
      </p:sp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1DAB7B25-3885-7172-9759-5E0C8D94FCF4}"/>
              </a:ext>
            </a:extLst>
          </p:cNvPr>
          <p:cNvCxnSpPr>
            <a:cxnSpLocks/>
          </p:cNvCxnSpPr>
          <p:nvPr/>
        </p:nvCxnSpPr>
        <p:spPr>
          <a:xfrm flipH="1">
            <a:off x="2150600" y="3771955"/>
            <a:ext cx="1295232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ZoneTexte 18">
            <a:extLst>
              <a:ext uri="{FF2B5EF4-FFF2-40B4-BE49-F238E27FC236}">
                <a16:creationId xmlns:a16="http://schemas.microsoft.com/office/drawing/2014/main" id="{3B04572D-5397-D9A2-7AED-647065E904C6}"/>
              </a:ext>
            </a:extLst>
          </p:cNvPr>
          <p:cNvSpPr txBox="1"/>
          <p:nvPr/>
        </p:nvSpPr>
        <p:spPr>
          <a:xfrm>
            <a:off x="2498102" y="2868141"/>
            <a:ext cx="6799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30% 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103B56B8-DD0C-95DA-6713-713C61367DC2}"/>
              </a:ext>
            </a:extLst>
          </p:cNvPr>
          <p:cNvSpPr txBox="1"/>
          <p:nvPr/>
        </p:nvSpPr>
        <p:spPr>
          <a:xfrm>
            <a:off x="2729070" y="3862856"/>
            <a:ext cx="6767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70% </a:t>
            </a:r>
          </a:p>
        </p:txBody>
      </p:sp>
      <p:pic>
        <p:nvPicPr>
          <p:cNvPr id="22" name="Picture 2">
            <a:extLst>
              <a:ext uri="{FF2B5EF4-FFF2-40B4-BE49-F238E27FC236}">
                <a16:creationId xmlns:a16="http://schemas.microsoft.com/office/drawing/2014/main" id="{7BB1FCD6-E431-52CA-FEC1-DFF5D81968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991003" y="2911656"/>
            <a:ext cx="1476643" cy="134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6838105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e 7">
            <a:extLst>
              <a:ext uri="{FF2B5EF4-FFF2-40B4-BE49-F238E27FC236}">
                <a16:creationId xmlns:a16="http://schemas.microsoft.com/office/drawing/2014/main" id="{3122A6CA-E170-F2EA-BAE8-C7B587DF6634}"/>
              </a:ext>
            </a:extLst>
          </p:cNvPr>
          <p:cNvGrpSpPr/>
          <p:nvPr/>
        </p:nvGrpSpPr>
        <p:grpSpPr>
          <a:xfrm>
            <a:off x="102331" y="167639"/>
            <a:ext cx="11853040" cy="590729"/>
            <a:chOff x="102331" y="167639"/>
            <a:chExt cx="11853040" cy="590729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9F27D11-4233-15A9-4010-524BD7743BCD}"/>
                </a:ext>
              </a:extLst>
            </p:cNvPr>
            <p:cNvSpPr/>
            <p:nvPr/>
          </p:nvSpPr>
          <p:spPr>
            <a:xfrm>
              <a:off x="452846" y="171450"/>
              <a:ext cx="11152010" cy="586918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latin typeface="+mj-lt"/>
                </a:rPr>
                <a:t>Papillomavirus humains  et cancer de la </a:t>
              </a:r>
              <a:r>
                <a:rPr lang="en-US" sz="3600" b="1" dirty="0" err="1">
                  <a:latin typeface="+mj-lt"/>
                </a:rPr>
                <a:t>vulve</a:t>
              </a:r>
              <a:endParaRPr lang="en-US" sz="3600" b="1" dirty="0">
                <a:latin typeface="+mj-lt"/>
              </a:endParaRPr>
            </a:p>
          </p:txBody>
        </p:sp>
        <p:sp>
          <p:nvSpPr>
            <p:cNvPr id="10" name="Ellipse 9">
              <a:extLst>
                <a:ext uri="{FF2B5EF4-FFF2-40B4-BE49-F238E27FC236}">
                  <a16:creationId xmlns:a16="http://schemas.microsoft.com/office/drawing/2014/main" id="{B5E9680F-2DE3-5CD9-8541-7254F2F23E16}"/>
                </a:ext>
              </a:extLst>
            </p:cNvPr>
            <p:cNvSpPr/>
            <p:nvPr/>
          </p:nvSpPr>
          <p:spPr>
            <a:xfrm>
              <a:off x="11319100" y="169998"/>
              <a:ext cx="636271" cy="58691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CD0DFF1E-19D0-8F28-5C42-72B7170B15F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94441" y="229457"/>
              <a:ext cx="517359" cy="468000"/>
            </a:xfrm>
            <a:prstGeom prst="rect">
              <a:avLst/>
            </a:prstGeom>
          </p:spPr>
        </p:pic>
        <p:sp>
          <p:nvSpPr>
            <p:cNvPr id="12" name="Ellipse 11">
              <a:extLst>
                <a:ext uri="{FF2B5EF4-FFF2-40B4-BE49-F238E27FC236}">
                  <a16:creationId xmlns:a16="http://schemas.microsoft.com/office/drawing/2014/main" id="{FFB3727D-3E3D-3621-EDA2-C60D993971BC}"/>
                </a:ext>
              </a:extLst>
            </p:cNvPr>
            <p:cNvSpPr/>
            <p:nvPr/>
          </p:nvSpPr>
          <p:spPr>
            <a:xfrm>
              <a:off x="102331" y="167639"/>
              <a:ext cx="701170" cy="58691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38</a:t>
              </a:r>
            </a:p>
          </p:txBody>
        </p:sp>
      </p:grp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FC752B79-94CD-58D8-FEFD-6D77D06D6E24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102331" y="964234"/>
            <a:ext cx="11979383" cy="25644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lnSpc>
                <a:spcPct val="300000"/>
              </a:lnSpc>
              <a:buNone/>
            </a:pPr>
            <a:r>
              <a:rPr lang="fr-SN" b="0" i="0" dirty="0">
                <a:solidFill>
                  <a:srgbClr val="040C2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- Près de 70 cancers de la vulve sur 100 sont causés par HPV</a:t>
            </a:r>
            <a:r>
              <a:rPr lang="fr-SN" b="0" i="0" dirty="0">
                <a:solidFill>
                  <a:srgbClr val="474747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pPr marL="0" indent="0">
              <a:lnSpc>
                <a:spcPct val="300000"/>
              </a:lnSpc>
              <a:buNone/>
            </a:pPr>
            <a:r>
              <a:rPr lang="fr-SN" b="0" i="0" dirty="0">
                <a:solidFill>
                  <a:srgbClr val="474747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- HPV de type 16</a:t>
            </a:r>
            <a:endParaRPr lang="fr-FR" sz="2800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Espace réservé du contenu 4">
            <a:extLst>
              <a:ext uri="{FF2B5EF4-FFF2-40B4-BE49-F238E27FC236}">
                <a16:creationId xmlns:a16="http://schemas.microsoft.com/office/drawing/2014/main" id="{DF5A3D74-C6FB-95B6-43C2-D4B1C362791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52"/>
          <a:stretch/>
        </p:blipFill>
        <p:spPr>
          <a:xfrm>
            <a:off x="6942667" y="2289592"/>
            <a:ext cx="4376433" cy="4396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05524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e 7">
            <a:extLst>
              <a:ext uri="{FF2B5EF4-FFF2-40B4-BE49-F238E27FC236}">
                <a16:creationId xmlns:a16="http://schemas.microsoft.com/office/drawing/2014/main" id="{3122A6CA-E170-F2EA-BAE8-C7B587DF6634}"/>
              </a:ext>
            </a:extLst>
          </p:cNvPr>
          <p:cNvGrpSpPr/>
          <p:nvPr/>
        </p:nvGrpSpPr>
        <p:grpSpPr>
          <a:xfrm>
            <a:off x="102331" y="167639"/>
            <a:ext cx="11853040" cy="590729"/>
            <a:chOff x="102331" y="167639"/>
            <a:chExt cx="11853040" cy="590729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9F27D11-4233-15A9-4010-524BD7743BCD}"/>
                </a:ext>
              </a:extLst>
            </p:cNvPr>
            <p:cNvSpPr/>
            <p:nvPr/>
          </p:nvSpPr>
          <p:spPr>
            <a:xfrm>
              <a:off x="452846" y="171450"/>
              <a:ext cx="11152010" cy="586918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latin typeface="+mj-lt"/>
                </a:rPr>
                <a:t>Papillomavirus humains  et cancer du </a:t>
              </a:r>
              <a:r>
                <a:rPr lang="en-US" sz="3600" b="1" dirty="0" err="1">
                  <a:latin typeface="+mj-lt"/>
                </a:rPr>
                <a:t>vagin</a:t>
              </a:r>
              <a:endParaRPr lang="en-US" sz="3600" b="1" dirty="0">
                <a:latin typeface="+mj-lt"/>
              </a:endParaRPr>
            </a:p>
          </p:txBody>
        </p:sp>
        <p:sp>
          <p:nvSpPr>
            <p:cNvPr id="10" name="Ellipse 9">
              <a:extLst>
                <a:ext uri="{FF2B5EF4-FFF2-40B4-BE49-F238E27FC236}">
                  <a16:creationId xmlns:a16="http://schemas.microsoft.com/office/drawing/2014/main" id="{B5E9680F-2DE3-5CD9-8541-7254F2F23E16}"/>
                </a:ext>
              </a:extLst>
            </p:cNvPr>
            <p:cNvSpPr/>
            <p:nvPr/>
          </p:nvSpPr>
          <p:spPr>
            <a:xfrm>
              <a:off x="11319100" y="169998"/>
              <a:ext cx="636271" cy="58691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CD0DFF1E-19D0-8F28-5C42-72B7170B15F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94441" y="229457"/>
              <a:ext cx="517359" cy="468000"/>
            </a:xfrm>
            <a:prstGeom prst="rect">
              <a:avLst/>
            </a:prstGeom>
          </p:spPr>
        </p:pic>
        <p:sp>
          <p:nvSpPr>
            <p:cNvPr id="12" name="Ellipse 11">
              <a:extLst>
                <a:ext uri="{FF2B5EF4-FFF2-40B4-BE49-F238E27FC236}">
                  <a16:creationId xmlns:a16="http://schemas.microsoft.com/office/drawing/2014/main" id="{FFB3727D-3E3D-3621-EDA2-C60D993971BC}"/>
                </a:ext>
              </a:extLst>
            </p:cNvPr>
            <p:cNvSpPr/>
            <p:nvPr/>
          </p:nvSpPr>
          <p:spPr>
            <a:xfrm>
              <a:off x="102331" y="167639"/>
              <a:ext cx="701170" cy="58691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38</a:t>
              </a:r>
            </a:p>
          </p:txBody>
        </p:sp>
      </p:grp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FC752B79-94CD-58D8-FEFD-6D77D06D6E24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102331" y="964234"/>
            <a:ext cx="11979383" cy="3867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lnSpc>
                <a:spcPct val="300000"/>
              </a:lnSpc>
              <a:buNone/>
            </a:pPr>
            <a:r>
              <a:rPr lang="fr-SN" dirty="0">
                <a:solidFill>
                  <a:srgbClr val="343A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E</a:t>
            </a:r>
            <a:r>
              <a:rPr lang="fr-SN" i="0" dirty="0">
                <a:solidFill>
                  <a:srgbClr val="343A4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nviron 80 % des cas</a:t>
            </a:r>
          </a:p>
          <a:p>
            <a:pPr marL="0" indent="0">
              <a:lnSpc>
                <a:spcPct val="300000"/>
              </a:lnSpc>
              <a:buNone/>
            </a:pPr>
            <a:br>
              <a:rPr lang="fr-SN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SN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fr-SN" b="0" i="0" dirty="0">
                <a:solidFill>
                  <a:srgbClr val="343A4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HPV</a:t>
            </a:r>
            <a:r>
              <a:rPr lang="fr-SN" dirty="0">
                <a:solidFill>
                  <a:srgbClr val="343A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fr-SN" b="0" i="0" dirty="0">
                <a:solidFill>
                  <a:srgbClr val="343A4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de sérotype 16 et 18, en particulier, </a:t>
            </a:r>
          </a:p>
        </p:txBody>
      </p:sp>
    </p:spTree>
    <p:extLst>
      <p:ext uri="{BB962C8B-B14F-4D97-AF65-F5344CB8AC3E}">
        <p14:creationId xmlns:p14="http://schemas.microsoft.com/office/powerpoint/2010/main" val="20921014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83DCCEF6-E370-466F-871A-36BAA7C76A8A}"/>
              </a:ext>
            </a:extLst>
          </p:cNvPr>
          <p:cNvSpPr txBox="1"/>
          <p:nvPr/>
        </p:nvSpPr>
        <p:spPr>
          <a:xfrm>
            <a:off x="367333" y="639596"/>
            <a:ext cx="11623530" cy="59889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  <a:buNone/>
            </a:pPr>
            <a:r>
              <a:rPr lang="fr-FR" sz="2800" dirty="0">
                <a:latin typeface="Arial" panose="020B0604020202020204" pitchFamily="34" charset="0"/>
                <a:cs typeface="Arial" panose="020B0604020202020204" pitchFamily="34" charset="0"/>
              </a:rPr>
              <a:t>- Virus à ADN circulaire double brin </a:t>
            </a:r>
          </a:p>
          <a:p>
            <a:pPr>
              <a:lnSpc>
                <a:spcPct val="200000"/>
              </a:lnSpc>
              <a:buNone/>
            </a:pPr>
            <a:r>
              <a:rPr lang="fr-FR" sz="2800" dirty="0">
                <a:latin typeface="Arial" panose="020B0604020202020204" pitchFamily="34" charset="0"/>
                <a:cs typeface="Arial" panose="020B0604020202020204" pitchFamily="34" charset="0"/>
              </a:rPr>
              <a:t>- 7 900 paires de base</a:t>
            </a:r>
          </a:p>
          <a:p>
            <a:pPr eaLnBrk="1" hangingPunct="1">
              <a:lnSpc>
                <a:spcPct val="200000"/>
              </a:lnSpc>
            </a:pPr>
            <a:r>
              <a:rPr lang="fr-FR" altLang="fr-FR" sz="2800" dirty="0">
                <a:latin typeface="Arial" panose="020B0604020202020204" pitchFamily="34" charset="0"/>
                <a:cs typeface="Arial" panose="020B0604020202020204" pitchFamily="34" charset="0"/>
              </a:rPr>
              <a:t>- Infection tissus cutanés et muqueux</a:t>
            </a:r>
          </a:p>
          <a:p>
            <a:pPr marL="914400" lvl="1" indent="-457200" eaLnBrk="1" hangingPunct="1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fr-FR" altLang="fr-FR" sz="2800" dirty="0">
                <a:latin typeface="Arial" panose="020B0604020202020204" pitchFamily="34" charset="0"/>
                <a:cs typeface="Arial" panose="020B0604020202020204" pitchFamily="34" charset="0"/>
              </a:rPr>
              <a:t>Alpha-HPV : muqueuses</a:t>
            </a:r>
          </a:p>
          <a:p>
            <a:pPr marL="914400" lvl="1" indent="-457200" eaLnBrk="1" hangingPunct="1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fr-FR" altLang="fr-FR" sz="2800" dirty="0">
                <a:latin typeface="Arial" panose="020B0604020202020204" pitchFamily="34" charset="0"/>
                <a:cs typeface="Arial" panose="020B0604020202020204" pitchFamily="34" charset="0"/>
              </a:rPr>
              <a:t>Béta-HPV :  peau</a:t>
            </a:r>
            <a:endParaRPr lang="fr-FR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</a:pPr>
            <a:r>
              <a:rPr lang="fr-FR" sz="2800" dirty="0">
                <a:latin typeface="Arial" panose="020B0604020202020204" pitchFamily="34" charset="0"/>
                <a:cs typeface="Arial" panose="020B0604020202020204" pitchFamily="34" charset="0"/>
              </a:rPr>
              <a:t>- Réplication dans noyau cellulaire</a:t>
            </a:r>
          </a:p>
          <a:p>
            <a:pPr>
              <a:lnSpc>
                <a:spcPct val="200000"/>
              </a:lnSpc>
            </a:pPr>
            <a:r>
              <a:rPr lang="fr-FR" sz="2800" dirty="0">
                <a:latin typeface="Arial" panose="020B0604020202020204" pitchFamily="34" charset="0"/>
                <a:cs typeface="Arial" panose="020B0604020202020204" pitchFamily="34" charset="0"/>
              </a:rPr>
              <a:t>- Famille: Papillomaviridae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AB87C53D-7B5B-4AB4-AE68-BBAB8BA89D54}"/>
              </a:ext>
            </a:extLst>
          </p:cNvPr>
          <p:cNvGrpSpPr/>
          <p:nvPr/>
        </p:nvGrpSpPr>
        <p:grpSpPr>
          <a:xfrm>
            <a:off x="231448" y="167639"/>
            <a:ext cx="11723923" cy="590729"/>
            <a:chOff x="231448" y="167639"/>
            <a:chExt cx="11723923" cy="59072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F67F46E-4DB3-4EFD-82B7-61C976CE2B84}"/>
                </a:ext>
              </a:extLst>
            </p:cNvPr>
            <p:cNvSpPr/>
            <p:nvPr/>
          </p:nvSpPr>
          <p:spPr>
            <a:xfrm>
              <a:off x="452846" y="171450"/>
              <a:ext cx="11152010" cy="586918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Ellipse 1">
              <a:extLst>
                <a:ext uri="{FF2B5EF4-FFF2-40B4-BE49-F238E27FC236}">
                  <a16:creationId xmlns:a16="http://schemas.microsoft.com/office/drawing/2014/main" id="{E7D16B78-8415-476E-8E34-D2DF643C6C32}"/>
                </a:ext>
              </a:extLst>
            </p:cNvPr>
            <p:cNvSpPr/>
            <p:nvPr/>
          </p:nvSpPr>
          <p:spPr>
            <a:xfrm>
              <a:off x="11319100" y="169998"/>
              <a:ext cx="636271" cy="58691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76F130AC-80F0-4B30-BB0D-EAFE33521E3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94441" y="229457"/>
              <a:ext cx="517359" cy="468000"/>
            </a:xfrm>
            <a:prstGeom prst="rect">
              <a:avLst/>
            </a:prstGeom>
          </p:spPr>
        </p:pic>
        <p:sp>
          <p:nvSpPr>
            <p:cNvPr id="14" name="Ellipse 13">
              <a:extLst>
                <a:ext uri="{FF2B5EF4-FFF2-40B4-BE49-F238E27FC236}">
                  <a16:creationId xmlns:a16="http://schemas.microsoft.com/office/drawing/2014/main" id="{77AD599E-4C10-4C3A-833E-E3CF04D0D1AC}"/>
                </a:ext>
              </a:extLst>
            </p:cNvPr>
            <p:cNvSpPr/>
            <p:nvPr/>
          </p:nvSpPr>
          <p:spPr>
            <a:xfrm>
              <a:off x="231448" y="167639"/>
              <a:ext cx="636271" cy="58691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FD3D7A0A-C0A5-4CCF-B563-085733C31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01137" y="167639"/>
            <a:ext cx="684000" cy="600075"/>
          </a:xfrm>
        </p:spPr>
        <p:txBody>
          <a:bodyPr/>
          <a:lstStyle/>
          <a:p>
            <a:pPr algn="ctr"/>
            <a:fld id="{E08D205E-34E0-4D4E-B6CF-D546C54444F4}" type="slidenum">
              <a:rPr lang="en-US" sz="2400" b="1" smtClean="0">
                <a:solidFill>
                  <a:srgbClr val="7030A0"/>
                </a:solidFill>
                <a:latin typeface="Arial Black" panose="020B0A04020102020204" pitchFamily="34" charset="0"/>
              </a:rPr>
              <a:pPr algn="ctr"/>
              <a:t>4</a:t>
            </a:fld>
            <a:endParaRPr lang="en-US" sz="2400" b="1" dirty="0">
              <a:solidFill>
                <a:srgbClr val="7030A0"/>
              </a:solidFill>
              <a:latin typeface="Arial Black" panose="020B0A04020102020204" pitchFamily="34" charset="0"/>
            </a:endParaRPr>
          </a:p>
        </p:txBody>
      </p:sp>
      <p:sp>
        <p:nvSpPr>
          <p:cNvPr id="25" name="TextBox 6">
            <a:extLst>
              <a:ext uri="{FF2B5EF4-FFF2-40B4-BE49-F238E27FC236}">
                <a16:creationId xmlns:a16="http://schemas.microsoft.com/office/drawing/2014/main" id="{E30294B8-4862-474C-A351-C243AB29489B}"/>
              </a:ext>
            </a:extLst>
          </p:cNvPr>
          <p:cNvSpPr txBox="1"/>
          <p:nvPr/>
        </p:nvSpPr>
        <p:spPr>
          <a:xfrm>
            <a:off x="867719" y="150301"/>
            <a:ext cx="10322796" cy="615553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fr-FR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Définition</a:t>
            </a:r>
            <a:endParaRPr lang="id-ID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75655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83DCCEF6-E370-466F-871A-36BAA7C76A8A}"/>
              </a:ext>
            </a:extLst>
          </p:cNvPr>
          <p:cNvSpPr txBox="1"/>
          <p:nvPr/>
        </p:nvSpPr>
        <p:spPr>
          <a:xfrm>
            <a:off x="674807" y="3099615"/>
            <a:ext cx="11623530" cy="658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None/>
            </a:pPr>
            <a:endParaRPr lang="fr-F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AB87C53D-7B5B-4AB4-AE68-BBAB8BA89D54}"/>
              </a:ext>
            </a:extLst>
          </p:cNvPr>
          <p:cNvGrpSpPr/>
          <p:nvPr/>
        </p:nvGrpSpPr>
        <p:grpSpPr>
          <a:xfrm>
            <a:off x="231448" y="167639"/>
            <a:ext cx="11723923" cy="590729"/>
            <a:chOff x="231448" y="167639"/>
            <a:chExt cx="11723923" cy="59072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F67F46E-4DB3-4EFD-82B7-61C976CE2B84}"/>
                </a:ext>
              </a:extLst>
            </p:cNvPr>
            <p:cNvSpPr/>
            <p:nvPr/>
          </p:nvSpPr>
          <p:spPr>
            <a:xfrm>
              <a:off x="452846" y="171450"/>
              <a:ext cx="11152010" cy="586918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Ellipse 1">
              <a:extLst>
                <a:ext uri="{FF2B5EF4-FFF2-40B4-BE49-F238E27FC236}">
                  <a16:creationId xmlns:a16="http://schemas.microsoft.com/office/drawing/2014/main" id="{E7D16B78-8415-476E-8E34-D2DF643C6C32}"/>
                </a:ext>
              </a:extLst>
            </p:cNvPr>
            <p:cNvSpPr/>
            <p:nvPr/>
          </p:nvSpPr>
          <p:spPr>
            <a:xfrm>
              <a:off x="11319100" y="169998"/>
              <a:ext cx="636271" cy="58691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76F130AC-80F0-4B30-BB0D-EAFE33521E3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94441" y="229457"/>
              <a:ext cx="517359" cy="468000"/>
            </a:xfrm>
            <a:prstGeom prst="rect">
              <a:avLst/>
            </a:prstGeom>
          </p:spPr>
        </p:pic>
        <p:sp>
          <p:nvSpPr>
            <p:cNvPr id="14" name="Ellipse 13">
              <a:extLst>
                <a:ext uri="{FF2B5EF4-FFF2-40B4-BE49-F238E27FC236}">
                  <a16:creationId xmlns:a16="http://schemas.microsoft.com/office/drawing/2014/main" id="{77AD599E-4C10-4C3A-833E-E3CF04D0D1AC}"/>
                </a:ext>
              </a:extLst>
            </p:cNvPr>
            <p:cNvSpPr/>
            <p:nvPr/>
          </p:nvSpPr>
          <p:spPr>
            <a:xfrm>
              <a:off x="231448" y="167639"/>
              <a:ext cx="636271" cy="58691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FD3D7A0A-C0A5-4CCF-B563-085733C31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01137" y="167639"/>
            <a:ext cx="684000" cy="600075"/>
          </a:xfrm>
        </p:spPr>
        <p:txBody>
          <a:bodyPr/>
          <a:lstStyle/>
          <a:p>
            <a:pPr algn="ctr"/>
            <a:fld id="{E08D205E-34E0-4D4E-B6CF-D546C54444F4}" type="slidenum">
              <a:rPr lang="en-US" sz="2400" b="1" smtClean="0">
                <a:solidFill>
                  <a:srgbClr val="7030A0"/>
                </a:solidFill>
                <a:latin typeface="Arial Black" panose="020B0A04020102020204" pitchFamily="34" charset="0"/>
              </a:rPr>
              <a:pPr algn="ctr"/>
              <a:t>40</a:t>
            </a:fld>
            <a:endParaRPr lang="en-US" sz="2400" b="1" dirty="0">
              <a:solidFill>
                <a:srgbClr val="7030A0"/>
              </a:solidFill>
              <a:latin typeface="Arial Black" panose="020B0A04020102020204" pitchFamily="34" charset="0"/>
            </a:endParaRPr>
          </a:p>
        </p:txBody>
      </p:sp>
      <p:sp>
        <p:nvSpPr>
          <p:cNvPr id="25" name="TextBox 6">
            <a:extLst>
              <a:ext uri="{FF2B5EF4-FFF2-40B4-BE49-F238E27FC236}">
                <a16:creationId xmlns:a16="http://schemas.microsoft.com/office/drawing/2014/main" id="{E30294B8-4862-474C-A351-C243AB29489B}"/>
              </a:ext>
            </a:extLst>
          </p:cNvPr>
          <p:cNvSpPr txBox="1"/>
          <p:nvPr/>
        </p:nvSpPr>
        <p:spPr>
          <a:xfrm>
            <a:off x="867719" y="242635"/>
            <a:ext cx="10322796" cy="43088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fr-FR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Papillomavirus humains et cancer du canal anal</a:t>
            </a:r>
            <a:endParaRPr lang="id-ID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DF958834-11AC-3C8A-DA1A-026B04961A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4455" y="1237566"/>
            <a:ext cx="8959607" cy="3724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endParaRPr lang="fr-FR" dirty="0"/>
          </a:p>
          <a:p>
            <a:pPr lvl="0"/>
            <a:r>
              <a:rPr lang="fr-FR" sz="2800" dirty="0">
                <a:latin typeface="Arial" panose="020B0604020202020204" pitchFamily="34" charset="0"/>
                <a:cs typeface="Arial" panose="020B0604020202020204" pitchFamily="34" charset="0"/>
              </a:rPr>
              <a:t>Prévalence de HPV dans le canal anal</a:t>
            </a:r>
          </a:p>
          <a:p>
            <a:pPr lvl="0"/>
            <a:endParaRPr lang="fr-SN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fr-FR" sz="2800" dirty="0">
                <a:latin typeface="Arial" panose="020B0604020202020204" pitchFamily="34" charset="0"/>
                <a:cs typeface="Arial" panose="020B0604020202020204" pitchFamily="34" charset="0"/>
              </a:rPr>
              <a:t>- 19% (13% hommes et 29% femmes)</a:t>
            </a:r>
            <a:endParaRPr lang="fr-SN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br>
              <a:rPr lang="fr-FR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2800" dirty="0">
                <a:latin typeface="Arial" panose="020B0604020202020204" pitchFamily="34" charset="0"/>
                <a:cs typeface="Arial" panose="020B0604020202020204" pitchFamily="34" charset="0"/>
              </a:rPr>
              <a:t>- 12,2% hétérosexuels et 47,2% homosexuels</a:t>
            </a:r>
            <a:endParaRPr lang="fr-SN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br>
              <a:rPr lang="fr-FR" sz="1200" dirty="0"/>
            </a:b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Vuitton et al. JFHOD 2013</a:t>
            </a:r>
          </a:p>
          <a:p>
            <a:endParaRPr lang="fr-SN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Nyitray</a:t>
            </a:r>
            <a:r>
              <a:rPr lang="fr-FR" sz="1800" spc="-4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et</a:t>
            </a:r>
            <a:r>
              <a:rPr lang="fr-FR" sz="1800" spc="-35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al.</a:t>
            </a:r>
            <a:r>
              <a:rPr lang="fr-FR" sz="1800" spc="-65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</a:t>
            </a:r>
            <a:r>
              <a:rPr lang="fr-FR" sz="1800" spc="-4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Infect</a:t>
            </a:r>
            <a:r>
              <a:rPr lang="fr-FR" sz="1800" spc="-5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Dis</a:t>
            </a:r>
            <a:r>
              <a:rPr lang="fr-FR" sz="1800" spc="-5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spc="-2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2011</a:t>
            </a:r>
            <a:r>
              <a:rPr lang="fr-SN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5" name="Image 8" descr="IMG_3647.jpg">
            <a:extLst>
              <a:ext uri="{FF2B5EF4-FFF2-40B4-BE49-F238E27FC236}">
                <a16:creationId xmlns:a16="http://schemas.microsoft.com/office/drawing/2014/main" id="{AAF51F6E-A89A-44B3-7B4A-B78C0F203FC0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3627" y="1484185"/>
            <a:ext cx="1862138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380098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83DCCEF6-E370-466F-871A-36BAA7C76A8A}"/>
              </a:ext>
            </a:extLst>
          </p:cNvPr>
          <p:cNvSpPr txBox="1"/>
          <p:nvPr/>
        </p:nvSpPr>
        <p:spPr>
          <a:xfrm>
            <a:off x="674807" y="3099615"/>
            <a:ext cx="11623530" cy="658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None/>
            </a:pPr>
            <a:endParaRPr lang="fr-F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AB87C53D-7B5B-4AB4-AE68-BBAB8BA89D54}"/>
              </a:ext>
            </a:extLst>
          </p:cNvPr>
          <p:cNvGrpSpPr/>
          <p:nvPr/>
        </p:nvGrpSpPr>
        <p:grpSpPr>
          <a:xfrm>
            <a:off x="231448" y="167639"/>
            <a:ext cx="11723923" cy="590729"/>
            <a:chOff x="231448" y="167639"/>
            <a:chExt cx="11723923" cy="59072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F67F46E-4DB3-4EFD-82B7-61C976CE2B84}"/>
                </a:ext>
              </a:extLst>
            </p:cNvPr>
            <p:cNvSpPr/>
            <p:nvPr/>
          </p:nvSpPr>
          <p:spPr>
            <a:xfrm>
              <a:off x="452846" y="171450"/>
              <a:ext cx="11152010" cy="586918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Ellipse 1">
              <a:extLst>
                <a:ext uri="{FF2B5EF4-FFF2-40B4-BE49-F238E27FC236}">
                  <a16:creationId xmlns:a16="http://schemas.microsoft.com/office/drawing/2014/main" id="{E7D16B78-8415-476E-8E34-D2DF643C6C32}"/>
                </a:ext>
              </a:extLst>
            </p:cNvPr>
            <p:cNvSpPr/>
            <p:nvPr/>
          </p:nvSpPr>
          <p:spPr>
            <a:xfrm>
              <a:off x="11319100" y="169998"/>
              <a:ext cx="636271" cy="58691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76F130AC-80F0-4B30-BB0D-EAFE33521E3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94441" y="229457"/>
              <a:ext cx="517359" cy="468000"/>
            </a:xfrm>
            <a:prstGeom prst="rect">
              <a:avLst/>
            </a:prstGeom>
          </p:spPr>
        </p:pic>
        <p:sp>
          <p:nvSpPr>
            <p:cNvPr id="14" name="Ellipse 13">
              <a:extLst>
                <a:ext uri="{FF2B5EF4-FFF2-40B4-BE49-F238E27FC236}">
                  <a16:creationId xmlns:a16="http://schemas.microsoft.com/office/drawing/2014/main" id="{77AD599E-4C10-4C3A-833E-E3CF04D0D1AC}"/>
                </a:ext>
              </a:extLst>
            </p:cNvPr>
            <p:cNvSpPr/>
            <p:nvPr/>
          </p:nvSpPr>
          <p:spPr>
            <a:xfrm>
              <a:off x="231448" y="167639"/>
              <a:ext cx="636271" cy="58691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FD3D7A0A-C0A5-4CCF-B563-085733C31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01137" y="167639"/>
            <a:ext cx="684000" cy="600075"/>
          </a:xfrm>
        </p:spPr>
        <p:txBody>
          <a:bodyPr/>
          <a:lstStyle/>
          <a:p>
            <a:pPr algn="ctr"/>
            <a:fld id="{E08D205E-34E0-4D4E-B6CF-D546C54444F4}" type="slidenum">
              <a:rPr lang="en-US" sz="2400" b="1" smtClean="0">
                <a:solidFill>
                  <a:srgbClr val="7030A0"/>
                </a:solidFill>
                <a:latin typeface="Arial Black" panose="020B0A04020102020204" pitchFamily="34" charset="0"/>
              </a:rPr>
              <a:pPr algn="ctr"/>
              <a:t>41</a:t>
            </a:fld>
            <a:endParaRPr lang="en-US" sz="2400" b="1" dirty="0">
              <a:solidFill>
                <a:srgbClr val="7030A0"/>
              </a:solidFill>
              <a:latin typeface="Arial Black" panose="020B0A04020102020204" pitchFamily="34" charset="0"/>
            </a:endParaRPr>
          </a:p>
        </p:txBody>
      </p:sp>
      <p:sp>
        <p:nvSpPr>
          <p:cNvPr id="25" name="TextBox 6">
            <a:extLst>
              <a:ext uri="{FF2B5EF4-FFF2-40B4-BE49-F238E27FC236}">
                <a16:creationId xmlns:a16="http://schemas.microsoft.com/office/drawing/2014/main" id="{E30294B8-4862-474C-A351-C243AB29489B}"/>
              </a:ext>
            </a:extLst>
          </p:cNvPr>
          <p:cNvSpPr txBox="1"/>
          <p:nvPr/>
        </p:nvSpPr>
        <p:spPr>
          <a:xfrm>
            <a:off x="867719" y="242635"/>
            <a:ext cx="10322796" cy="43088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fr-FR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Papillomavirus humains et </a:t>
            </a:r>
            <a:r>
              <a:rPr lang="fr-FR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papillomatose</a:t>
            </a:r>
            <a:r>
              <a:rPr lang="fr-FR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juvénile laryngée</a:t>
            </a:r>
            <a:endParaRPr lang="id-ID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DF958834-11AC-3C8A-DA1A-026B04961A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6537" y="2273894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pic>
        <p:nvPicPr>
          <p:cNvPr id="1025" name="Image 8" descr="IMG_3647.jpg">
            <a:extLst>
              <a:ext uri="{FF2B5EF4-FFF2-40B4-BE49-F238E27FC236}">
                <a16:creationId xmlns:a16="http://schemas.microsoft.com/office/drawing/2014/main" id="{AAF51F6E-A89A-44B3-7B4A-B78C0F203FC0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00" y="828102"/>
            <a:ext cx="3032355" cy="2600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3">
            <a:extLst>
              <a:ext uri="{FF2B5EF4-FFF2-40B4-BE49-F238E27FC236}">
                <a16:creationId xmlns:a16="http://schemas.microsoft.com/office/drawing/2014/main" id="{662E6F81-403D-881F-C280-A2D67DFA9A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6537" y="821314"/>
            <a:ext cx="12192000" cy="3819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447534" tIns="231702" rIns="9144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11398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11398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11398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11398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11398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11398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11398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11398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11398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139825" algn="l"/>
              </a:tabLst>
            </a:pPr>
            <a:r>
              <a:rPr kumimoji="0" lang="fr-FR" altLang="fr-FR" sz="4300" b="1" i="0" u="none" strike="noStrike" cap="none" normalizeH="0" baseline="0" dirty="0">
                <a:ln>
                  <a:noFill/>
                </a:ln>
                <a:solidFill>
                  <a:srgbClr val="7D2D7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Risque de cancer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139825" algn="l"/>
              </a:tabLst>
            </a:pPr>
            <a:endParaRPr kumimoji="0" lang="fr-FR" altLang="fr-FR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139825" algn="l"/>
              </a:tabLst>
            </a:pPr>
            <a:r>
              <a:rPr kumimoji="0" lang="fr-FR" altLang="fr-FR" sz="3200" b="1" i="0" u="none" strike="noStrike" cap="none" normalizeH="0" baseline="0" dirty="0">
                <a:ln>
                  <a:noFill/>
                </a:ln>
                <a:solidFill>
                  <a:srgbClr val="7D2D7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HPV = virus oncogène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139825" algn="l"/>
              </a:tabLst>
            </a:pPr>
            <a:endParaRPr kumimoji="0" lang="fr-FR" altLang="fr-FR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1139825" algn="l"/>
              </a:tabLst>
            </a:pPr>
            <a:r>
              <a:rPr kumimoji="0" lang="fr-FR" altLang="fr-FR" sz="2800" b="0" i="0" u="none" strike="noStrike" cap="none" normalizeH="0" baseline="0" dirty="0">
                <a:ln>
                  <a:noFill/>
                </a:ln>
                <a:solidFill>
                  <a:srgbClr val="24242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366 cancers anaux en France</a:t>
            </a:r>
            <a:endParaRPr kumimoji="0" lang="fr-FR" altLang="fr-FR" sz="9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7D2D7D"/>
              </a:buClr>
              <a:buSzPct val="100000"/>
              <a:buFontTx/>
              <a:buChar char="•"/>
              <a:tabLst>
                <a:tab pos="1139825" algn="l"/>
              </a:tabLst>
            </a:pPr>
            <a:r>
              <a:rPr kumimoji="0" lang="fr-FR" altLang="fr-FR" sz="2400" b="0" i="0" u="none" strike="noStrike" cap="none" normalizeH="0" baseline="0" dirty="0">
                <a:ln>
                  <a:noFill/>
                </a:ln>
                <a:solidFill>
                  <a:srgbClr val="000F3C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HPV sur 96,7% des cancers</a:t>
            </a:r>
            <a:endParaRPr kumimoji="0" lang="fr-FR" altLang="fr-FR" sz="9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7D2D7D"/>
              </a:buClr>
              <a:buSzPct val="100000"/>
              <a:buFontTx/>
              <a:buChar char="•"/>
              <a:tabLst>
                <a:tab pos="1139825" algn="l"/>
              </a:tabLst>
            </a:pPr>
            <a:r>
              <a:rPr kumimoji="0" lang="fr-FR" altLang="fr-FR" sz="2400" b="0" i="0" u="none" strike="noStrike" cap="none" normalizeH="0" baseline="0" dirty="0">
                <a:ln>
                  <a:noFill/>
                </a:ln>
                <a:solidFill>
                  <a:srgbClr val="30303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HPV 16 = 75%; </a:t>
            </a:r>
            <a:r>
              <a:rPr kumimoji="0" lang="fr-FR" altLang="fr-FR" sz="24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HPV 16 </a:t>
            </a:r>
            <a:r>
              <a:rPr kumimoji="0" lang="fr-FR" altLang="fr-FR" sz="2400" b="0" i="0" u="none" strike="noStrike" cap="none" normalizeH="0" baseline="0" dirty="0">
                <a:ln>
                  <a:noFill/>
                </a:ln>
                <a:solidFill>
                  <a:srgbClr val="30303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et/ou </a:t>
            </a:r>
            <a:r>
              <a:rPr kumimoji="0" lang="fr-FR" altLang="fr-FR" sz="24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HPV 18 </a:t>
            </a:r>
            <a:r>
              <a:rPr kumimoji="0" lang="fr-FR" altLang="fr-FR" sz="2400" b="0" i="0" u="none" strike="noStrike" cap="none" normalizeH="0" baseline="0" dirty="0">
                <a:ln>
                  <a:noFill/>
                </a:ln>
                <a:solidFill>
                  <a:srgbClr val="30303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= 78%</a:t>
            </a:r>
            <a:endParaRPr kumimoji="0" lang="fr-FR" altLang="fr-FR" sz="9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139825" algn="l"/>
              </a:tabLst>
            </a:pPr>
            <a:endParaRPr kumimoji="0" lang="fr-FR" alt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9E0CE672-A4F4-AA73-9CE0-B9B99B74205B}"/>
              </a:ext>
            </a:extLst>
          </p:cNvPr>
          <p:cNvPicPr>
            <a:picLocks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874813" y="3607017"/>
            <a:ext cx="3930650" cy="2950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53741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83DCCEF6-E370-466F-871A-36BAA7C76A8A}"/>
              </a:ext>
            </a:extLst>
          </p:cNvPr>
          <p:cNvSpPr txBox="1"/>
          <p:nvPr/>
        </p:nvSpPr>
        <p:spPr>
          <a:xfrm>
            <a:off x="226061" y="769166"/>
            <a:ext cx="11623530" cy="453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None/>
            </a:pP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Cancers ORL (head and neck cancer)</a:t>
            </a:r>
          </a:p>
          <a:p>
            <a:pPr>
              <a:lnSpc>
                <a:spcPct val="150000"/>
              </a:lnSpc>
              <a:buNone/>
            </a:pPr>
            <a:r>
              <a:rPr lang="fr-FR" sz="2800" dirty="0">
                <a:latin typeface="Arial" panose="020B0604020202020204" pitchFamily="34" charset="0"/>
                <a:cs typeface="Arial" panose="020B0604020202020204" pitchFamily="34" charset="0"/>
              </a:rPr>
              <a:t>- 6</a:t>
            </a:r>
            <a:r>
              <a:rPr lang="fr-FR" sz="2800" baseline="30000" dirty="0">
                <a:latin typeface="Arial" panose="020B0604020202020204" pitchFamily="34" charset="0"/>
                <a:cs typeface="Arial" panose="020B0604020202020204" pitchFamily="34" charset="0"/>
              </a:rPr>
              <a:t>ème</a:t>
            </a:r>
            <a:r>
              <a:rPr lang="fr-FR" sz="2800" dirty="0">
                <a:latin typeface="Arial" panose="020B0604020202020204" pitchFamily="34" charset="0"/>
                <a:cs typeface="Arial" panose="020B0604020202020204" pitchFamily="34" charset="0"/>
              </a:rPr>
              <a:t> cancer le plus fréquent au monde</a:t>
            </a:r>
          </a:p>
          <a:p>
            <a:pPr>
              <a:lnSpc>
                <a:spcPct val="150000"/>
              </a:lnSpc>
              <a:buNone/>
            </a:pPr>
            <a:r>
              <a:rPr lang="fr-FR" sz="2800" dirty="0">
                <a:latin typeface="Arial" panose="020B0604020202020204" pitchFamily="34" charset="0"/>
                <a:cs typeface="Arial" panose="020B0604020202020204" pitchFamily="34" charset="0"/>
              </a:rPr>
              <a:t>- Rôle tabac et alcool</a:t>
            </a:r>
          </a:p>
          <a:p>
            <a:pPr>
              <a:lnSpc>
                <a:spcPct val="150000"/>
              </a:lnSpc>
              <a:buNone/>
            </a:pPr>
            <a:r>
              <a:rPr lang="fr-FR" sz="2800" dirty="0">
                <a:latin typeface="Arial" panose="020B0604020202020204" pitchFamily="34" charset="0"/>
                <a:cs typeface="Arial" panose="020B0604020202020204" pitchFamily="34" charset="0"/>
              </a:rPr>
              <a:t>- 25% associés à HPV</a:t>
            </a:r>
          </a:p>
          <a:p>
            <a:pPr>
              <a:lnSpc>
                <a:spcPct val="150000"/>
              </a:lnSpc>
              <a:buNone/>
            </a:pPr>
            <a:r>
              <a:rPr lang="nb-NO" sz="28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nb-NO" sz="2800" dirty="0" err="1">
                <a:latin typeface="Arial" panose="020B0604020202020204" pitchFamily="34" charset="0"/>
                <a:cs typeface="Arial" panose="020B0604020202020204" pitchFamily="34" charset="0"/>
              </a:rPr>
              <a:t>Amygdale</a:t>
            </a:r>
            <a:r>
              <a:rPr lang="nb-NO" sz="2800" dirty="0">
                <a:latin typeface="Arial" panose="020B0604020202020204" pitchFamily="34" charset="0"/>
                <a:cs typeface="Arial" panose="020B0604020202020204" pitchFamily="34" charset="0"/>
              </a:rPr>
              <a:t> +++ (50%- 85%) HPV-16</a:t>
            </a:r>
          </a:p>
          <a:p>
            <a:pPr>
              <a:lnSpc>
                <a:spcPct val="150000"/>
              </a:lnSpc>
              <a:buNone/>
            </a:pPr>
            <a:r>
              <a:rPr lang="fr-FR" sz="2800" dirty="0">
                <a:latin typeface="Arial" panose="020B0604020202020204" pitchFamily="34" charset="0"/>
                <a:cs typeface="Arial" panose="020B0604020202020204" pitchFamily="34" charset="0"/>
              </a:rPr>
              <a:t>- Cavité buccale</a:t>
            </a:r>
          </a:p>
          <a:p>
            <a:pPr>
              <a:lnSpc>
                <a:spcPct val="150000"/>
              </a:lnSpc>
              <a:buNone/>
            </a:pPr>
            <a:r>
              <a:rPr lang="fr-FR" sz="2800" dirty="0">
                <a:latin typeface="Arial" panose="020B0604020202020204" pitchFamily="34" charset="0"/>
                <a:cs typeface="Arial" panose="020B0604020202020204" pitchFamily="34" charset="0"/>
              </a:rPr>
              <a:t>- Larynx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AB87C53D-7B5B-4AB4-AE68-BBAB8BA89D54}"/>
              </a:ext>
            </a:extLst>
          </p:cNvPr>
          <p:cNvGrpSpPr/>
          <p:nvPr/>
        </p:nvGrpSpPr>
        <p:grpSpPr>
          <a:xfrm>
            <a:off x="231448" y="167639"/>
            <a:ext cx="11723923" cy="590729"/>
            <a:chOff x="231448" y="167639"/>
            <a:chExt cx="11723923" cy="59072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F67F46E-4DB3-4EFD-82B7-61C976CE2B84}"/>
                </a:ext>
              </a:extLst>
            </p:cNvPr>
            <p:cNvSpPr/>
            <p:nvPr/>
          </p:nvSpPr>
          <p:spPr>
            <a:xfrm>
              <a:off x="452846" y="171450"/>
              <a:ext cx="11152010" cy="586918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Ellipse 1">
              <a:extLst>
                <a:ext uri="{FF2B5EF4-FFF2-40B4-BE49-F238E27FC236}">
                  <a16:creationId xmlns:a16="http://schemas.microsoft.com/office/drawing/2014/main" id="{E7D16B78-8415-476E-8E34-D2DF643C6C32}"/>
                </a:ext>
              </a:extLst>
            </p:cNvPr>
            <p:cNvSpPr/>
            <p:nvPr/>
          </p:nvSpPr>
          <p:spPr>
            <a:xfrm>
              <a:off x="11319100" y="169998"/>
              <a:ext cx="636271" cy="58691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76F130AC-80F0-4B30-BB0D-EAFE33521E3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94441" y="229457"/>
              <a:ext cx="517359" cy="468000"/>
            </a:xfrm>
            <a:prstGeom prst="rect">
              <a:avLst/>
            </a:prstGeom>
          </p:spPr>
        </p:pic>
        <p:sp>
          <p:nvSpPr>
            <p:cNvPr id="14" name="Ellipse 13">
              <a:extLst>
                <a:ext uri="{FF2B5EF4-FFF2-40B4-BE49-F238E27FC236}">
                  <a16:creationId xmlns:a16="http://schemas.microsoft.com/office/drawing/2014/main" id="{77AD599E-4C10-4C3A-833E-E3CF04D0D1AC}"/>
                </a:ext>
              </a:extLst>
            </p:cNvPr>
            <p:cNvSpPr/>
            <p:nvPr/>
          </p:nvSpPr>
          <p:spPr>
            <a:xfrm>
              <a:off x="231448" y="167639"/>
              <a:ext cx="636271" cy="58691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FD3D7A0A-C0A5-4CCF-B563-085733C31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01137" y="167639"/>
            <a:ext cx="684000" cy="600075"/>
          </a:xfrm>
        </p:spPr>
        <p:txBody>
          <a:bodyPr/>
          <a:lstStyle/>
          <a:p>
            <a:pPr algn="ctr"/>
            <a:fld id="{E08D205E-34E0-4D4E-B6CF-D546C54444F4}" type="slidenum">
              <a:rPr lang="en-US" sz="2400" b="1" smtClean="0">
                <a:solidFill>
                  <a:srgbClr val="7030A0"/>
                </a:solidFill>
                <a:latin typeface="Arial Black" panose="020B0A04020102020204" pitchFamily="34" charset="0"/>
              </a:rPr>
              <a:pPr algn="ctr"/>
              <a:t>42</a:t>
            </a:fld>
            <a:endParaRPr lang="en-US" sz="2400" b="1" dirty="0">
              <a:solidFill>
                <a:srgbClr val="7030A0"/>
              </a:solidFill>
              <a:latin typeface="Arial Black" panose="020B0A04020102020204" pitchFamily="34" charset="0"/>
            </a:endParaRPr>
          </a:p>
        </p:txBody>
      </p:sp>
      <p:sp>
        <p:nvSpPr>
          <p:cNvPr id="25" name="TextBox 6">
            <a:extLst>
              <a:ext uri="{FF2B5EF4-FFF2-40B4-BE49-F238E27FC236}">
                <a16:creationId xmlns:a16="http://schemas.microsoft.com/office/drawing/2014/main" id="{E30294B8-4862-474C-A351-C243AB29489B}"/>
              </a:ext>
            </a:extLst>
          </p:cNvPr>
          <p:cNvSpPr txBox="1"/>
          <p:nvPr/>
        </p:nvSpPr>
        <p:spPr>
          <a:xfrm>
            <a:off x="867719" y="181080"/>
            <a:ext cx="10322796" cy="55399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fr-FR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Papillomavirus humains et cancers ORL</a:t>
            </a:r>
            <a:endParaRPr lang="id-ID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402E9526-750E-B752-9FAF-99F2F33B75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254411" y="883497"/>
            <a:ext cx="1872208" cy="22347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2BDA022A-05BE-5729-65C4-082E66BD26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16517" y="2459318"/>
            <a:ext cx="2304256" cy="21627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7E9DE33-A090-C829-1952-C124EF6114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427200" y="5202426"/>
            <a:ext cx="2304256" cy="144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6">
            <a:extLst>
              <a:ext uri="{FF2B5EF4-FFF2-40B4-BE49-F238E27FC236}">
                <a16:creationId xmlns:a16="http://schemas.microsoft.com/office/drawing/2014/main" id="{79F41625-F0AF-493F-8BC1-B2CA89494F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96000" y="4797152"/>
            <a:ext cx="1656184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1541205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83DCCEF6-E370-466F-871A-36BAA7C76A8A}"/>
              </a:ext>
            </a:extLst>
          </p:cNvPr>
          <p:cNvSpPr txBox="1"/>
          <p:nvPr/>
        </p:nvSpPr>
        <p:spPr>
          <a:xfrm>
            <a:off x="271463" y="1026820"/>
            <a:ext cx="11623530" cy="487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3400"/>
              </a:lnSpc>
              <a:spcAft>
                <a:spcPts val="1200"/>
              </a:spcAft>
              <a:buClr>
                <a:srgbClr val="FE5E55"/>
              </a:buClr>
            </a:pPr>
            <a:r>
              <a:rPr lang="fr-FR" sz="2400" dirty="0">
                <a:latin typeface="Arial Narrow" panose="020B0606020202030204" pitchFamily="34" charset="0"/>
                <a:cs typeface="Segoe UI" panose="020B0502040204020203" pitchFamily="34" charset="0"/>
              </a:rPr>
              <a:t>.</a:t>
            </a:r>
            <a:endParaRPr lang="fr-FR" sz="2400" b="1" dirty="0">
              <a:solidFill>
                <a:srgbClr val="7030A0"/>
              </a:solidFill>
              <a:latin typeface="Arial Narrow" panose="020B0606020202030204" pitchFamily="34" charset="0"/>
              <a:cs typeface="Segoe UI" panose="020B0502040204020203" pitchFamily="34" charset="0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AB87C53D-7B5B-4AB4-AE68-BBAB8BA89D54}"/>
              </a:ext>
            </a:extLst>
          </p:cNvPr>
          <p:cNvGrpSpPr/>
          <p:nvPr/>
        </p:nvGrpSpPr>
        <p:grpSpPr>
          <a:xfrm>
            <a:off x="231448" y="167639"/>
            <a:ext cx="11723923" cy="590729"/>
            <a:chOff x="231448" y="167639"/>
            <a:chExt cx="11723923" cy="59072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F67F46E-4DB3-4EFD-82B7-61C976CE2B84}"/>
                </a:ext>
              </a:extLst>
            </p:cNvPr>
            <p:cNvSpPr/>
            <p:nvPr/>
          </p:nvSpPr>
          <p:spPr>
            <a:xfrm>
              <a:off x="452846" y="171450"/>
              <a:ext cx="11152010" cy="586918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Ellipse 1">
              <a:extLst>
                <a:ext uri="{FF2B5EF4-FFF2-40B4-BE49-F238E27FC236}">
                  <a16:creationId xmlns:a16="http://schemas.microsoft.com/office/drawing/2014/main" id="{E7D16B78-8415-476E-8E34-D2DF643C6C32}"/>
                </a:ext>
              </a:extLst>
            </p:cNvPr>
            <p:cNvSpPr/>
            <p:nvPr/>
          </p:nvSpPr>
          <p:spPr>
            <a:xfrm>
              <a:off x="11319100" y="169998"/>
              <a:ext cx="636271" cy="58691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76F130AC-80F0-4B30-BB0D-EAFE33521E3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94441" y="229457"/>
              <a:ext cx="517359" cy="468000"/>
            </a:xfrm>
            <a:prstGeom prst="rect">
              <a:avLst/>
            </a:prstGeom>
          </p:spPr>
        </p:pic>
        <p:sp>
          <p:nvSpPr>
            <p:cNvPr id="14" name="Ellipse 13">
              <a:extLst>
                <a:ext uri="{FF2B5EF4-FFF2-40B4-BE49-F238E27FC236}">
                  <a16:creationId xmlns:a16="http://schemas.microsoft.com/office/drawing/2014/main" id="{77AD599E-4C10-4C3A-833E-E3CF04D0D1AC}"/>
                </a:ext>
              </a:extLst>
            </p:cNvPr>
            <p:cNvSpPr/>
            <p:nvPr/>
          </p:nvSpPr>
          <p:spPr>
            <a:xfrm>
              <a:off x="231448" y="167639"/>
              <a:ext cx="636271" cy="58691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FD3D7A0A-C0A5-4CCF-B563-085733C31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01137" y="167639"/>
            <a:ext cx="684000" cy="600075"/>
          </a:xfrm>
        </p:spPr>
        <p:txBody>
          <a:bodyPr/>
          <a:lstStyle/>
          <a:p>
            <a:pPr algn="ctr"/>
            <a:fld id="{E08D205E-34E0-4D4E-B6CF-D546C54444F4}" type="slidenum">
              <a:rPr lang="en-US" sz="2400" b="1" smtClean="0">
                <a:solidFill>
                  <a:srgbClr val="7030A0"/>
                </a:solidFill>
                <a:latin typeface="Arial Black" panose="020B0A04020102020204" pitchFamily="34" charset="0"/>
              </a:rPr>
              <a:pPr algn="ctr"/>
              <a:t>43</a:t>
            </a:fld>
            <a:endParaRPr lang="en-US" sz="2400" b="1" dirty="0">
              <a:solidFill>
                <a:srgbClr val="7030A0"/>
              </a:solidFill>
              <a:latin typeface="Arial Black" panose="020B0A04020102020204" pitchFamily="34" charset="0"/>
            </a:endParaRPr>
          </a:p>
        </p:txBody>
      </p:sp>
      <p:sp>
        <p:nvSpPr>
          <p:cNvPr id="25" name="TextBox 6">
            <a:extLst>
              <a:ext uri="{FF2B5EF4-FFF2-40B4-BE49-F238E27FC236}">
                <a16:creationId xmlns:a16="http://schemas.microsoft.com/office/drawing/2014/main" id="{E30294B8-4862-474C-A351-C243AB29489B}"/>
              </a:ext>
            </a:extLst>
          </p:cNvPr>
          <p:cNvSpPr txBox="1"/>
          <p:nvPr/>
        </p:nvSpPr>
        <p:spPr>
          <a:xfrm>
            <a:off x="867719" y="181080"/>
            <a:ext cx="10322796" cy="55399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fr-FR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Papillomavirus humains et cancer du pénis </a:t>
            </a:r>
            <a:endParaRPr lang="id-ID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CB69029C-CBF4-286F-76E4-44E7A7D104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5266" y="1676399"/>
            <a:ext cx="5268744" cy="4154781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6D5A4F66-4CC3-490F-91BB-EB54FB171C6F}"/>
              </a:ext>
            </a:extLst>
          </p:cNvPr>
          <p:cNvSpPr txBox="1"/>
          <p:nvPr/>
        </p:nvSpPr>
        <p:spPr>
          <a:xfrm>
            <a:off x="271463" y="1036166"/>
            <a:ext cx="5045604" cy="51292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fr-FR" sz="2800" dirty="0">
                <a:latin typeface="Arial" panose="020B0604020202020204" pitchFamily="34" charset="0"/>
                <a:cs typeface="Arial" panose="020B0604020202020204" pitchFamily="34" charset="0"/>
              </a:rPr>
              <a:t>- Cancer rare </a:t>
            </a:r>
          </a:p>
          <a:p>
            <a:pPr>
              <a:lnSpc>
                <a:spcPct val="200000"/>
              </a:lnSpc>
            </a:pPr>
            <a:r>
              <a:rPr lang="fr-FR" sz="2800" dirty="0">
                <a:latin typeface="Arial" panose="020B0604020202020204" pitchFamily="34" charset="0"/>
                <a:cs typeface="Arial" panose="020B0604020202020204" pitchFamily="34" charset="0"/>
              </a:rPr>
              <a:t>- Viro-induit dans 50% des cas</a:t>
            </a:r>
          </a:p>
          <a:p>
            <a:pPr>
              <a:lnSpc>
                <a:spcPct val="200000"/>
              </a:lnSpc>
            </a:pPr>
            <a:r>
              <a:rPr lang="fr-FR" sz="2800" dirty="0">
                <a:latin typeface="Arial" panose="020B0604020202020204" pitchFamily="34" charset="0"/>
                <a:cs typeface="Arial" panose="020B0604020202020204" pitchFamily="34" charset="0"/>
              </a:rPr>
              <a:t>- HPV-16, 18 </a:t>
            </a:r>
          </a:p>
          <a:p>
            <a:pPr>
              <a:lnSpc>
                <a:spcPct val="200000"/>
              </a:lnSpc>
            </a:pPr>
            <a:r>
              <a:rPr lang="fr-FR" sz="2800" dirty="0">
                <a:latin typeface="Arial" panose="020B0604020202020204" pitchFamily="34" charset="0"/>
                <a:cs typeface="Arial" panose="020B0604020202020204" pitchFamily="34" charset="0"/>
              </a:rPr>
              <a:t>- Absence de circoncision</a:t>
            </a:r>
          </a:p>
          <a:p>
            <a:pPr>
              <a:lnSpc>
                <a:spcPct val="200000"/>
              </a:lnSpc>
            </a:pPr>
            <a:r>
              <a:rPr lang="fr-FR" sz="2800" dirty="0">
                <a:latin typeface="Arial" panose="020B0604020202020204" pitchFamily="34" charset="0"/>
                <a:cs typeface="Arial" panose="020B0604020202020204" pitchFamily="34" charset="0"/>
              </a:rPr>
              <a:t>- Alcool</a:t>
            </a:r>
          </a:p>
          <a:p>
            <a:pPr>
              <a:lnSpc>
                <a:spcPct val="200000"/>
              </a:lnSpc>
            </a:pPr>
            <a:r>
              <a:rPr lang="fr-FR" sz="2800" dirty="0">
                <a:latin typeface="Arial" panose="020B0604020202020204" pitchFamily="34" charset="0"/>
                <a:cs typeface="Arial" panose="020B0604020202020204" pitchFamily="34" charset="0"/>
              </a:rPr>
              <a:t>- Tabac</a:t>
            </a:r>
          </a:p>
        </p:txBody>
      </p:sp>
    </p:spTree>
    <p:extLst>
      <p:ext uri="{BB962C8B-B14F-4D97-AF65-F5344CB8AC3E}">
        <p14:creationId xmlns:p14="http://schemas.microsoft.com/office/powerpoint/2010/main" val="120686490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3272E89-7CE9-2FF5-B7EE-FA561B4569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66218"/>
            <a:ext cx="12192000" cy="1325563"/>
          </a:xfrm>
          <a:solidFill>
            <a:srgbClr val="7030A0"/>
          </a:solidFill>
        </p:spPr>
        <p:txBody>
          <a:bodyPr>
            <a:normAutofit/>
          </a:bodyPr>
          <a:lstStyle/>
          <a:p>
            <a:pPr algn="ctr"/>
            <a:r>
              <a:rPr lang="fr-FR" sz="6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Diagnostic biologique des HPV</a:t>
            </a:r>
          </a:p>
        </p:txBody>
      </p:sp>
    </p:spTree>
    <p:extLst>
      <p:ext uri="{BB962C8B-B14F-4D97-AF65-F5344CB8AC3E}">
        <p14:creationId xmlns:p14="http://schemas.microsoft.com/office/powerpoint/2010/main" val="299911337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83DCCEF6-E370-466F-871A-36BAA7C76A8A}"/>
              </a:ext>
            </a:extLst>
          </p:cNvPr>
          <p:cNvSpPr txBox="1"/>
          <p:nvPr/>
        </p:nvSpPr>
        <p:spPr>
          <a:xfrm>
            <a:off x="284235" y="925220"/>
            <a:ext cx="11623530" cy="61811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  <a:spcAft>
                <a:spcPts val="1200"/>
              </a:spcAft>
              <a:buClr>
                <a:srgbClr val="FE5E55"/>
              </a:buClr>
            </a:pPr>
            <a:r>
              <a:rPr lang="fr-FR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Tests de diagnostic rapide</a:t>
            </a:r>
          </a:p>
          <a:p>
            <a:pPr algn="just">
              <a:lnSpc>
                <a:spcPct val="200000"/>
              </a:lnSpc>
              <a:spcAft>
                <a:spcPts val="1200"/>
              </a:spcAft>
              <a:buClr>
                <a:srgbClr val="FE5E55"/>
              </a:buClr>
            </a:pPr>
            <a:r>
              <a:rPr lang="fr-FR" sz="3200" dirty="0">
                <a:latin typeface="Arial" panose="020B0604020202020204" pitchFamily="34" charset="0"/>
                <a:cs typeface="Arial" panose="020B0604020202020204" pitchFamily="34" charset="0"/>
              </a:rPr>
              <a:t>Recherche les oncoproteines E6/E7</a:t>
            </a:r>
          </a:p>
          <a:p>
            <a:pPr algn="just">
              <a:lnSpc>
                <a:spcPct val="200000"/>
              </a:lnSpc>
              <a:spcAft>
                <a:spcPts val="1200"/>
              </a:spcAft>
              <a:buClr>
                <a:srgbClr val="FE5E55"/>
              </a:buClr>
            </a:pPr>
            <a:r>
              <a:rPr lang="fr-FR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Test viral HPV</a:t>
            </a:r>
          </a:p>
          <a:p>
            <a:pPr algn="just">
              <a:lnSpc>
                <a:spcPct val="200000"/>
              </a:lnSpc>
              <a:spcAft>
                <a:spcPts val="1200"/>
              </a:spcAft>
              <a:buClr>
                <a:srgbClr val="FE5E55"/>
              </a:buClr>
            </a:pPr>
            <a:r>
              <a:rPr lang="fr-FR" sz="3200" dirty="0">
                <a:latin typeface="Arial" panose="020B0604020202020204" pitchFamily="34" charset="0"/>
                <a:cs typeface="Arial" panose="020B0604020202020204" pitchFamily="34" charset="0"/>
              </a:rPr>
              <a:t>Prélèvement par le prestataire ou auto-</a:t>
            </a:r>
            <a:r>
              <a:rPr lang="fr-FR" sz="3200" dirty="0" err="1">
                <a:latin typeface="Arial" panose="020B0604020202020204" pitchFamily="34" charset="0"/>
                <a:cs typeface="Arial" panose="020B0604020202020204" pitchFamily="34" charset="0"/>
              </a:rPr>
              <a:t>prélévement</a:t>
            </a:r>
            <a:r>
              <a:rPr lang="fr-FR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just">
              <a:lnSpc>
                <a:spcPct val="200000"/>
              </a:lnSpc>
              <a:spcAft>
                <a:spcPts val="1200"/>
              </a:spcAft>
              <a:buClr>
                <a:srgbClr val="FE5E55"/>
              </a:buClr>
            </a:pPr>
            <a:r>
              <a:rPr lang="fr-FR" sz="3200" dirty="0">
                <a:latin typeface="Arial" panose="020B0604020202020204" pitchFamily="34" charset="0"/>
                <a:cs typeface="Arial" panose="020B0604020202020204" pitchFamily="34" charset="0"/>
              </a:rPr>
              <a:t>Recherche ADN viral par PCR</a:t>
            </a:r>
          </a:p>
          <a:p>
            <a:pPr algn="just">
              <a:lnSpc>
                <a:spcPts val="3400"/>
              </a:lnSpc>
              <a:spcAft>
                <a:spcPts val="1200"/>
              </a:spcAft>
              <a:buClr>
                <a:srgbClr val="FE5E55"/>
              </a:buClr>
            </a:pPr>
            <a:endParaRPr lang="fr-FR" sz="2400" b="1" dirty="0">
              <a:solidFill>
                <a:srgbClr val="7030A0"/>
              </a:solidFill>
              <a:latin typeface="Arial Narrow" panose="020B0606020202030204" pitchFamily="34" charset="0"/>
              <a:cs typeface="Segoe UI" panose="020B0502040204020203" pitchFamily="34" charset="0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AB87C53D-7B5B-4AB4-AE68-BBAB8BA89D54}"/>
              </a:ext>
            </a:extLst>
          </p:cNvPr>
          <p:cNvGrpSpPr/>
          <p:nvPr/>
        </p:nvGrpSpPr>
        <p:grpSpPr>
          <a:xfrm>
            <a:off x="231448" y="167639"/>
            <a:ext cx="11723923" cy="590729"/>
            <a:chOff x="231448" y="167639"/>
            <a:chExt cx="11723923" cy="59072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F67F46E-4DB3-4EFD-82B7-61C976CE2B84}"/>
                </a:ext>
              </a:extLst>
            </p:cNvPr>
            <p:cNvSpPr/>
            <p:nvPr/>
          </p:nvSpPr>
          <p:spPr>
            <a:xfrm>
              <a:off x="452846" y="171450"/>
              <a:ext cx="11152010" cy="586918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Ellipse 1">
              <a:extLst>
                <a:ext uri="{FF2B5EF4-FFF2-40B4-BE49-F238E27FC236}">
                  <a16:creationId xmlns:a16="http://schemas.microsoft.com/office/drawing/2014/main" id="{E7D16B78-8415-476E-8E34-D2DF643C6C32}"/>
                </a:ext>
              </a:extLst>
            </p:cNvPr>
            <p:cNvSpPr/>
            <p:nvPr/>
          </p:nvSpPr>
          <p:spPr>
            <a:xfrm>
              <a:off x="11319100" y="169998"/>
              <a:ext cx="636271" cy="58691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76F130AC-80F0-4B30-BB0D-EAFE33521E3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94441" y="229457"/>
              <a:ext cx="517359" cy="468000"/>
            </a:xfrm>
            <a:prstGeom prst="rect">
              <a:avLst/>
            </a:prstGeom>
          </p:spPr>
        </p:pic>
        <p:sp>
          <p:nvSpPr>
            <p:cNvPr id="14" name="Ellipse 13">
              <a:extLst>
                <a:ext uri="{FF2B5EF4-FFF2-40B4-BE49-F238E27FC236}">
                  <a16:creationId xmlns:a16="http://schemas.microsoft.com/office/drawing/2014/main" id="{77AD599E-4C10-4C3A-833E-E3CF04D0D1AC}"/>
                </a:ext>
              </a:extLst>
            </p:cNvPr>
            <p:cNvSpPr/>
            <p:nvPr/>
          </p:nvSpPr>
          <p:spPr>
            <a:xfrm>
              <a:off x="231448" y="167639"/>
              <a:ext cx="636271" cy="58691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FD3D7A0A-C0A5-4CCF-B563-085733C31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01137" y="167639"/>
            <a:ext cx="684000" cy="600075"/>
          </a:xfrm>
        </p:spPr>
        <p:txBody>
          <a:bodyPr/>
          <a:lstStyle/>
          <a:p>
            <a:pPr algn="ctr"/>
            <a:fld id="{E08D205E-34E0-4D4E-B6CF-D546C54444F4}" type="slidenum">
              <a:rPr lang="en-US" sz="2400" b="1" smtClean="0">
                <a:solidFill>
                  <a:srgbClr val="7030A0"/>
                </a:solidFill>
                <a:latin typeface="Arial Black" panose="020B0A04020102020204" pitchFamily="34" charset="0"/>
              </a:rPr>
              <a:pPr algn="ctr"/>
              <a:t>45</a:t>
            </a:fld>
            <a:endParaRPr lang="en-US" sz="2400" b="1" dirty="0">
              <a:solidFill>
                <a:srgbClr val="7030A0"/>
              </a:solidFill>
              <a:latin typeface="Arial Black" panose="020B0A04020102020204" pitchFamily="34" charset="0"/>
            </a:endParaRPr>
          </a:p>
        </p:txBody>
      </p:sp>
      <p:sp>
        <p:nvSpPr>
          <p:cNvPr id="25" name="TextBox 6">
            <a:extLst>
              <a:ext uri="{FF2B5EF4-FFF2-40B4-BE49-F238E27FC236}">
                <a16:creationId xmlns:a16="http://schemas.microsoft.com/office/drawing/2014/main" id="{E30294B8-4862-474C-A351-C243AB29489B}"/>
              </a:ext>
            </a:extLst>
          </p:cNvPr>
          <p:cNvSpPr txBox="1"/>
          <p:nvPr/>
        </p:nvSpPr>
        <p:spPr>
          <a:xfrm>
            <a:off x="867719" y="211857"/>
            <a:ext cx="10322796" cy="492443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fr-FR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Diagnostic biologique des Papillomavirus humains  </a:t>
            </a:r>
            <a:endParaRPr lang="id-ID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667448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83DCCEF6-E370-466F-871A-36BAA7C76A8A}"/>
              </a:ext>
            </a:extLst>
          </p:cNvPr>
          <p:cNvSpPr txBox="1"/>
          <p:nvPr/>
        </p:nvSpPr>
        <p:spPr>
          <a:xfrm>
            <a:off x="271463" y="1026820"/>
            <a:ext cx="11623530" cy="34505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3400"/>
              </a:lnSpc>
              <a:spcAft>
                <a:spcPts val="1200"/>
              </a:spcAft>
              <a:buClr>
                <a:srgbClr val="FE5E55"/>
              </a:buClr>
            </a:pPr>
            <a:r>
              <a:rPr lang="fr-FR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Biopsie</a:t>
            </a:r>
          </a:p>
          <a:p>
            <a:pPr algn="just">
              <a:lnSpc>
                <a:spcPts val="3400"/>
              </a:lnSpc>
              <a:spcAft>
                <a:spcPts val="1200"/>
              </a:spcAft>
              <a:buClr>
                <a:srgbClr val="FE5E55"/>
              </a:buClr>
            </a:pPr>
            <a:r>
              <a:rPr lang="fr-FR" sz="2800" dirty="0" err="1">
                <a:latin typeface="Arial" panose="020B0604020202020204" pitchFamily="34" charset="0"/>
                <a:cs typeface="Arial" panose="020B0604020202020204" pitchFamily="34" charset="0"/>
              </a:rPr>
              <a:t>Koïlocyte</a:t>
            </a:r>
            <a:r>
              <a:rPr lang="fr-FR" sz="2800" dirty="0">
                <a:latin typeface="Arial" panose="020B0604020202020204" pitchFamily="34" charset="0"/>
                <a:cs typeface="Arial" panose="020B0604020202020204" pitchFamily="34" charset="0"/>
              </a:rPr>
              <a:t>: signe pathognomonique infection HPV</a:t>
            </a:r>
          </a:p>
          <a:p>
            <a:pPr algn="just">
              <a:lnSpc>
                <a:spcPts val="3400"/>
              </a:lnSpc>
              <a:spcAft>
                <a:spcPts val="1200"/>
              </a:spcAft>
              <a:buClr>
                <a:srgbClr val="FE5E55"/>
              </a:buClr>
            </a:pPr>
            <a:endParaRPr lang="fr-FR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ts val="3400"/>
              </a:lnSpc>
              <a:spcAft>
                <a:spcPts val="1200"/>
              </a:spcAft>
              <a:buClr>
                <a:srgbClr val="FE5E55"/>
              </a:buClr>
            </a:pPr>
            <a:endParaRPr lang="fr-FR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ts val="3400"/>
              </a:lnSpc>
              <a:spcAft>
                <a:spcPts val="1200"/>
              </a:spcAft>
              <a:buClr>
                <a:srgbClr val="FE5E55"/>
              </a:buClr>
            </a:pPr>
            <a:endParaRPr lang="fr-FR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ts val="3400"/>
              </a:lnSpc>
              <a:spcAft>
                <a:spcPts val="1200"/>
              </a:spcAft>
              <a:buClr>
                <a:srgbClr val="FE5E55"/>
              </a:buClr>
            </a:pPr>
            <a:endParaRPr lang="fr-F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AB87C53D-7B5B-4AB4-AE68-BBAB8BA89D54}"/>
              </a:ext>
            </a:extLst>
          </p:cNvPr>
          <p:cNvGrpSpPr/>
          <p:nvPr/>
        </p:nvGrpSpPr>
        <p:grpSpPr>
          <a:xfrm>
            <a:off x="231448" y="167639"/>
            <a:ext cx="11723923" cy="590729"/>
            <a:chOff x="231448" y="167639"/>
            <a:chExt cx="11723923" cy="59072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F67F46E-4DB3-4EFD-82B7-61C976CE2B84}"/>
                </a:ext>
              </a:extLst>
            </p:cNvPr>
            <p:cNvSpPr/>
            <p:nvPr/>
          </p:nvSpPr>
          <p:spPr>
            <a:xfrm>
              <a:off x="452846" y="171450"/>
              <a:ext cx="11152010" cy="586918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Ellipse 1">
              <a:extLst>
                <a:ext uri="{FF2B5EF4-FFF2-40B4-BE49-F238E27FC236}">
                  <a16:creationId xmlns:a16="http://schemas.microsoft.com/office/drawing/2014/main" id="{E7D16B78-8415-476E-8E34-D2DF643C6C32}"/>
                </a:ext>
              </a:extLst>
            </p:cNvPr>
            <p:cNvSpPr/>
            <p:nvPr/>
          </p:nvSpPr>
          <p:spPr>
            <a:xfrm>
              <a:off x="11319100" y="169998"/>
              <a:ext cx="636271" cy="58691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76F130AC-80F0-4B30-BB0D-EAFE33521E3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94441" y="229457"/>
              <a:ext cx="517359" cy="468000"/>
            </a:xfrm>
            <a:prstGeom prst="rect">
              <a:avLst/>
            </a:prstGeom>
          </p:spPr>
        </p:pic>
        <p:sp>
          <p:nvSpPr>
            <p:cNvPr id="14" name="Ellipse 13">
              <a:extLst>
                <a:ext uri="{FF2B5EF4-FFF2-40B4-BE49-F238E27FC236}">
                  <a16:creationId xmlns:a16="http://schemas.microsoft.com/office/drawing/2014/main" id="{77AD599E-4C10-4C3A-833E-E3CF04D0D1AC}"/>
                </a:ext>
              </a:extLst>
            </p:cNvPr>
            <p:cNvSpPr/>
            <p:nvPr/>
          </p:nvSpPr>
          <p:spPr>
            <a:xfrm>
              <a:off x="231448" y="167639"/>
              <a:ext cx="636271" cy="58691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FD3D7A0A-C0A5-4CCF-B563-085733C31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01137" y="167639"/>
            <a:ext cx="684000" cy="600075"/>
          </a:xfrm>
        </p:spPr>
        <p:txBody>
          <a:bodyPr/>
          <a:lstStyle/>
          <a:p>
            <a:pPr algn="ctr"/>
            <a:fld id="{E08D205E-34E0-4D4E-B6CF-D546C54444F4}" type="slidenum">
              <a:rPr lang="en-US" sz="2400" b="1" smtClean="0">
                <a:solidFill>
                  <a:srgbClr val="7030A0"/>
                </a:solidFill>
                <a:latin typeface="Arial Black" panose="020B0A04020102020204" pitchFamily="34" charset="0"/>
              </a:rPr>
              <a:pPr algn="ctr"/>
              <a:t>46</a:t>
            </a:fld>
            <a:endParaRPr lang="en-US" sz="2400" b="1" dirty="0">
              <a:solidFill>
                <a:srgbClr val="7030A0"/>
              </a:solidFill>
              <a:latin typeface="Arial Black" panose="020B0A04020102020204" pitchFamily="34" charset="0"/>
            </a:endParaRPr>
          </a:p>
        </p:txBody>
      </p:sp>
      <p:sp>
        <p:nvSpPr>
          <p:cNvPr id="25" name="TextBox 6">
            <a:extLst>
              <a:ext uri="{FF2B5EF4-FFF2-40B4-BE49-F238E27FC236}">
                <a16:creationId xmlns:a16="http://schemas.microsoft.com/office/drawing/2014/main" id="{E30294B8-4862-474C-A351-C243AB29489B}"/>
              </a:ext>
            </a:extLst>
          </p:cNvPr>
          <p:cNvSpPr txBox="1"/>
          <p:nvPr/>
        </p:nvSpPr>
        <p:spPr>
          <a:xfrm>
            <a:off x="867719" y="211857"/>
            <a:ext cx="10322796" cy="492443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fr-FR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Diagnostic biologique des Papillomavirus humains  </a:t>
            </a:r>
            <a:endParaRPr lang="id-ID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42" name="Picture 2" descr="Koilocyte - an overview | ScienceDirect Topics">
            <a:extLst>
              <a:ext uri="{FF2B5EF4-FFF2-40B4-BE49-F238E27FC236}">
                <a16:creationId xmlns:a16="http://schemas.microsoft.com/office/drawing/2014/main" id="{973B2018-1CA2-EA02-128E-9E846A86D4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7063" y="2529129"/>
            <a:ext cx="3944937" cy="3712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B429BD38-7DD2-46DF-B379-7D4DEFB0B649}"/>
              </a:ext>
            </a:extLst>
          </p:cNvPr>
          <p:cNvSpPr txBox="1"/>
          <p:nvPr/>
        </p:nvSpPr>
        <p:spPr>
          <a:xfrm>
            <a:off x="201138" y="2251845"/>
            <a:ext cx="7757530" cy="51292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200000"/>
              </a:lnSpc>
            </a:pPr>
            <a:r>
              <a:rPr lang="fr-SN" sz="28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D'un point de vue histologique</a:t>
            </a:r>
            <a:endParaRPr lang="fr-SN" sz="2800" dirty="0">
              <a:solidFill>
                <a:srgbClr val="20212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200000"/>
              </a:lnSpc>
            </a:pPr>
            <a:r>
              <a:rPr lang="fr-SN" sz="2800" dirty="0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-N</a:t>
            </a:r>
            <a:r>
              <a:rPr lang="fr-SN" sz="28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oyau </a:t>
            </a:r>
            <a:r>
              <a:rPr lang="fr-SN" sz="2800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hyperchromatique</a:t>
            </a:r>
            <a:r>
              <a:rPr lang="fr-SN" sz="2800" dirty="0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SN" sz="28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excentré</a:t>
            </a:r>
          </a:p>
          <a:p>
            <a:pPr algn="l">
              <a:lnSpc>
                <a:spcPct val="200000"/>
              </a:lnSpc>
            </a:pPr>
            <a:r>
              <a:rPr lang="fr-SN" sz="28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   </a:t>
            </a:r>
          </a:p>
          <a:p>
            <a:pPr algn="l">
              <a:lnSpc>
                <a:spcPct val="200000"/>
              </a:lnSpc>
            </a:pPr>
            <a:r>
              <a:rPr lang="fr-SN" sz="2800" dirty="0">
                <a:solidFill>
                  <a:srgbClr val="3366CC"/>
                </a:solidFill>
                <a:latin typeface="Arial" panose="020B0604020202020204" pitchFamily="34" charset="0"/>
                <a:cs typeface="Arial" panose="020B0604020202020204" pitchFamily="34" charset="0"/>
                <a:hlinkClick r:id="rId4" tooltip="Vacuole"/>
              </a:rPr>
              <a:t>- V</a:t>
            </a:r>
            <a:r>
              <a:rPr lang="fr-SN" sz="2800" b="0" i="0" strike="noStrike" dirty="0">
                <a:solidFill>
                  <a:srgbClr val="3366C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4" tooltip="Vacuole"/>
              </a:rPr>
              <a:t>acuole</a:t>
            </a:r>
            <a:r>
              <a:rPr lang="fr-SN" sz="28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périnucléaire contenant le virus</a:t>
            </a:r>
          </a:p>
          <a:p>
            <a:pPr>
              <a:lnSpc>
                <a:spcPct val="200000"/>
              </a:lnSpc>
            </a:pPr>
            <a:br>
              <a:rPr lang="fr-SN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fr-F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992472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9F9AF666-7DFC-DA30-F3FD-AB8F6D759B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66218"/>
            <a:ext cx="12192000" cy="1325563"/>
          </a:xfrm>
          <a:solidFill>
            <a:srgbClr val="7030A0"/>
          </a:solidFill>
        </p:spPr>
        <p:txBody>
          <a:bodyPr>
            <a:normAutofit/>
          </a:bodyPr>
          <a:lstStyle/>
          <a:p>
            <a:pPr algn="ctr"/>
            <a:r>
              <a:rPr lang="fr-FR" sz="6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Traitement  des HPV</a:t>
            </a:r>
          </a:p>
        </p:txBody>
      </p:sp>
    </p:spTree>
    <p:extLst>
      <p:ext uri="{BB962C8B-B14F-4D97-AF65-F5344CB8AC3E}">
        <p14:creationId xmlns:p14="http://schemas.microsoft.com/office/powerpoint/2010/main" val="367584929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83DCCEF6-E370-466F-871A-36BAA7C76A8A}"/>
              </a:ext>
            </a:extLst>
          </p:cNvPr>
          <p:cNvSpPr txBox="1"/>
          <p:nvPr/>
        </p:nvSpPr>
        <p:spPr>
          <a:xfrm>
            <a:off x="271463" y="1026820"/>
            <a:ext cx="11623530" cy="46244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3400"/>
              </a:lnSpc>
              <a:spcAft>
                <a:spcPts val="1200"/>
              </a:spcAft>
              <a:buClr>
                <a:srgbClr val="FE5E55"/>
              </a:buClr>
            </a:pPr>
            <a:r>
              <a:rPr lang="fr-FR" sz="3200" b="1" dirty="0">
                <a:solidFill>
                  <a:srgbClr val="7030A0"/>
                </a:solidFill>
                <a:latin typeface="+mj-lt"/>
                <a:cs typeface="Segoe UI" panose="020B0502040204020203" pitchFamily="34" charset="0"/>
              </a:rPr>
              <a:t>- Buts</a:t>
            </a:r>
          </a:p>
          <a:p>
            <a:pPr marL="457200" indent="-457200" algn="just">
              <a:lnSpc>
                <a:spcPct val="300000"/>
              </a:lnSpc>
              <a:spcAft>
                <a:spcPts val="1200"/>
              </a:spcAft>
              <a:buClr>
                <a:srgbClr val="FE5E55"/>
              </a:buClr>
              <a:buFont typeface="Arial" panose="020B0604020202020204" pitchFamily="34" charset="0"/>
              <a:buChar char="•"/>
            </a:pPr>
            <a:r>
              <a:rPr lang="fr-FR" sz="2800" dirty="0">
                <a:latin typeface="+mj-lt"/>
                <a:cs typeface="Segoe UI" panose="020B0502040204020203" pitchFamily="34" charset="0"/>
              </a:rPr>
              <a:t>Eliminer le virus de l’organisme</a:t>
            </a:r>
          </a:p>
          <a:p>
            <a:pPr marL="457200" indent="-457200" algn="just">
              <a:lnSpc>
                <a:spcPct val="300000"/>
              </a:lnSpc>
              <a:spcAft>
                <a:spcPts val="1200"/>
              </a:spcAft>
              <a:buClr>
                <a:srgbClr val="FE5E55"/>
              </a:buClr>
              <a:buFont typeface="Arial" panose="020B0604020202020204" pitchFamily="34" charset="0"/>
              <a:buChar char="•"/>
            </a:pPr>
            <a:r>
              <a:rPr lang="fr-FR" sz="2800" dirty="0">
                <a:latin typeface="+mj-lt"/>
                <a:cs typeface="Segoe UI" panose="020B0502040204020203" pitchFamily="34" charset="0"/>
              </a:rPr>
              <a:t>Eviter la récidive</a:t>
            </a:r>
          </a:p>
          <a:p>
            <a:pPr marL="457200" indent="-457200" algn="just">
              <a:lnSpc>
                <a:spcPct val="300000"/>
              </a:lnSpc>
              <a:spcAft>
                <a:spcPts val="1200"/>
              </a:spcAft>
              <a:buClr>
                <a:srgbClr val="FE5E55"/>
              </a:buClr>
              <a:buFont typeface="Arial" panose="020B0604020202020204" pitchFamily="34" charset="0"/>
              <a:buChar char="•"/>
            </a:pPr>
            <a:r>
              <a:rPr lang="fr-FR" sz="2800" dirty="0">
                <a:latin typeface="+mj-lt"/>
                <a:cs typeface="Segoe UI" panose="020B0502040204020203" pitchFamily="34" charset="0"/>
              </a:rPr>
              <a:t>Améliorer la qualité de vie 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AB87C53D-7B5B-4AB4-AE68-BBAB8BA89D54}"/>
              </a:ext>
            </a:extLst>
          </p:cNvPr>
          <p:cNvGrpSpPr/>
          <p:nvPr/>
        </p:nvGrpSpPr>
        <p:grpSpPr>
          <a:xfrm>
            <a:off x="231448" y="167639"/>
            <a:ext cx="11723923" cy="590729"/>
            <a:chOff x="231448" y="167639"/>
            <a:chExt cx="11723923" cy="59072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F67F46E-4DB3-4EFD-82B7-61C976CE2B84}"/>
                </a:ext>
              </a:extLst>
            </p:cNvPr>
            <p:cNvSpPr/>
            <p:nvPr/>
          </p:nvSpPr>
          <p:spPr>
            <a:xfrm>
              <a:off x="452846" y="171450"/>
              <a:ext cx="11152010" cy="586918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Ellipse 1">
              <a:extLst>
                <a:ext uri="{FF2B5EF4-FFF2-40B4-BE49-F238E27FC236}">
                  <a16:creationId xmlns:a16="http://schemas.microsoft.com/office/drawing/2014/main" id="{E7D16B78-8415-476E-8E34-D2DF643C6C32}"/>
                </a:ext>
              </a:extLst>
            </p:cNvPr>
            <p:cNvSpPr/>
            <p:nvPr/>
          </p:nvSpPr>
          <p:spPr>
            <a:xfrm>
              <a:off x="11319100" y="169998"/>
              <a:ext cx="636271" cy="58691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76F130AC-80F0-4B30-BB0D-EAFE33521E3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94441" y="229457"/>
              <a:ext cx="517359" cy="468000"/>
            </a:xfrm>
            <a:prstGeom prst="rect">
              <a:avLst/>
            </a:prstGeom>
          </p:spPr>
        </p:pic>
        <p:sp>
          <p:nvSpPr>
            <p:cNvPr id="14" name="Ellipse 13">
              <a:extLst>
                <a:ext uri="{FF2B5EF4-FFF2-40B4-BE49-F238E27FC236}">
                  <a16:creationId xmlns:a16="http://schemas.microsoft.com/office/drawing/2014/main" id="{77AD599E-4C10-4C3A-833E-E3CF04D0D1AC}"/>
                </a:ext>
              </a:extLst>
            </p:cNvPr>
            <p:cNvSpPr/>
            <p:nvPr/>
          </p:nvSpPr>
          <p:spPr>
            <a:xfrm>
              <a:off x="231448" y="167639"/>
              <a:ext cx="636271" cy="58691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FD3D7A0A-C0A5-4CCF-B563-085733C31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01137" y="167639"/>
            <a:ext cx="684000" cy="600075"/>
          </a:xfrm>
        </p:spPr>
        <p:txBody>
          <a:bodyPr/>
          <a:lstStyle/>
          <a:p>
            <a:pPr algn="ctr"/>
            <a:fld id="{E08D205E-34E0-4D4E-B6CF-D546C54444F4}" type="slidenum">
              <a:rPr lang="en-US" sz="2400" b="1" smtClean="0">
                <a:solidFill>
                  <a:srgbClr val="7030A0"/>
                </a:solidFill>
                <a:latin typeface="Arial Black" panose="020B0A04020102020204" pitchFamily="34" charset="0"/>
              </a:rPr>
              <a:pPr algn="ctr"/>
              <a:t>48</a:t>
            </a:fld>
            <a:endParaRPr lang="en-US" sz="2400" b="1" dirty="0">
              <a:solidFill>
                <a:srgbClr val="7030A0"/>
              </a:solidFill>
              <a:latin typeface="Arial Black" panose="020B0A04020102020204" pitchFamily="34" charset="0"/>
            </a:endParaRPr>
          </a:p>
        </p:txBody>
      </p:sp>
      <p:sp>
        <p:nvSpPr>
          <p:cNvPr id="25" name="TextBox 6">
            <a:extLst>
              <a:ext uri="{FF2B5EF4-FFF2-40B4-BE49-F238E27FC236}">
                <a16:creationId xmlns:a16="http://schemas.microsoft.com/office/drawing/2014/main" id="{E30294B8-4862-474C-A351-C243AB29489B}"/>
              </a:ext>
            </a:extLst>
          </p:cNvPr>
          <p:cNvSpPr txBox="1"/>
          <p:nvPr/>
        </p:nvSpPr>
        <p:spPr>
          <a:xfrm>
            <a:off x="867719" y="181080"/>
            <a:ext cx="10322796" cy="55399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id-ID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Traitement </a:t>
            </a:r>
            <a:r>
              <a:rPr lang="id-ID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curatif</a:t>
            </a:r>
            <a:r>
              <a:rPr lang="id-ID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d-ID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</a:t>
            </a:r>
            <a:r>
              <a:rPr lang="id-ID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d-ID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Papillomavirus</a:t>
            </a:r>
            <a:r>
              <a:rPr lang="id-ID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humains</a:t>
            </a:r>
          </a:p>
        </p:txBody>
      </p:sp>
    </p:spTree>
    <p:extLst>
      <p:ext uri="{BB962C8B-B14F-4D97-AF65-F5344CB8AC3E}">
        <p14:creationId xmlns:p14="http://schemas.microsoft.com/office/powerpoint/2010/main" val="352925624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83DCCEF6-E370-466F-871A-36BAA7C76A8A}"/>
              </a:ext>
            </a:extLst>
          </p:cNvPr>
          <p:cNvSpPr txBox="1"/>
          <p:nvPr/>
        </p:nvSpPr>
        <p:spPr>
          <a:xfrm>
            <a:off x="271463" y="1026820"/>
            <a:ext cx="11623530" cy="57473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05435" algn="just">
              <a:lnSpc>
                <a:spcPct val="150000"/>
              </a:lnSpc>
            </a:pPr>
            <a:r>
              <a:rPr lang="fr-FR" sz="28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Informer</a:t>
            </a:r>
            <a:r>
              <a:rPr lang="fr-FR" sz="2800" b="1" spc="-1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800" b="1" dirty="0">
                <a:solidFill>
                  <a:srgbClr val="7D2D7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avant</a:t>
            </a:r>
            <a:r>
              <a:rPr lang="fr-FR" sz="2800" b="1" spc="-100" dirty="0">
                <a:solidFill>
                  <a:srgbClr val="7D2D7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800" b="1" dirty="0">
                <a:solidFill>
                  <a:srgbClr val="7D2D7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</a:t>
            </a:r>
            <a:r>
              <a:rPr lang="fr-FR" sz="2800" b="1" spc="-75" dirty="0">
                <a:solidFill>
                  <a:srgbClr val="7D2D7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800" b="1" spc="-10" dirty="0">
                <a:solidFill>
                  <a:srgbClr val="7D2D7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traiter</a:t>
            </a:r>
            <a:endParaRPr lang="fr-SN" sz="28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R="290195" lvl="0" algn="just">
              <a:lnSpc>
                <a:spcPct val="150000"/>
              </a:lnSpc>
              <a:spcBef>
                <a:spcPts val="1520"/>
              </a:spcBef>
              <a:spcAft>
                <a:spcPts val="0"/>
              </a:spcAft>
              <a:tabLst>
                <a:tab pos="699135" algn="l"/>
              </a:tabLst>
            </a:pPr>
            <a:r>
              <a:rPr lang="fr-FR" sz="2800" spc="0" dirty="0">
                <a:solidFill>
                  <a:srgbClr val="242424"/>
                </a:solidFill>
                <a:effectLst/>
                <a:latin typeface="Arial" panose="020B0604020202020204" pitchFamily="34" charset="0"/>
                <a:ea typeface="Arial MT"/>
                <a:cs typeface="Arial" panose="020B0604020202020204" pitchFamily="34" charset="0"/>
              </a:rPr>
              <a:t>- Modes de contamination, délais d'incubation, différences entre HPV et cancer, infection virale et condylomes (conséquences au sein de couples stables)</a:t>
            </a:r>
            <a:endParaRPr lang="fr-SN" sz="2800" spc="0" dirty="0">
              <a:effectLst/>
              <a:latin typeface="Arial" panose="020B0604020202020204" pitchFamily="34" charset="0"/>
              <a:ea typeface="Arial MT"/>
              <a:cs typeface="Arial" panose="020B0604020202020204" pitchFamily="34" charset="0"/>
            </a:endParaRPr>
          </a:p>
          <a:p>
            <a:pPr lvl="0" algn="just">
              <a:lnSpc>
                <a:spcPct val="150000"/>
              </a:lnSpc>
              <a:spcBef>
                <a:spcPts val="605"/>
              </a:spcBef>
              <a:spcAft>
                <a:spcPts val="0"/>
              </a:spcAft>
              <a:tabLst>
                <a:tab pos="698500" algn="l"/>
              </a:tabLst>
            </a:pPr>
            <a:r>
              <a:rPr lang="fr-FR" sz="2800" spc="0" dirty="0">
                <a:solidFill>
                  <a:srgbClr val="242424"/>
                </a:solidFill>
                <a:effectLst/>
                <a:latin typeface="Arial" panose="020B0604020202020204" pitchFamily="34" charset="0"/>
                <a:ea typeface="Arial MT"/>
                <a:cs typeface="Arial" panose="020B0604020202020204" pitchFamily="34" charset="0"/>
              </a:rPr>
              <a:t>- Modes</a:t>
            </a:r>
            <a:r>
              <a:rPr lang="fr-FR" sz="2800" spc="-65" dirty="0">
                <a:solidFill>
                  <a:srgbClr val="242424"/>
                </a:solidFill>
                <a:effectLst/>
                <a:latin typeface="Arial" panose="020B0604020202020204" pitchFamily="34" charset="0"/>
                <a:ea typeface="Arial MT"/>
                <a:cs typeface="Arial" panose="020B0604020202020204" pitchFamily="34" charset="0"/>
              </a:rPr>
              <a:t> </a:t>
            </a:r>
            <a:r>
              <a:rPr lang="fr-FR" sz="2800" spc="0" dirty="0">
                <a:solidFill>
                  <a:srgbClr val="242424"/>
                </a:solidFill>
                <a:effectLst/>
                <a:latin typeface="Arial" panose="020B0604020202020204" pitchFamily="34" charset="0"/>
                <a:ea typeface="Arial MT"/>
                <a:cs typeface="Arial" panose="020B0604020202020204" pitchFamily="34" charset="0"/>
              </a:rPr>
              <a:t>de</a:t>
            </a:r>
            <a:r>
              <a:rPr lang="fr-FR" sz="2800" spc="-40" dirty="0">
                <a:solidFill>
                  <a:srgbClr val="242424"/>
                </a:solidFill>
                <a:effectLst/>
                <a:latin typeface="Arial" panose="020B0604020202020204" pitchFamily="34" charset="0"/>
                <a:ea typeface="Arial MT"/>
                <a:cs typeface="Arial" panose="020B0604020202020204" pitchFamily="34" charset="0"/>
              </a:rPr>
              <a:t> </a:t>
            </a:r>
            <a:r>
              <a:rPr lang="fr-FR" sz="2800" spc="0" dirty="0">
                <a:solidFill>
                  <a:srgbClr val="242424"/>
                </a:solidFill>
                <a:effectLst/>
                <a:latin typeface="Arial" panose="020B0604020202020204" pitchFamily="34" charset="0"/>
                <a:ea typeface="Arial MT"/>
                <a:cs typeface="Arial" panose="020B0604020202020204" pitchFamily="34" charset="0"/>
              </a:rPr>
              <a:t>transmission</a:t>
            </a:r>
            <a:r>
              <a:rPr lang="fr-FR" sz="2800" spc="-60" dirty="0">
                <a:solidFill>
                  <a:srgbClr val="242424"/>
                </a:solidFill>
                <a:effectLst/>
                <a:latin typeface="Arial" panose="020B0604020202020204" pitchFamily="34" charset="0"/>
                <a:ea typeface="Arial MT"/>
                <a:cs typeface="Arial" panose="020B0604020202020204" pitchFamily="34" charset="0"/>
              </a:rPr>
              <a:t> </a:t>
            </a:r>
            <a:r>
              <a:rPr lang="fr-FR" sz="2800" spc="-10" dirty="0">
                <a:solidFill>
                  <a:srgbClr val="242424"/>
                </a:solidFill>
                <a:effectLst/>
                <a:latin typeface="Arial" panose="020B0604020202020204" pitchFamily="34" charset="0"/>
                <a:ea typeface="Arial MT"/>
                <a:cs typeface="Arial" panose="020B0604020202020204" pitchFamily="34" charset="0"/>
              </a:rPr>
              <a:t>(préliminaires)</a:t>
            </a:r>
            <a:endParaRPr lang="fr-SN" sz="2800" spc="0" dirty="0">
              <a:effectLst/>
              <a:latin typeface="Arial" panose="020B0604020202020204" pitchFamily="34" charset="0"/>
              <a:ea typeface="Arial MT"/>
              <a:cs typeface="Arial" panose="020B0604020202020204" pitchFamily="34" charset="0"/>
            </a:endParaRPr>
          </a:p>
          <a:p>
            <a:pPr lvl="0" algn="just">
              <a:lnSpc>
                <a:spcPct val="150000"/>
              </a:lnSpc>
              <a:spcBef>
                <a:spcPts val="570"/>
              </a:spcBef>
              <a:spcAft>
                <a:spcPts val="0"/>
              </a:spcAft>
              <a:tabLst>
                <a:tab pos="698500" algn="l"/>
              </a:tabLst>
            </a:pPr>
            <a:r>
              <a:rPr lang="fr-FR" sz="2800" spc="0" dirty="0">
                <a:solidFill>
                  <a:srgbClr val="242424"/>
                </a:solidFill>
                <a:effectLst/>
                <a:latin typeface="Arial" panose="020B0604020202020204" pitchFamily="34" charset="0"/>
                <a:ea typeface="Arial MT"/>
                <a:cs typeface="Arial" panose="020B0604020202020204" pitchFamily="34" charset="0"/>
              </a:rPr>
              <a:t>- Régression</a:t>
            </a:r>
            <a:r>
              <a:rPr lang="fr-FR" sz="2800" spc="-140" dirty="0">
                <a:solidFill>
                  <a:srgbClr val="242424"/>
                </a:solidFill>
                <a:effectLst/>
                <a:latin typeface="Arial" panose="020B0604020202020204" pitchFamily="34" charset="0"/>
                <a:ea typeface="Arial MT"/>
                <a:cs typeface="Arial" panose="020B0604020202020204" pitchFamily="34" charset="0"/>
              </a:rPr>
              <a:t> </a:t>
            </a:r>
            <a:r>
              <a:rPr lang="fr-FR" sz="2800" spc="0" dirty="0">
                <a:solidFill>
                  <a:srgbClr val="242424"/>
                </a:solidFill>
                <a:effectLst/>
                <a:latin typeface="Arial" panose="020B0604020202020204" pitchFamily="34" charset="0"/>
                <a:ea typeface="Arial MT"/>
                <a:cs typeface="Arial" panose="020B0604020202020204" pitchFamily="34" charset="0"/>
              </a:rPr>
              <a:t>spontanée,</a:t>
            </a:r>
            <a:r>
              <a:rPr lang="fr-FR" sz="2800" spc="-145" dirty="0">
                <a:solidFill>
                  <a:srgbClr val="242424"/>
                </a:solidFill>
                <a:effectLst/>
                <a:latin typeface="Arial" panose="020B0604020202020204" pitchFamily="34" charset="0"/>
                <a:ea typeface="Arial MT"/>
                <a:cs typeface="Arial" panose="020B0604020202020204" pitchFamily="34" charset="0"/>
              </a:rPr>
              <a:t> </a:t>
            </a:r>
            <a:r>
              <a:rPr lang="fr-FR" sz="2800" spc="0" dirty="0">
                <a:solidFill>
                  <a:srgbClr val="242424"/>
                </a:solidFill>
                <a:effectLst/>
                <a:latin typeface="Arial" panose="020B0604020202020204" pitchFamily="34" charset="0"/>
                <a:ea typeface="Arial MT"/>
                <a:cs typeface="Arial" panose="020B0604020202020204" pitchFamily="34" charset="0"/>
              </a:rPr>
              <a:t>formes</a:t>
            </a:r>
            <a:r>
              <a:rPr lang="fr-FR" sz="2800" spc="-105" dirty="0">
                <a:solidFill>
                  <a:srgbClr val="242424"/>
                </a:solidFill>
                <a:effectLst/>
                <a:latin typeface="Arial" panose="020B0604020202020204" pitchFamily="34" charset="0"/>
                <a:ea typeface="Arial MT"/>
                <a:cs typeface="Arial" panose="020B0604020202020204" pitchFamily="34" charset="0"/>
              </a:rPr>
              <a:t> </a:t>
            </a:r>
            <a:r>
              <a:rPr lang="fr-FR" sz="2800" spc="0" dirty="0">
                <a:solidFill>
                  <a:srgbClr val="242424"/>
                </a:solidFill>
                <a:effectLst/>
                <a:latin typeface="Arial" panose="020B0604020202020204" pitchFamily="34" charset="0"/>
                <a:ea typeface="Arial MT"/>
                <a:cs typeface="Arial" panose="020B0604020202020204" pitchFamily="34" charset="0"/>
              </a:rPr>
              <a:t>asymptomatiques</a:t>
            </a:r>
            <a:r>
              <a:rPr lang="fr-FR" sz="2800" spc="-135" dirty="0">
                <a:solidFill>
                  <a:srgbClr val="242424"/>
                </a:solidFill>
                <a:effectLst/>
                <a:latin typeface="Arial" panose="020B0604020202020204" pitchFamily="34" charset="0"/>
                <a:ea typeface="Arial MT"/>
                <a:cs typeface="Arial" panose="020B0604020202020204" pitchFamily="34" charset="0"/>
              </a:rPr>
              <a:t> </a:t>
            </a:r>
            <a:r>
              <a:rPr lang="fr-FR" sz="2800" spc="-25" dirty="0">
                <a:solidFill>
                  <a:srgbClr val="242424"/>
                </a:solidFill>
                <a:effectLst/>
                <a:latin typeface="Arial" panose="020B0604020202020204" pitchFamily="34" charset="0"/>
                <a:ea typeface="Arial MT"/>
                <a:cs typeface="Arial" panose="020B0604020202020204" pitchFamily="34" charset="0"/>
              </a:rPr>
              <a:t>++</a:t>
            </a:r>
            <a:endParaRPr lang="fr-SN" sz="2800" spc="0" dirty="0">
              <a:effectLst/>
              <a:latin typeface="Arial" panose="020B0604020202020204" pitchFamily="34" charset="0"/>
              <a:ea typeface="Arial MT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ts val="1140"/>
              </a:spcBef>
            </a:pPr>
            <a:r>
              <a:rPr lang="fr-FR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r>
              <a:rPr lang="fr-SN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fr-FR" sz="2800" spc="0" dirty="0">
                <a:solidFill>
                  <a:srgbClr val="242424"/>
                </a:solidFill>
                <a:effectLst/>
                <a:latin typeface="Arial" panose="020B0604020202020204" pitchFamily="34" charset="0"/>
                <a:ea typeface="Arial MT"/>
                <a:cs typeface="Arial" panose="020B0604020202020204" pitchFamily="34" charset="0"/>
              </a:rPr>
              <a:t>Eradication</a:t>
            </a:r>
            <a:r>
              <a:rPr lang="fr-FR" sz="2800" spc="-80" dirty="0">
                <a:solidFill>
                  <a:srgbClr val="242424"/>
                </a:solidFill>
                <a:effectLst/>
                <a:latin typeface="Arial" panose="020B0604020202020204" pitchFamily="34" charset="0"/>
                <a:ea typeface="Arial MT"/>
                <a:cs typeface="Arial" panose="020B0604020202020204" pitchFamily="34" charset="0"/>
              </a:rPr>
              <a:t> </a:t>
            </a:r>
            <a:r>
              <a:rPr lang="fr-FR" sz="2800" spc="0" dirty="0">
                <a:solidFill>
                  <a:srgbClr val="242424"/>
                </a:solidFill>
                <a:effectLst/>
                <a:latin typeface="Arial" panose="020B0604020202020204" pitchFamily="34" charset="0"/>
                <a:ea typeface="Arial MT"/>
                <a:cs typeface="Arial" panose="020B0604020202020204" pitchFamily="34" charset="0"/>
              </a:rPr>
              <a:t>possible:</a:t>
            </a:r>
            <a:r>
              <a:rPr lang="fr-FR" sz="2800" spc="-90" dirty="0">
                <a:solidFill>
                  <a:srgbClr val="242424"/>
                </a:solidFill>
                <a:effectLst/>
                <a:latin typeface="Arial" panose="020B0604020202020204" pitchFamily="34" charset="0"/>
                <a:ea typeface="Arial MT"/>
                <a:cs typeface="Arial" panose="020B0604020202020204" pitchFamily="34" charset="0"/>
              </a:rPr>
              <a:t> </a:t>
            </a:r>
            <a:r>
              <a:rPr lang="fr-FR" sz="2800" spc="0" dirty="0">
                <a:solidFill>
                  <a:srgbClr val="242424"/>
                </a:solidFill>
                <a:effectLst/>
                <a:latin typeface="Arial" panose="020B0604020202020204" pitchFamily="34" charset="0"/>
                <a:ea typeface="Arial MT"/>
                <a:cs typeface="Arial" panose="020B0604020202020204" pitchFamily="34" charset="0"/>
              </a:rPr>
              <a:t>destruction</a:t>
            </a:r>
            <a:r>
              <a:rPr lang="fr-FR" sz="2800" spc="-85" dirty="0">
                <a:solidFill>
                  <a:srgbClr val="242424"/>
                </a:solidFill>
                <a:effectLst/>
                <a:latin typeface="Arial" panose="020B0604020202020204" pitchFamily="34" charset="0"/>
                <a:ea typeface="Arial MT"/>
                <a:cs typeface="Arial" panose="020B0604020202020204" pitchFamily="34" charset="0"/>
              </a:rPr>
              <a:t> </a:t>
            </a:r>
            <a:r>
              <a:rPr lang="fr-FR" sz="2800" spc="-10" dirty="0">
                <a:solidFill>
                  <a:srgbClr val="242424"/>
                </a:solidFill>
                <a:effectLst/>
                <a:latin typeface="Arial" panose="020B0604020202020204" pitchFamily="34" charset="0"/>
                <a:ea typeface="Arial MT"/>
                <a:cs typeface="Arial" panose="020B0604020202020204" pitchFamily="34" charset="0"/>
              </a:rPr>
              <a:t>méticuleuse</a:t>
            </a:r>
            <a:endParaRPr lang="fr-SN" sz="2800" spc="0" dirty="0">
              <a:effectLst/>
              <a:latin typeface="Arial" panose="020B0604020202020204" pitchFamily="34" charset="0"/>
              <a:ea typeface="Arial MT"/>
              <a:cs typeface="Arial" panose="020B0604020202020204" pitchFamily="34" charset="0"/>
            </a:endParaRPr>
          </a:p>
          <a:p>
            <a:pPr lvl="0" algn="just">
              <a:lnSpc>
                <a:spcPct val="150000"/>
              </a:lnSpc>
              <a:spcBef>
                <a:spcPts val="570"/>
              </a:spcBef>
              <a:spcAft>
                <a:spcPts val="0"/>
              </a:spcAft>
              <a:tabLst>
                <a:tab pos="698500" algn="l"/>
              </a:tabLst>
            </a:pPr>
            <a:r>
              <a:rPr lang="fr-FR" sz="2800" spc="0" dirty="0">
                <a:solidFill>
                  <a:srgbClr val="242424"/>
                </a:solidFill>
                <a:effectLst/>
                <a:latin typeface="Arial" panose="020B0604020202020204" pitchFamily="34" charset="0"/>
                <a:ea typeface="Arial MT"/>
                <a:cs typeface="Arial" panose="020B0604020202020204" pitchFamily="34" charset="0"/>
              </a:rPr>
              <a:t>- Surveillance</a:t>
            </a:r>
            <a:r>
              <a:rPr lang="fr-FR" sz="2800" spc="-80" dirty="0">
                <a:solidFill>
                  <a:srgbClr val="242424"/>
                </a:solidFill>
                <a:effectLst/>
                <a:latin typeface="Arial" panose="020B0604020202020204" pitchFamily="34" charset="0"/>
                <a:ea typeface="Arial MT"/>
                <a:cs typeface="Arial" panose="020B0604020202020204" pitchFamily="34" charset="0"/>
              </a:rPr>
              <a:t> </a:t>
            </a:r>
            <a:r>
              <a:rPr lang="fr-FR" sz="2800" spc="0" dirty="0">
                <a:solidFill>
                  <a:srgbClr val="242424"/>
                </a:solidFill>
                <a:effectLst/>
                <a:latin typeface="Arial" panose="020B0604020202020204" pitchFamily="34" charset="0"/>
                <a:ea typeface="Arial MT"/>
                <a:cs typeface="Arial" panose="020B0604020202020204" pitchFamily="34" charset="0"/>
              </a:rPr>
              <a:t>adaptée</a:t>
            </a:r>
            <a:r>
              <a:rPr lang="fr-FR" sz="2800" spc="-50" dirty="0">
                <a:solidFill>
                  <a:srgbClr val="242424"/>
                </a:solidFill>
                <a:effectLst/>
                <a:latin typeface="Arial" panose="020B0604020202020204" pitchFamily="34" charset="0"/>
                <a:ea typeface="Arial MT"/>
                <a:cs typeface="Arial" panose="020B0604020202020204" pitchFamily="34" charset="0"/>
              </a:rPr>
              <a:t> </a:t>
            </a:r>
            <a:r>
              <a:rPr lang="fr-FR" sz="2800" spc="0" dirty="0">
                <a:solidFill>
                  <a:srgbClr val="242424"/>
                </a:solidFill>
                <a:effectLst/>
                <a:latin typeface="Arial" panose="020B0604020202020204" pitchFamily="34" charset="0"/>
                <a:ea typeface="Arial MT"/>
                <a:cs typeface="Arial" panose="020B0604020202020204" pitchFamily="34" charset="0"/>
              </a:rPr>
              <a:t>(taux</a:t>
            </a:r>
            <a:r>
              <a:rPr lang="fr-FR" sz="2800" spc="-40" dirty="0">
                <a:solidFill>
                  <a:srgbClr val="242424"/>
                </a:solidFill>
                <a:effectLst/>
                <a:latin typeface="Arial" panose="020B0604020202020204" pitchFamily="34" charset="0"/>
                <a:ea typeface="Arial MT"/>
                <a:cs typeface="Arial" panose="020B0604020202020204" pitchFamily="34" charset="0"/>
              </a:rPr>
              <a:t> </a:t>
            </a:r>
            <a:r>
              <a:rPr lang="fr-FR" sz="2800" spc="0" dirty="0">
                <a:solidFill>
                  <a:srgbClr val="242424"/>
                </a:solidFill>
                <a:effectLst/>
                <a:latin typeface="Arial" panose="020B0604020202020204" pitchFamily="34" charset="0"/>
                <a:ea typeface="Arial MT"/>
                <a:cs typeface="Arial" panose="020B0604020202020204" pitchFamily="34" charset="0"/>
              </a:rPr>
              <a:t>élevé</a:t>
            </a:r>
            <a:r>
              <a:rPr lang="fr-FR" sz="2800" spc="-55" dirty="0">
                <a:solidFill>
                  <a:srgbClr val="242424"/>
                </a:solidFill>
                <a:effectLst/>
                <a:latin typeface="Arial" panose="020B0604020202020204" pitchFamily="34" charset="0"/>
                <a:ea typeface="Arial MT"/>
                <a:cs typeface="Arial" panose="020B0604020202020204" pitchFamily="34" charset="0"/>
              </a:rPr>
              <a:t> </a:t>
            </a:r>
            <a:r>
              <a:rPr lang="fr-FR" sz="2800" spc="0" dirty="0">
                <a:solidFill>
                  <a:srgbClr val="242424"/>
                </a:solidFill>
                <a:effectLst/>
                <a:latin typeface="Arial" panose="020B0604020202020204" pitchFamily="34" charset="0"/>
                <a:ea typeface="Arial MT"/>
                <a:cs typeface="Arial" panose="020B0604020202020204" pitchFamily="34" charset="0"/>
              </a:rPr>
              <a:t>de</a:t>
            </a:r>
            <a:r>
              <a:rPr lang="fr-FR" sz="2800" spc="-40" dirty="0">
                <a:solidFill>
                  <a:srgbClr val="242424"/>
                </a:solidFill>
                <a:effectLst/>
                <a:latin typeface="Arial" panose="020B0604020202020204" pitchFamily="34" charset="0"/>
                <a:ea typeface="Arial MT"/>
                <a:cs typeface="Arial" panose="020B0604020202020204" pitchFamily="34" charset="0"/>
              </a:rPr>
              <a:t> </a:t>
            </a:r>
            <a:r>
              <a:rPr lang="fr-FR" sz="2800" spc="-10" dirty="0">
                <a:solidFill>
                  <a:srgbClr val="242424"/>
                </a:solidFill>
                <a:effectLst/>
                <a:latin typeface="Arial" panose="020B0604020202020204" pitchFamily="34" charset="0"/>
                <a:ea typeface="Arial MT"/>
                <a:cs typeface="Arial" panose="020B0604020202020204" pitchFamily="34" charset="0"/>
              </a:rPr>
              <a:t>récidive)</a:t>
            </a:r>
            <a:endParaRPr lang="fr-SN" sz="2800" spc="0" dirty="0">
              <a:effectLst/>
              <a:latin typeface="Arial" panose="020B0604020202020204" pitchFamily="34" charset="0"/>
              <a:ea typeface="Arial MT"/>
              <a:cs typeface="Arial" panose="020B0604020202020204" pitchFamily="34" charset="0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AB87C53D-7B5B-4AB4-AE68-BBAB8BA89D54}"/>
              </a:ext>
            </a:extLst>
          </p:cNvPr>
          <p:cNvGrpSpPr/>
          <p:nvPr/>
        </p:nvGrpSpPr>
        <p:grpSpPr>
          <a:xfrm>
            <a:off x="231448" y="167639"/>
            <a:ext cx="11723923" cy="590729"/>
            <a:chOff x="231448" y="167639"/>
            <a:chExt cx="11723923" cy="59072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F67F46E-4DB3-4EFD-82B7-61C976CE2B84}"/>
                </a:ext>
              </a:extLst>
            </p:cNvPr>
            <p:cNvSpPr/>
            <p:nvPr/>
          </p:nvSpPr>
          <p:spPr>
            <a:xfrm>
              <a:off x="452846" y="171450"/>
              <a:ext cx="11152010" cy="586918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Ellipse 1">
              <a:extLst>
                <a:ext uri="{FF2B5EF4-FFF2-40B4-BE49-F238E27FC236}">
                  <a16:creationId xmlns:a16="http://schemas.microsoft.com/office/drawing/2014/main" id="{E7D16B78-8415-476E-8E34-D2DF643C6C32}"/>
                </a:ext>
              </a:extLst>
            </p:cNvPr>
            <p:cNvSpPr/>
            <p:nvPr/>
          </p:nvSpPr>
          <p:spPr>
            <a:xfrm>
              <a:off x="11319100" y="169998"/>
              <a:ext cx="636271" cy="58691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76F130AC-80F0-4B30-BB0D-EAFE33521E3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94441" y="229457"/>
              <a:ext cx="517359" cy="468000"/>
            </a:xfrm>
            <a:prstGeom prst="rect">
              <a:avLst/>
            </a:prstGeom>
          </p:spPr>
        </p:pic>
        <p:sp>
          <p:nvSpPr>
            <p:cNvPr id="14" name="Ellipse 13">
              <a:extLst>
                <a:ext uri="{FF2B5EF4-FFF2-40B4-BE49-F238E27FC236}">
                  <a16:creationId xmlns:a16="http://schemas.microsoft.com/office/drawing/2014/main" id="{77AD599E-4C10-4C3A-833E-E3CF04D0D1AC}"/>
                </a:ext>
              </a:extLst>
            </p:cNvPr>
            <p:cNvSpPr/>
            <p:nvPr/>
          </p:nvSpPr>
          <p:spPr>
            <a:xfrm>
              <a:off x="231448" y="167639"/>
              <a:ext cx="636271" cy="58691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FD3D7A0A-C0A5-4CCF-B563-085733C31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01137" y="167639"/>
            <a:ext cx="684000" cy="600075"/>
          </a:xfrm>
        </p:spPr>
        <p:txBody>
          <a:bodyPr/>
          <a:lstStyle/>
          <a:p>
            <a:pPr algn="ctr"/>
            <a:fld id="{E08D205E-34E0-4D4E-B6CF-D546C54444F4}" type="slidenum">
              <a:rPr lang="en-US" sz="2400" b="1" smtClean="0">
                <a:solidFill>
                  <a:srgbClr val="7030A0"/>
                </a:solidFill>
                <a:latin typeface="Arial Black" panose="020B0A04020102020204" pitchFamily="34" charset="0"/>
              </a:rPr>
              <a:pPr algn="ctr"/>
              <a:t>49</a:t>
            </a:fld>
            <a:endParaRPr lang="en-US" sz="2400" b="1" dirty="0">
              <a:solidFill>
                <a:srgbClr val="7030A0"/>
              </a:solidFill>
              <a:latin typeface="Arial Black" panose="020B0A04020102020204" pitchFamily="34" charset="0"/>
            </a:endParaRPr>
          </a:p>
        </p:txBody>
      </p:sp>
      <p:sp>
        <p:nvSpPr>
          <p:cNvPr id="25" name="TextBox 6">
            <a:extLst>
              <a:ext uri="{FF2B5EF4-FFF2-40B4-BE49-F238E27FC236}">
                <a16:creationId xmlns:a16="http://schemas.microsoft.com/office/drawing/2014/main" id="{E30294B8-4862-474C-A351-C243AB29489B}"/>
              </a:ext>
            </a:extLst>
          </p:cNvPr>
          <p:cNvSpPr txBox="1"/>
          <p:nvPr/>
        </p:nvSpPr>
        <p:spPr>
          <a:xfrm>
            <a:off x="867719" y="181080"/>
            <a:ext cx="10322796" cy="55399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id-ID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Traitement </a:t>
            </a:r>
            <a:r>
              <a:rPr lang="id-ID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curatif</a:t>
            </a:r>
            <a:r>
              <a:rPr lang="id-ID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d-ID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</a:t>
            </a:r>
            <a:r>
              <a:rPr lang="id-ID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d-ID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Papillomavirus</a:t>
            </a:r>
            <a:r>
              <a:rPr lang="id-ID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humains</a:t>
            </a:r>
          </a:p>
        </p:txBody>
      </p:sp>
    </p:spTree>
    <p:extLst>
      <p:ext uri="{BB962C8B-B14F-4D97-AF65-F5344CB8AC3E}">
        <p14:creationId xmlns:p14="http://schemas.microsoft.com/office/powerpoint/2010/main" val="1333401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83DCCEF6-E370-466F-871A-36BAA7C76A8A}"/>
              </a:ext>
            </a:extLst>
          </p:cNvPr>
          <p:cNvSpPr txBox="1"/>
          <p:nvPr/>
        </p:nvSpPr>
        <p:spPr>
          <a:xfrm>
            <a:off x="271463" y="1026820"/>
            <a:ext cx="11623530" cy="4681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1200"/>
              </a:spcAft>
              <a:buClr>
                <a:srgbClr val="FE5E55"/>
              </a:buClr>
            </a:pPr>
            <a:r>
              <a:rPr lang="fr-FR" sz="3200" b="1" dirty="0">
                <a:solidFill>
                  <a:srgbClr val="7030A0"/>
                </a:solidFill>
                <a:latin typeface="Arial Narrow" panose="020B0606020202030204" pitchFamily="34" charset="0"/>
                <a:cs typeface="Segoe UI" panose="020B0502040204020203" pitchFamily="34" charset="0"/>
              </a:rPr>
              <a:t>Classification</a:t>
            </a:r>
          </a:p>
          <a:p>
            <a:pPr algn="just">
              <a:lnSpc>
                <a:spcPct val="300000"/>
              </a:lnSpc>
              <a:spcAft>
                <a:spcPts val="1200"/>
              </a:spcAft>
              <a:buClr>
                <a:srgbClr val="FE5E55"/>
              </a:buClr>
            </a:pPr>
            <a:r>
              <a:rPr lang="fr-FR" sz="2800" dirty="0">
                <a:latin typeface="Arial Narrow" panose="020B0606020202030204" pitchFamily="34" charset="0"/>
                <a:cs typeface="Segoe UI" panose="020B0502040204020203" pitchFamily="34" charset="0"/>
              </a:rPr>
              <a:t>Plus de 200</a:t>
            </a:r>
          </a:p>
          <a:p>
            <a:pPr algn="just">
              <a:lnSpc>
                <a:spcPct val="300000"/>
              </a:lnSpc>
              <a:spcAft>
                <a:spcPts val="1200"/>
              </a:spcAft>
              <a:buClr>
                <a:srgbClr val="FE5E55"/>
              </a:buClr>
            </a:pPr>
            <a:r>
              <a:rPr lang="fr-FR" sz="2800" dirty="0">
                <a:latin typeface="Arial Narrow" panose="020B0606020202030204" pitchFamily="34" charset="0"/>
                <a:cs typeface="Segoe UI" panose="020B0502040204020203" pitchFamily="34" charset="0"/>
              </a:rPr>
              <a:t>- Tropisme cutané ou muqueux</a:t>
            </a:r>
          </a:p>
          <a:p>
            <a:pPr algn="just">
              <a:lnSpc>
                <a:spcPct val="300000"/>
              </a:lnSpc>
              <a:spcAft>
                <a:spcPts val="1200"/>
              </a:spcAft>
              <a:buClr>
                <a:srgbClr val="FE5E55"/>
              </a:buClr>
            </a:pPr>
            <a:r>
              <a:rPr lang="fr-FR" sz="2800" dirty="0">
                <a:latin typeface="Arial Narrow" panose="020B0606020202030204" pitchFamily="34" charset="0"/>
                <a:cs typeface="Segoe UI" panose="020B0502040204020203" pitchFamily="34" charset="0"/>
              </a:rPr>
              <a:t>- Phylogénétique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AB87C53D-7B5B-4AB4-AE68-BBAB8BA89D54}"/>
              </a:ext>
            </a:extLst>
          </p:cNvPr>
          <p:cNvGrpSpPr/>
          <p:nvPr/>
        </p:nvGrpSpPr>
        <p:grpSpPr>
          <a:xfrm>
            <a:off x="231448" y="167639"/>
            <a:ext cx="11723923" cy="590729"/>
            <a:chOff x="231448" y="167639"/>
            <a:chExt cx="11723923" cy="59072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F67F46E-4DB3-4EFD-82B7-61C976CE2B84}"/>
                </a:ext>
              </a:extLst>
            </p:cNvPr>
            <p:cNvSpPr/>
            <p:nvPr/>
          </p:nvSpPr>
          <p:spPr>
            <a:xfrm>
              <a:off x="452846" y="171450"/>
              <a:ext cx="11152010" cy="586918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Ellipse 1">
              <a:extLst>
                <a:ext uri="{FF2B5EF4-FFF2-40B4-BE49-F238E27FC236}">
                  <a16:creationId xmlns:a16="http://schemas.microsoft.com/office/drawing/2014/main" id="{E7D16B78-8415-476E-8E34-D2DF643C6C32}"/>
                </a:ext>
              </a:extLst>
            </p:cNvPr>
            <p:cNvSpPr/>
            <p:nvPr/>
          </p:nvSpPr>
          <p:spPr>
            <a:xfrm>
              <a:off x="11319100" y="169998"/>
              <a:ext cx="636271" cy="58691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76F130AC-80F0-4B30-BB0D-EAFE33521E3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94441" y="229457"/>
              <a:ext cx="517359" cy="468000"/>
            </a:xfrm>
            <a:prstGeom prst="rect">
              <a:avLst/>
            </a:prstGeom>
          </p:spPr>
        </p:pic>
        <p:sp>
          <p:nvSpPr>
            <p:cNvPr id="14" name="Ellipse 13">
              <a:extLst>
                <a:ext uri="{FF2B5EF4-FFF2-40B4-BE49-F238E27FC236}">
                  <a16:creationId xmlns:a16="http://schemas.microsoft.com/office/drawing/2014/main" id="{77AD599E-4C10-4C3A-833E-E3CF04D0D1AC}"/>
                </a:ext>
              </a:extLst>
            </p:cNvPr>
            <p:cNvSpPr/>
            <p:nvPr/>
          </p:nvSpPr>
          <p:spPr>
            <a:xfrm>
              <a:off x="231448" y="167639"/>
              <a:ext cx="636271" cy="58691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FD3D7A0A-C0A5-4CCF-B563-085733C31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01137" y="167639"/>
            <a:ext cx="684000" cy="600075"/>
          </a:xfrm>
        </p:spPr>
        <p:txBody>
          <a:bodyPr/>
          <a:lstStyle/>
          <a:p>
            <a:pPr algn="ctr"/>
            <a:fld id="{E08D205E-34E0-4D4E-B6CF-D546C54444F4}" type="slidenum">
              <a:rPr lang="en-US" sz="2400" b="1" smtClean="0">
                <a:solidFill>
                  <a:srgbClr val="7030A0"/>
                </a:solidFill>
                <a:latin typeface="Arial Black" panose="020B0A04020102020204" pitchFamily="34" charset="0"/>
              </a:rPr>
              <a:pPr algn="ctr"/>
              <a:t>5</a:t>
            </a:fld>
            <a:endParaRPr lang="en-US" sz="2400" b="1" dirty="0">
              <a:solidFill>
                <a:srgbClr val="7030A0"/>
              </a:solidFill>
              <a:latin typeface="Arial Black" panose="020B0A04020102020204" pitchFamily="34" charset="0"/>
            </a:endParaRPr>
          </a:p>
        </p:txBody>
      </p:sp>
      <p:sp>
        <p:nvSpPr>
          <p:cNvPr id="25" name="TextBox 6">
            <a:extLst>
              <a:ext uri="{FF2B5EF4-FFF2-40B4-BE49-F238E27FC236}">
                <a16:creationId xmlns:a16="http://schemas.microsoft.com/office/drawing/2014/main" id="{E30294B8-4862-474C-A351-C243AB29489B}"/>
              </a:ext>
            </a:extLst>
          </p:cNvPr>
          <p:cNvSpPr txBox="1"/>
          <p:nvPr/>
        </p:nvSpPr>
        <p:spPr>
          <a:xfrm>
            <a:off x="867719" y="119524"/>
            <a:ext cx="10322796" cy="67710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fr-FR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Virologie</a:t>
            </a:r>
            <a:endParaRPr lang="id-ID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Espace réservé du contenu 8">
            <a:extLst>
              <a:ext uri="{FF2B5EF4-FFF2-40B4-BE49-F238E27FC236}">
                <a16:creationId xmlns:a16="http://schemas.microsoft.com/office/drawing/2014/main" id="{703EC2C7-1273-2893-6DD6-987834CC6B1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751" t="19132" r="12653" b="13829"/>
          <a:stretch/>
        </p:blipFill>
        <p:spPr>
          <a:xfrm>
            <a:off x="4484914" y="886653"/>
            <a:ext cx="7707086" cy="4821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35274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83DCCEF6-E370-466F-871A-36BAA7C76A8A}"/>
              </a:ext>
            </a:extLst>
          </p:cNvPr>
          <p:cNvSpPr txBox="1"/>
          <p:nvPr/>
        </p:nvSpPr>
        <p:spPr>
          <a:xfrm>
            <a:off x="271463" y="1026820"/>
            <a:ext cx="11623530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1200"/>
              </a:spcAft>
              <a:buClr>
                <a:srgbClr val="FE5E55"/>
              </a:buClr>
            </a:pPr>
            <a:r>
              <a:rPr lang="fr-FR" sz="3200" b="1" dirty="0">
                <a:solidFill>
                  <a:srgbClr val="7030A0"/>
                </a:solidFill>
                <a:latin typeface="+mj-lt"/>
                <a:cs typeface="Segoe UI" panose="020B0502040204020203" pitchFamily="34" charset="0"/>
              </a:rPr>
              <a:t>- Moyens</a:t>
            </a:r>
          </a:p>
          <a:p>
            <a:pPr marL="457200" indent="-457200" algn="just">
              <a:lnSpc>
                <a:spcPct val="250000"/>
              </a:lnSpc>
              <a:spcAft>
                <a:spcPts val="1200"/>
              </a:spcAft>
              <a:buClr>
                <a:srgbClr val="FE5E55"/>
              </a:buClr>
              <a:buFont typeface="Arial" panose="020B0604020202020204" pitchFamily="34" charset="0"/>
              <a:buChar char="•"/>
            </a:pPr>
            <a:r>
              <a:rPr lang="fr-FR" sz="2800" b="1" dirty="0">
                <a:solidFill>
                  <a:srgbClr val="C00000"/>
                </a:solidFill>
                <a:latin typeface="+mj-lt"/>
                <a:cs typeface="Segoe UI" panose="020B0502040204020203" pitchFamily="34" charset="0"/>
              </a:rPr>
              <a:t>Médicaux</a:t>
            </a:r>
          </a:p>
          <a:p>
            <a:r>
              <a:rPr lang="fr-SN" sz="3200" b="1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Podophylline </a:t>
            </a:r>
            <a:r>
              <a:rPr lang="fr-SN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: historiquement il s’agit du plus ancien produit</a:t>
            </a:r>
          </a:p>
          <a:p>
            <a:r>
              <a:rPr lang="fr-SN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utilisé dans cette indication</a:t>
            </a:r>
          </a:p>
          <a:p>
            <a:endParaRPr lang="fr-SN" sz="2800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SN" sz="3200" b="1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Acide trichloracétique à 33-80 % </a:t>
            </a:r>
            <a:r>
              <a:rPr lang="fr-SN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: c’est un agent kératolytique</a:t>
            </a:r>
          </a:p>
          <a:p>
            <a:r>
              <a:rPr lang="fr-SN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très utilisé par les Nord-Américains. L’application par le</a:t>
            </a:r>
          </a:p>
          <a:p>
            <a:r>
              <a:rPr lang="fr-SN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praticien se fait une à deux fois par semaine</a:t>
            </a:r>
            <a:endParaRPr lang="fr-FR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AB87C53D-7B5B-4AB4-AE68-BBAB8BA89D54}"/>
              </a:ext>
            </a:extLst>
          </p:cNvPr>
          <p:cNvGrpSpPr/>
          <p:nvPr/>
        </p:nvGrpSpPr>
        <p:grpSpPr>
          <a:xfrm>
            <a:off x="231448" y="167639"/>
            <a:ext cx="11723923" cy="590729"/>
            <a:chOff x="231448" y="167639"/>
            <a:chExt cx="11723923" cy="59072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F67F46E-4DB3-4EFD-82B7-61C976CE2B84}"/>
                </a:ext>
              </a:extLst>
            </p:cNvPr>
            <p:cNvSpPr/>
            <p:nvPr/>
          </p:nvSpPr>
          <p:spPr>
            <a:xfrm>
              <a:off x="452846" y="171450"/>
              <a:ext cx="11152010" cy="586918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Ellipse 1">
              <a:extLst>
                <a:ext uri="{FF2B5EF4-FFF2-40B4-BE49-F238E27FC236}">
                  <a16:creationId xmlns:a16="http://schemas.microsoft.com/office/drawing/2014/main" id="{E7D16B78-8415-476E-8E34-D2DF643C6C32}"/>
                </a:ext>
              </a:extLst>
            </p:cNvPr>
            <p:cNvSpPr/>
            <p:nvPr/>
          </p:nvSpPr>
          <p:spPr>
            <a:xfrm>
              <a:off x="11319100" y="169998"/>
              <a:ext cx="636271" cy="58691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76F130AC-80F0-4B30-BB0D-EAFE33521E3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94441" y="229457"/>
              <a:ext cx="517359" cy="468000"/>
            </a:xfrm>
            <a:prstGeom prst="rect">
              <a:avLst/>
            </a:prstGeom>
          </p:spPr>
        </p:pic>
        <p:sp>
          <p:nvSpPr>
            <p:cNvPr id="14" name="Ellipse 13">
              <a:extLst>
                <a:ext uri="{FF2B5EF4-FFF2-40B4-BE49-F238E27FC236}">
                  <a16:creationId xmlns:a16="http://schemas.microsoft.com/office/drawing/2014/main" id="{77AD599E-4C10-4C3A-833E-E3CF04D0D1AC}"/>
                </a:ext>
              </a:extLst>
            </p:cNvPr>
            <p:cNvSpPr/>
            <p:nvPr/>
          </p:nvSpPr>
          <p:spPr>
            <a:xfrm>
              <a:off x="231448" y="167639"/>
              <a:ext cx="636271" cy="58691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FD3D7A0A-C0A5-4CCF-B563-085733C31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01137" y="167639"/>
            <a:ext cx="684000" cy="600075"/>
          </a:xfrm>
        </p:spPr>
        <p:txBody>
          <a:bodyPr/>
          <a:lstStyle/>
          <a:p>
            <a:pPr algn="ctr"/>
            <a:fld id="{E08D205E-34E0-4D4E-B6CF-D546C54444F4}" type="slidenum">
              <a:rPr lang="en-US" sz="2400" b="1" smtClean="0">
                <a:solidFill>
                  <a:srgbClr val="7030A0"/>
                </a:solidFill>
                <a:latin typeface="Arial Black" panose="020B0A04020102020204" pitchFamily="34" charset="0"/>
              </a:rPr>
              <a:pPr algn="ctr"/>
              <a:t>50</a:t>
            </a:fld>
            <a:endParaRPr lang="en-US" sz="2400" b="1" dirty="0">
              <a:solidFill>
                <a:srgbClr val="7030A0"/>
              </a:solidFill>
              <a:latin typeface="Arial Black" panose="020B0A04020102020204" pitchFamily="34" charset="0"/>
            </a:endParaRPr>
          </a:p>
        </p:txBody>
      </p:sp>
      <p:sp>
        <p:nvSpPr>
          <p:cNvPr id="25" name="TextBox 6">
            <a:extLst>
              <a:ext uri="{FF2B5EF4-FFF2-40B4-BE49-F238E27FC236}">
                <a16:creationId xmlns:a16="http://schemas.microsoft.com/office/drawing/2014/main" id="{E30294B8-4862-474C-A351-C243AB29489B}"/>
              </a:ext>
            </a:extLst>
          </p:cNvPr>
          <p:cNvSpPr txBox="1"/>
          <p:nvPr/>
        </p:nvSpPr>
        <p:spPr>
          <a:xfrm>
            <a:off x="867719" y="181080"/>
            <a:ext cx="10322796" cy="55399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id-ID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Traitement </a:t>
            </a:r>
            <a:r>
              <a:rPr lang="id-ID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curatif</a:t>
            </a:r>
            <a:r>
              <a:rPr lang="id-ID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d-ID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</a:t>
            </a:r>
            <a:r>
              <a:rPr lang="id-ID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d-ID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Papillomavirus</a:t>
            </a:r>
            <a:r>
              <a:rPr lang="id-ID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humains</a:t>
            </a:r>
          </a:p>
        </p:txBody>
      </p:sp>
    </p:spTree>
    <p:extLst>
      <p:ext uri="{BB962C8B-B14F-4D97-AF65-F5344CB8AC3E}">
        <p14:creationId xmlns:p14="http://schemas.microsoft.com/office/powerpoint/2010/main" val="232272666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83DCCEF6-E370-466F-871A-36BAA7C76A8A}"/>
              </a:ext>
            </a:extLst>
          </p:cNvPr>
          <p:cNvSpPr txBox="1"/>
          <p:nvPr/>
        </p:nvSpPr>
        <p:spPr>
          <a:xfrm>
            <a:off x="271463" y="1026820"/>
            <a:ext cx="11623530" cy="57257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1200"/>
              </a:spcAft>
              <a:buClr>
                <a:srgbClr val="FE5E55"/>
              </a:buClr>
            </a:pPr>
            <a:r>
              <a:rPr lang="fr-FR" sz="3200" b="1" dirty="0">
                <a:solidFill>
                  <a:srgbClr val="7030A0"/>
                </a:solidFill>
                <a:latin typeface="+mj-lt"/>
                <a:cs typeface="Segoe UI" panose="020B0502040204020203" pitchFamily="34" charset="0"/>
              </a:rPr>
              <a:t>- Moyens</a:t>
            </a:r>
          </a:p>
          <a:p>
            <a:pPr marL="457200" indent="-457200" algn="just">
              <a:spcAft>
                <a:spcPts val="1200"/>
              </a:spcAft>
              <a:buClr>
                <a:srgbClr val="FE5E55"/>
              </a:buClr>
              <a:buFont typeface="Arial" panose="020B0604020202020204" pitchFamily="34" charset="0"/>
              <a:buChar char="•"/>
            </a:pPr>
            <a:r>
              <a:rPr lang="fr-FR" sz="2800" b="1" dirty="0">
                <a:solidFill>
                  <a:srgbClr val="C00000"/>
                </a:solidFill>
                <a:latin typeface="+mj-lt"/>
                <a:cs typeface="Segoe UI" panose="020B0502040204020203" pitchFamily="34" charset="0"/>
              </a:rPr>
              <a:t>Médicaux</a:t>
            </a:r>
          </a:p>
          <a:p>
            <a:pPr>
              <a:lnSpc>
                <a:spcPct val="200000"/>
              </a:lnSpc>
            </a:pPr>
            <a:r>
              <a:rPr lang="fr-SN" sz="2800" dirty="0">
                <a:solidFill>
                  <a:srgbClr val="000000"/>
                </a:solidFill>
                <a:effectLst/>
                <a:latin typeface="Helvetica" pitchFamily="2" charset="0"/>
              </a:rPr>
              <a:t> </a:t>
            </a:r>
            <a:r>
              <a:rPr lang="fr-SN" sz="3200" b="1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Interférons </a:t>
            </a:r>
            <a:r>
              <a:rPr lang="fr-SN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: ils agissent par propriétés </a:t>
            </a:r>
            <a:r>
              <a:rPr lang="fr-SN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antiproliférante</a:t>
            </a:r>
            <a:r>
              <a:rPr lang="fr-SN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>
              <a:lnSpc>
                <a:spcPct val="200000"/>
              </a:lnSpc>
            </a:pPr>
            <a:r>
              <a:rPr lang="fr-SN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immunomodulante</a:t>
            </a:r>
            <a:r>
              <a:rPr lang="fr-SN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et antivirale. Inefficaces par voie systémique,</a:t>
            </a:r>
          </a:p>
          <a:p>
            <a:pPr>
              <a:lnSpc>
                <a:spcPct val="200000"/>
              </a:lnSpc>
            </a:pPr>
            <a:r>
              <a:rPr lang="fr-SN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ils doivent être appliqués trois fois par semaine pendant</a:t>
            </a:r>
          </a:p>
          <a:p>
            <a:pPr>
              <a:lnSpc>
                <a:spcPct val="200000"/>
              </a:lnSpc>
            </a:pPr>
            <a:r>
              <a:rPr lang="fr-SN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6 semaines en sous-lésionnel</a:t>
            </a:r>
          </a:p>
          <a:p>
            <a:pPr>
              <a:lnSpc>
                <a:spcPct val="200000"/>
              </a:lnSpc>
            </a:pPr>
            <a:r>
              <a:rPr lang="fr-SN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Imiquimod</a:t>
            </a:r>
            <a:r>
              <a:rPr lang="fr-SN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fr-FR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AB87C53D-7B5B-4AB4-AE68-BBAB8BA89D54}"/>
              </a:ext>
            </a:extLst>
          </p:cNvPr>
          <p:cNvGrpSpPr/>
          <p:nvPr/>
        </p:nvGrpSpPr>
        <p:grpSpPr>
          <a:xfrm>
            <a:off x="231448" y="167639"/>
            <a:ext cx="11723923" cy="590729"/>
            <a:chOff x="231448" y="167639"/>
            <a:chExt cx="11723923" cy="59072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F67F46E-4DB3-4EFD-82B7-61C976CE2B84}"/>
                </a:ext>
              </a:extLst>
            </p:cNvPr>
            <p:cNvSpPr/>
            <p:nvPr/>
          </p:nvSpPr>
          <p:spPr>
            <a:xfrm>
              <a:off x="452846" y="171450"/>
              <a:ext cx="11152010" cy="586918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Ellipse 1">
              <a:extLst>
                <a:ext uri="{FF2B5EF4-FFF2-40B4-BE49-F238E27FC236}">
                  <a16:creationId xmlns:a16="http://schemas.microsoft.com/office/drawing/2014/main" id="{E7D16B78-8415-476E-8E34-D2DF643C6C32}"/>
                </a:ext>
              </a:extLst>
            </p:cNvPr>
            <p:cNvSpPr/>
            <p:nvPr/>
          </p:nvSpPr>
          <p:spPr>
            <a:xfrm>
              <a:off x="11319100" y="169998"/>
              <a:ext cx="636271" cy="58691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76F130AC-80F0-4B30-BB0D-EAFE33521E3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94441" y="229457"/>
              <a:ext cx="517359" cy="468000"/>
            </a:xfrm>
            <a:prstGeom prst="rect">
              <a:avLst/>
            </a:prstGeom>
          </p:spPr>
        </p:pic>
        <p:sp>
          <p:nvSpPr>
            <p:cNvPr id="14" name="Ellipse 13">
              <a:extLst>
                <a:ext uri="{FF2B5EF4-FFF2-40B4-BE49-F238E27FC236}">
                  <a16:creationId xmlns:a16="http://schemas.microsoft.com/office/drawing/2014/main" id="{77AD599E-4C10-4C3A-833E-E3CF04D0D1AC}"/>
                </a:ext>
              </a:extLst>
            </p:cNvPr>
            <p:cNvSpPr/>
            <p:nvPr/>
          </p:nvSpPr>
          <p:spPr>
            <a:xfrm>
              <a:off x="231448" y="167639"/>
              <a:ext cx="636271" cy="58691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FD3D7A0A-C0A5-4CCF-B563-085733C31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01137" y="167639"/>
            <a:ext cx="684000" cy="600075"/>
          </a:xfrm>
        </p:spPr>
        <p:txBody>
          <a:bodyPr/>
          <a:lstStyle/>
          <a:p>
            <a:pPr algn="ctr"/>
            <a:fld id="{E08D205E-34E0-4D4E-B6CF-D546C54444F4}" type="slidenum">
              <a:rPr lang="en-US" sz="2400" b="1" smtClean="0">
                <a:solidFill>
                  <a:srgbClr val="7030A0"/>
                </a:solidFill>
                <a:latin typeface="Arial Black" panose="020B0A04020102020204" pitchFamily="34" charset="0"/>
              </a:rPr>
              <a:pPr algn="ctr"/>
              <a:t>51</a:t>
            </a:fld>
            <a:endParaRPr lang="en-US" sz="2400" b="1" dirty="0">
              <a:solidFill>
                <a:srgbClr val="7030A0"/>
              </a:solidFill>
              <a:latin typeface="Arial Black" panose="020B0A04020102020204" pitchFamily="34" charset="0"/>
            </a:endParaRPr>
          </a:p>
        </p:txBody>
      </p:sp>
      <p:sp>
        <p:nvSpPr>
          <p:cNvPr id="25" name="TextBox 6">
            <a:extLst>
              <a:ext uri="{FF2B5EF4-FFF2-40B4-BE49-F238E27FC236}">
                <a16:creationId xmlns:a16="http://schemas.microsoft.com/office/drawing/2014/main" id="{E30294B8-4862-474C-A351-C243AB29489B}"/>
              </a:ext>
            </a:extLst>
          </p:cNvPr>
          <p:cNvSpPr txBox="1"/>
          <p:nvPr/>
        </p:nvSpPr>
        <p:spPr>
          <a:xfrm>
            <a:off x="867719" y="181080"/>
            <a:ext cx="10322796" cy="55399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id-ID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Traitement </a:t>
            </a:r>
            <a:r>
              <a:rPr lang="id-ID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curatif</a:t>
            </a:r>
            <a:r>
              <a:rPr lang="id-ID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d-ID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</a:t>
            </a:r>
            <a:r>
              <a:rPr lang="id-ID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d-ID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Papillomavirus</a:t>
            </a:r>
            <a:r>
              <a:rPr lang="id-ID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humains</a:t>
            </a:r>
          </a:p>
        </p:txBody>
      </p:sp>
    </p:spTree>
    <p:extLst>
      <p:ext uri="{BB962C8B-B14F-4D97-AF65-F5344CB8AC3E}">
        <p14:creationId xmlns:p14="http://schemas.microsoft.com/office/powerpoint/2010/main" val="424484012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83DCCEF6-E370-466F-871A-36BAA7C76A8A}"/>
              </a:ext>
            </a:extLst>
          </p:cNvPr>
          <p:cNvSpPr txBox="1"/>
          <p:nvPr/>
        </p:nvSpPr>
        <p:spPr>
          <a:xfrm>
            <a:off x="271463" y="1026820"/>
            <a:ext cx="11623530" cy="5321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1200"/>
              </a:spcAft>
              <a:buClr>
                <a:srgbClr val="FE5E55"/>
              </a:buClr>
            </a:pPr>
            <a:r>
              <a:rPr lang="fr-FR" sz="32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Moyens</a:t>
            </a:r>
          </a:p>
          <a:p>
            <a:pPr marL="457200" indent="-457200" algn="just">
              <a:lnSpc>
                <a:spcPct val="250000"/>
              </a:lnSpc>
              <a:spcAft>
                <a:spcPts val="1200"/>
              </a:spcAft>
              <a:buClr>
                <a:srgbClr val="FE5E55"/>
              </a:buClr>
              <a:buFont typeface="Arial" panose="020B0604020202020204" pitchFamily="34" charset="0"/>
              <a:buChar char="•"/>
            </a:pPr>
            <a:r>
              <a:rPr lang="fr-FR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Physiques</a:t>
            </a:r>
          </a:p>
          <a:p>
            <a:pPr marL="457200" indent="-457200" algn="just">
              <a:lnSpc>
                <a:spcPct val="250000"/>
              </a:lnSpc>
              <a:spcAft>
                <a:spcPts val="1200"/>
              </a:spcAft>
              <a:buClr>
                <a:srgbClr val="FE5E55"/>
              </a:buClr>
              <a:buFont typeface="Courier New" panose="02070309020205020404" pitchFamily="49" charset="0"/>
              <a:buChar char="o"/>
            </a:pPr>
            <a:r>
              <a:rPr lang="fr-FR" sz="2800" dirty="0">
                <a:latin typeface="Arial" panose="020B0604020202020204" pitchFamily="34" charset="0"/>
                <a:cs typeface="Arial" panose="020B0604020202020204" pitchFamily="34" charset="0"/>
              </a:rPr>
              <a:t>Cryothérapie</a:t>
            </a:r>
          </a:p>
          <a:p>
            <a:pPr marL="457200" indent="-457200" algn="just">
              <a:lnSpc>
                <a:spcPct val="250000"/>
              </a:lnSpc>
              <a:spcAft>
                <a:spcPts val="1200"/>
              </a:spcAft>
              <a:buClr>
                <a:srgbClr val="FE5E55"/>
              </a:buClr>
              <a:buFont typeface="Courier New" panose="02070309020205020404" pitchFamily="49" charset="0"/>
              <a:buChar char="o"/>
            </a:pPr>
            <a:r>
              <a:rPr lang="fr-FR" sz="2800" dirty="0">
                <a:latin typeface="Arial" panose="020B0604020202020204" pitchFamily="34" charset="0"/>
                <a:cs typeface="Arial" panose="020B0604020202020204" pitchFamily="34" charset="0"/>
              </a:rPr>
              <a:t>Thermoablation</a:t>
            </a:r>
          </a:p>
          <a:p>
            <a:pPr marL="457200" indent="-457200" algn="just">
              <a:lnSpc>
                <a:spcPct val="250000"/>
              </a:lnSpc>
              <a:spcAft>
                <a:spcPts val="1200"/>
              </a:spcAft>
              <a:buClr>
                <a:srgbClr val="FE5E55"/>
              </a:buClr>
              <a:buFont typeface="Courier New" panose="02070309020205020404" pitchFamily="49" charset="0"/>
              <a:buChar char="o"/>
            </a:pPr>
            <a:r>
              <a:rPr lang="fr-FR" sz="2800" dirty="0">
                <a:latin typeface="Arial" panose="020B0604020202020204" pitchFamily="34" charset="0"/>
                <a:cs typeface="Arial" panose="020B0604020202020204" pitchFamily="34" charset="0"/>
              </a:rPr>
              <a:t>Vaporisation LASER 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AB87C53D-7B5B-4AB4-AE68-BBAB8BA89D54}"/>
              </a:ext>
            </a:extLst>
          </p:cNvPr>
          <p:cNvGrpSpPr/>
          <p:nvPr/>
        </p:nvGrpSpPr>
        <p:grpSpPr>
          <a:xfrm>
            <a:off x="231448" y="167639"/>
            <a:ext cx="11723923" cy="590729"/>
            <a:chOff x="231448" y="167639"/>
            <a:chExt cx="11723923" cy="59072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F67F46E-4DB3-4EFD-82B7-61C976CE2B84}"/>
                </a:ext>
              </a:extLst>
            </p:cNvPr>
            <p:cNvSpPr/>
            <p:nvPr/>
          </p:nvSpPr>
          <p:spPr>
            <a:xfrm>
              <a:off x="452846" y="171450"/>
              <a:ext cx="11152010" cy="586918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Ellipse 1">
              <a:extLst>
                <a:ext uri="{FF2B5EF4-FFF2-40B4-BE49-F238E27FC236}">
                  <a16:creationId xmlns:a16="http://schemas.microsoft.com/office/drawing/2014/main" id="{E7D16B78-8415-476E-8E34-D2DF643C6C32}"/>
                </a:ext>
              </a:extLst>
            </p:cNvPr>
            <p:cNvSpPr/>
            <p:nvPr/>
          </p:nvSpPr>
          <p:spPr>
            <a:xfrm>
              <a:off x="11319100" y="169998"/>
              <a:ext cx="636271" cy="58691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76F130AC-80F0-4B30-BB0D-EAFE33521E3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94441" y="229457"/>
              <a:ext cx="517359" cy="468000"/>
            </a:xfrm>
            <a:prstGeom prst="rect">
              <a:avLst/>
            </a:prstGeom>
          </p:spPr>
        </p:pic>
        <p:sp>
          <p:nvSpPr>
            <p:cNvPr id="14" name="Ellipse 13">
              <a:extLst>
                <a:ext uri="{FF2B5EF4-FFF2-40B4-BE49-F238E27FC236}">
                  <a16:creationId xmlns:a16="http://schemas.microsoft.com/office/drawing/2014/main" id="{77AD599E-4C10-4C3A-833E-E3CF04D0D1AC}"/>
                </a:ext>
              </a:extLst>
            </p:cNvPr>
            <p:cNvSpPr/>
            <p:nvPr/>
          </p:nvSpPr>
          <p:spPr>
            <a:xfrm>
              <a:off x="231448" y="167639"/>
              <a:ext cx="636271" cy="58691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FD3D7A0A-C0A5-4CCF-B563-085733C31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01137" y="167639"/>
            <a:ext cx="684000" cy="600075"/>
          </a:xfrm>
        </p:spPr>
        <p:txBody>
          <a:bodyPr/>
          <a:lstStyle/>
          <a:p>
            <a:pPr algn="ctr"/>
            <a:fld id="{E08D205E-34E0-4D4E-B6CF-D546C54444F4}" type="slidenum">
              <a:rPr lang="en-US" sz="2400" b="1" smtClean="0">
                <a:solidFill>
                  <a:srgbClr val="7030A0"/>
                </a:solidFill>
                <a:latin typeface="Arial Black" panose="020B0A04020102020204" pitchFamily="34" charset="0"/>
              </a:rPr>
              <a:pPr algn="ctr"/>
              <a:t>52</a:t>
            </a:fld>
            <a:endParaRPr lang="en-US" sz="2400" b="1" dirty="0">
              <a:solidFill>
                <a:srgbClr val="7030A0"/>
              </a:solidFill>
              <a:latin typeface="Arial Black" panose="020B0A04020102020204" pitchFamily="34" charset="0"/>
            </a:endParaRPr>
          </a:p>
        </p:txBody>
      </p:sp>
      <p:sp>
        <p:nvSpPr>
          <p:cNvPr id="25" name="TextBox 6">
            <a:extLst>
              <a:ext uri="{FF2B5EF4-FFF2-40B4-BE49-F238E27FC236}">
                <a16:creationId xmlns:a16="http://schemas.microsoft.com/office/drawing/2014/main" id="{E30294B8-4862-474C-A351-C243AB29489B}"/>
              </a:ext>
            </a:extLst>
          </p:cNvPr>
          <p:cNvSpPr txBox="1"/>
          <p:nvPr/>
        </p:nvSpPr>
        <p:spPr>
          <a:xfrm>
            <a:off x="867719" y="181080"/>
            <a:ext cx="10322796" cy="55399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id-ID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Traitement </a:t>
            </a:r>
            <a:r>
              <a:rPr lang="id-ID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curatif</a:t>
            </a:r>
            <a:r>
              <a:rPr lang="id-ID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d-ID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</a:t>
            </a:r>
            <a:r>
              <a:rPr lang="id-ID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d-ID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Papillomavirus</a:t>
            </a:r>
            <a:r>
              <a:rPr lang="id-ID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humains</a:t>
            </a:r>
          </a:p>
        </p:txBody>
      </p:sp>
    </p:spTree>
    <p:extLst>
      <p:ext uri="{BB962C8B-B14F-4D97-AF65-F5344CB8AC3E}">
        <p14:creationId xmlns:p14="http://schemas.microsoft.com/office/powerpoint/2010/main" val="127948994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83DCCEF6-E370-466F-871A-36BAA7C76A8A}"/>
              </a:ext>
            </a:extLst>
          </p:cNvPr>
          <p:cNvSpPr txBox="1"/>
          <p:nvPr/>
        </p:nvSpPr>
        <p:spPr>
          <a:xfrm>
            <a:off x="271463" y="1026820"/>
            <a:ext cx="11623530" cy="5321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1200"/>
              </a:spcAft>
              <a:buClr>
                <a:srgbClr val="FE5E55"/>
              </a:buClr>
            </a:pPr>
            <a:r>
              <a:rPr lang="fr-FR" sz="32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Moyens</a:t>
            </a:r>
          </a:p>
          <a:p>
            <a:pPr marL="457200" indent="-457200" algn="just">
              <a:lnSpc>
                <a:spcPct val="250000"/>
              </a:lnSpc>
              <a:spcAft>
                <a:spcPts val="1200"/>
              </a:spcAft>
              <a:buClr>
                <a:srgbClr val="FE5E55"/>
              </a:buClr>
              <a:buFont typeface="Arial" panose="020B0604020202020204" pitchFamily="34" charset="0"/>
              <a:buChar char="•"/>
            </a:pPr>
            <a:r>
              <a:rPr lang="fr-FR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Chirurgicaux</a:t>
            </a:r>
          </a:p>
          <a:p>
            <a:pPr marL="457200" indent="-457200" algn="just">
              <a:lnSpc>
                <a:spcPct val="250000"/>
              </a:lnSpc>
              <a:spcAft>
                <a:spcPts val="1200"/>
              </a:spcAft>
              <a:buClr>
                <a:srgbClr val="FE5E55"/>
              </a:buClr>
              <a:buFont typeface="Courier New" panose="02070309020205020404" pitchFamily="49" charset="0"/>
              <a:buChar char="o"/>
            </a:pPr>
            <a:r>
              <a:rPr lang="fr-FR" sz="2800" dirty="0">
                <a:latin typeface="Arial" panose="020B0604020202020204" pitchFamily="34" charset="0"/>
                <a:cs typeface="Arial" panose="020B0604020202020204" pitchFamily="34" charset="0"/>
              </a:rPr>
              <a:t>Electroresection</a:t>
            </a:r>
          </a:p>
          <a:p>
            <a:pPr marL="457200" indent="-457200" algn="just">
              <a:lnSpc>
                <a:spcPct val="250000"/>
              </a:lnSpc>
              <a:spcAft>
                <a:spcPts val="1200"/>
              </a:spcAft>
              <a:buClr>
                <a:srgbClr val="FE5E55"/>
              </a:buClr>
              <a:buFont typeface="Courier New" panose="02070309020205020404" pitchFamily="49" charset="0"/>
              <a:buChar char="o"/>
            </a:pPr>
            <a:r>
              <a:rPr lang="fr-FR" sz="2800" dirty="0">
                <a:latin typeface="Arial" panose="020B0604020202020204" pitchFamily="34" charset="0"/>
                <a:cs typeface="Arial" panose="020B0604020202020204" pitchFamily="34" charset="0"/>
              </a:rPr>
              <a:t>Cautérisation</a:t>
            </a:r>
          </a:p>
          <a:p>
            <a:pPr marL="457200" indent="-457200" algn="just">
              <a:lnSpc>
                <a:spcPct val="250000"/>
              </a:lnSpc>
              <a:spcAft>
                <a:spcPts val="1200"/>
              </a:spcAft>
              <a:buClr>
                <a:srgbClr val="FE5E55"/>
              </a:buClr>
              <a:buFont typeface="Courier New" panose="02070309020205020404" pitchFamily="49" charset="0"/>
              <a:buChar char="o"/>
            </a:pPr>
            <a:r>
              <a:rPr lang="fr-FR" sz="2800" dirty="0">
                <a:latin typeface="Arial" panose="020B0604020202020204" pitchFamily="34" charset="0"/>
                <a:cs typeface="Arial" panose="020B0604020202020204" pitchFamily="34" charset="0"/>
              </a:rPr>
              <a:t>Conisation à l’anse diathermique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AB87C53D-7B5B-4AB4-AE68-BBAB8BA89D54}"/>
              </a:ext>
            </a:extLst>
          </p:cNvPr>
          <p:cNvGrpSpPr/>
          <p:nvPr/>
        </p:nvGrpSpPr>
        <p:grpSpPr>
          <a:xfrm>
            <a:off x="231448" y="167639"/>
            <a:ext cx="11723923" cy="590729"/>
            <a:chOff x="231448" y="167639"/>
            <a:chExt cx="11723923" cy="59072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F67F46E-4DB3-4EFD-82B7-61C976CE2B84}"/>
                </a:ext>
              </a:extLst>
            </p:cNvPr>
            <p:cNvSpPr/>
            <p:nvPr/>
          </p:nvSpPr>
          <p:spPr>
            <a:xfrm>
              <a:off x="452846" y="171450"/>
              <a:ext cx="11152010" cy="586918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Ellipse 1">
              <a:extLst>
                <a:ext uri="{FF2B5EF4-FFF2-40B4-BE49-F238E27FC236}">
                  <a16:creationId xmlns:a16="http://schemas.microsoft.com/office/drawing/2014/main" id="{E7D16B78-8415-476E-8E34-D2DF643C6C32}"/>
                </a:ext>
              </a:extLst>
            </p:cNvPr>
            <p:cNvSpPr/>
            <p:nvPr/>
          </p:nvSpPr>
          <p:spPr>
            <a:xfrm>
              <a:off x="11319100" y="169998"/>
              <a:ext cx="636271" cy="58691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76F130AC-80F0-4B30-BB0D-EAFE33521E3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94441" y="229457"/>
              <a:ext cx="517359" cy="468000"/>
            </a:xfrm>
            <a:prstGeom prst="rect">
              <a:avLst/>
            </a:prstGeom>
          </p:spPr>
        </p:pic>
        <p:sp>
          <p:nvSpPr>
            <p:cNvPr id="14" name="Ellipse 13">
              <a:extLst>
                <a:ext uri="{FF2B5EF4-FFF2-40B4-BE49-F238E27FC236}">
                  <a16:creationId xmlns:a16="http://schemas.microsoft.com/office/drawing/2014/main" id="{77AD599E-4C10-4C3A-833E-E3CF04D0D1AC}"/>
                </a:ext>
              </a:extLst>
            </p:cNvPr>
            <p:cNvSpPr/>
            <p:nvPr/>
          </p:nvSpPr>
          <p:spPr>
            <a:xfrm>
              <a:off x="231448" y="167639"/>
              <a:ext cx="636271" cy="58691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FD3D7A0A-C0A5-4CCF-B563-085733C31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01137" y="167639"/>
            <a:ext cx="684000" cy="600075"/>
          </a:xfrm>
        </p:spPr>
        <p:txBody>
          <a:bodyPr/>
          <a:lstStyle/>
          <a:p>
            <a:pPr algn="ctr"/>
            <a:fld id="{E08D205E-34E0-4D4E-B6CF-D546C54444F4}" type="slidenum">
              <a:rPr lang="en-US" sz="2400" b="1" smtClean="0">
                <a:solidFill>
                  <a:srgbClr val="7030A0"/>
                </a:solidFill>
                <a:latin typeface="Arial Black" panose="020B0A04020102020204" pitchFamily="34" charset="0"/>
              </a:rPr>
              <a:pPr algn="ctr"/>
              <a:t>53</a:t>
            </a:fld>
            <a:endParaRPr lang="en-US" sz="2400" b="1" dirty="0">
              <a:solidFill>
                <a:srgbClr val="7030A0"/>
              </a:solidFill>
              <a:latin typeface="Arial Black" panose="020B0A04020102020204" pitchFamily="34" charset="0"/>
            </a:endParaRPr>
          </a:p>
        </p:txBody>
      </p:sp>
      <p:sp>
        <p:nvSpPr>
          <p:cNvPr id="25" name="TextBox 6">
            <a:extLst>
              <a:ext uri="{FF2B5EF4-FFF2-40B4-BE49-F238E27FC236}">
                <a16:creationId xmlns:a16="http://schemas.microsoft.com/office/drawing/2014/main" id="{E30294B8-4862-474C-A351-C243AB29489B}"/>
              </a:ext>
            </a:extLst>
          </p:cNvPr>
          <p:cNvSpPr txBox="1"/>
          <p:nvPr/>
        </p:nvSpPr>
        <p:spPr>
          <a:xfrm>
            <a:off x="867719" y="181080"/>
            <a:ext cx="10322796" cy="55399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id-ID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Traitement </a:t>
            </a:r>
            <a:r>
              <a:rPr lang="id-ID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curatif</a:t>
            </a:r>
            <a:r>
              <a:rPr lang="id-ID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d-ID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</a:t>
            </a:r>
            <a:r>
              <a:rPr lang="id-ID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d-ID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Papillomavirus</a:t>
            </a:r>
            <a:r>
              <a:rPr lang="id-ID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humains</a:t>
            </a:r>
          </a:p>
        </p:txBody>
      </p:sp>
    </p:spTree>
    <p:extLst>
      <p:ext uri="{BB962C8B-B14F-4D97-AF65-F5344CB8AC3E}">
        <p14:creationId xmlns:p14="http://schemas.microsoft.com/office/powerpoint/2010/main" val="361919955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83DCCEF6-E370-466F-871A-36BAA7C76A8A}"/>
              </a:ext>
            </a:extLst>
          </p:cNvPr>
          <p:cNvSpPr txBox="1"/>
          <p:nvPr/>
        </p:nvSpPr>
        <p:spPr>
          <a:xfrm>
            <a:off x="271463" y="1026820"/>
            <a:ext cx="11623530" cy="50421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1200"/>
              </a:spcAft>
              <a:buClr>
                <a:srgbClr val="FE5E55"/>
              </a:buClr>
            </a:pPr>
            <a:r>
              <a:rPr lang="fr-FR" sz="32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Indications</a:t>
            </a:r>
          </a:p>
          <a:p>
            <a:pPr marL="342900" lvl="0" indent="-342900">
              <a:lnSpc>
                <a:spcPts val="3385"/>
              </a:lnSpc>
              <a:spcBef>
                <a:spcPts val="2350"/>
              </a:spcBef>
              <a:spcAft>
                <a:spcPts val="0"/>
              </a:spcAft>
              <a:buFont typeface="Arial MT"/>
              <a:buChar char="•"/>
              <a:tabLst>
                <a:tab pos="670560" algn="l"/>
              </a:tabLst>
            </a:pPr>
            <a:r>
              <a:rPr lang="fr-FR" sz="2800" b="1" spc="0" dirty="0">
                <a:solidFill>
                  <a:srgbClr val="242424"/>
                </a:solidFill>
                <a:effectLst/>
                <a:latin typeface="Arial" panose="020B0604020202020204" pitchFamily="34" charset="0"/>
                <a:ea typeface="Arial MT"/>
                <a:cs typeface="Arial" panose="020B0604020202020204" pitchFamily="34" charset="0"/>
              </a:rPr>
              <a:t>Cryothérapie</a:t>
            </a:r>
            <a:r>
              <a:rPr lang="fr-FR" sz="2800" b="1" spc="-100" dirty="0">
                <a:solidFill>
                  <a:srgbClr val="242424"/>
                </a:solidFill>
                <a:effectLst/>
                <a:latin typeface="Arial" panose="020B0604020202020204" pitchFamily="34" charset="0"/>
                <a:ea typeface="Arial MT"/>
                <a:cs typeface="Arial" panose="020B0604020202020204" pitchFamily="34" charset="0"/>
              </a:rPr>
              <a:t> </a:t>
            </a:r>
            <a:r>
              <a:rPr lang="fr-FR" sz="2800" b="1" spc="0" dirty="0">
                <a:solidFill>
                  <a:srgbClr val="242424"/>
                </a:solidFill>
                <a:effectLst/>
                <a:latin typeface="Arial" panose="020B0604020202020204" pitchFamily="34" charset="0"/>
                <a:ea typeface="Arial MT"/>
                <a:cs typeface="Arial" panose="020B0604020202020204" pitchFamily="34" charset="0"/>
              </a:rPr>
              <a:t>&gt;</a:t>
            </a:r>
            <a:r>
              <a:rPr lang="fr-FR" sz="2800" b="1" spc="-125" dirty="0">
                <a:solidFill>
                  <a:srgbClr val="242424"/>
                </a:solidFill>
                <a:effectLst/>
                <a:latin typeface="Arial" panose="020B0604020202020204" pitchFamily="34" charset="0"/>
                <a:ea typeface="Arial MT"/>
                <a:cs typeface="Arial" panose="020B0604020202020204" pitchFamily="34" charset="0"/>
              </a:rPr>
              <a:t> </a:t>
            </a:r>
            <a:r>
              <a:rPr lang="fr-FR" sz="2800" b="1" spc="-10" dirty="0">
                <a:solidFill>
                  <a:srgbClr val="242424"/>
                </a:solidFill>
                <a:effectLst/>
                <a:latin typeface="Arial" panose="020B0604020202020204" pitchFamily="34" charset="0"/>
                <a:ea typeface="Arial MT"/>
                <a:cs typeface="Arial" panose="020B0604020202020204" pitchFamily="34" charset="0"/>
              </a:rPr>
              <a:t>dermatologues</a:t>
            </a:r>
            <a:endParaRPr lang="fr-SN" sz="2800" b="1" spc="0" dirty="0">
              <a:effectLst/>
              <a:latin typeface="Arial" panose="020B0604020202020204" pitchFamily="34" charset="0"/>
              <a:ea typeface="Arial MT"/>
              <a:cs typeface="Arial" panose="020B0604020202020204" pitchFamily="34" charset="0"/>
            </a:endParaRPr>
          </a:p>
          <a:p>
            <a:pPr marL="671195">
              <a:lnSpc>
                <a:spcPts val="2900"/>
              </a:lnSpc>
            </a:pPr>
            <a:r>
              <a:rPr lang="fr-FR" sz="2800" dirty="0">
                <a:solidFill>
                  <a:srgbClr val="24242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Lésions</a:t>
            </a:r>
            <a:r>
              <a:rPr lang="fr-FR" sz="2800" spc="-40" dirty="0">
                <a:solidFill>
                  <a:srgbClr val="24242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800" dirty="0">
                <a:solidFill>
                  <a:srgbClr val="24242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externes</a:t>
            </a:r>
            <a:r>
              <a:rPr lang="fr-FR" sz="2800" spc="-55" dirty="0">
                <a:solidFill>
                  <a:srgbClr val="24242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800" dirty="0">
                <a:solidFill>
                  <a:srgbClr val="24242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</a:t>
            </a:r>
            <a:r>
              <a:rPr lang="fr-FR" sz="2800" spc="-30" dirty="0">
                <a:solidFill>
                  <a:srgbClr val="24242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800" dirty="0">
                <a:solidFill>
                  <a:srgbClr val="24242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petite</a:t>
            </a:r>
            <a:r>
              <a:rPr lang="fr-FR" sz="2800" spc="-40" dirty="0">
                <a:solidFill>
                  <a:srgbClr val="24242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800" dirty="0">
                <a:solidFill>
                  <a:srgbClr val="24242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taille.</a:t>
            </a:r>
            <a:r>
              <a:rPr lang="fr-FR" sz="2800" spc="-65" dirty="0">
                <a:solidFill>
                  <a:srgbClr val="24242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800" dirty="0">
                <a:solidFill>
                  <a:srgbClr val="24242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EII:</a:t>
            </a:r>
            <a:r>
              <a:rPr lang="fr-FR" sz="2800" spc="-40" dirty="0">
                <a:solidFill>
                  <a:srgbClr val="24242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800" dirty="0">
                <a:solidFill>
                  <a:srgbClr val="24242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douleurs</a:t>
            </a:r>
            <a:r>
              <a:rPr lang="fr-FR" sz="2800" spc="-40" dirty="0">
                <a:solidFill>
                  <a:srgbClr val="24242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800" dirty="0">
                <a:solidFill>
                  <a:srgbClr val="24242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et</a:t>
            </a:r>
            <a:r>
              <a:rPr lang="fr-FR" sz="2800" spc="-35" dirty="0">
                <a:solidFill>
                  <a:srgbClr val="24242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800" dirty="0">
                <a:solidFill>
                  <a:srgbClr val="24242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ulcérations</a:t>
            </a:r>
            <a:r>
              <a:rPr lang="fr-FR" sz="2800" spc="-55" dirty="0">
                <a:solidFill>
                  <a:srgbClr val="24242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800" spc="-25" dirty="0">
                <a:solidFill>
                  <a:srgbClr val="24242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++</a:t>
            </a:r>
            <a:endParaRPr lang="fr-SN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ts val="3385"/>
              </a:lnSpc>
              <a:spcBef>
                <a:spcPts val="2355"/>
              </a:spcBef>
              <a:spcAft>
                <a:spcPts val="0"/>
              </a:spcAft>
              <a:buFont typeface="Arial MT"/>
              <a:buChar char="•"/>
              <a:tabLst>
                <a:tab pos="670560" algn="l"/>
              </a:tabLst>
            </a:pPr>
            <a:r>
              <a:rPr lang="fr-FR" sz="2800" b="1" spc="0" dirty="0">
                <a:solidFill>
                  <a:srgbClr val="242424"/>
                </a:solidFill>
                <a:effectLst/>
                <a:latin typeface="Arial" panose="020B0604020202020204" pitchFamily="34" charset="0"/>
                <a:ea typeface="Arial MT"/>
                <a:cs typeface="Arial" panose="020B0604020202020204" pitchFamily="34" charset="0"/>
              </a:rPr>
              <a:t>Vaporisation</a:t>
            </a:r>
            <a:r>
              <a:rPr lang="fr-FR" sz="2800" b="1" spc="-145" dirty="0">
                <a:solidFill>
                  <a:srgbClr val="242424"/>
                </a:solidFill>
                <a:effectLst/>
                <a:latin typeface="Arial" panose="020B0604020202020204" pitchFamily="34" charset="0"/>
                <a:ea typeface="Arial MT"/>
                <a:cs typeface="Arial" panose="020B0604020202020204" pitchFamily="34" charset="0"/>
              </a:rPr>
              <a:t> </a:t>
            </a:r>
            <a:r>
              <a:rPr lang="fr-FR" sz="2800" b="1" spc="0" dirty="0">
                <a:solidFill>
                  <a:srgbClr val="242424"/>
                </a:solidFill>
                <a:effectLst/>
                <a:latin typeface="Arial" panose="020B0604020202020204" pitchFamily="34" charset="0"/>
                <a:ea typeface="Arial MT"/>
                <a:cs typeface="Arial" panose="020B0604020202020204" pitchFamily="34" charset="0"/>
              </a:rPr>
              <a:t>Laser</a:t>
            </a:r>
            <a:r>
              <a:rPr lang="fr-FR" sz="2800" b="1" spc="-150" dirty="0">
                <a:solidFill>
                  <a:srgbClr val="242424"/>
                </a:solidFill>
                <a:effectLst/>
                <a:latin typeface="Arial" panose="020B0604020202020204" pitchFamily="34" charset="0"/>
                <a:ea typeface="Arial MT"/>
                <a:cs typeface="Arial" panose="020B0604020202020204" pitchFamily="34" charset="0"/>
              </a:rPr>
              <a:t> </a:t>
            </a:r>
            <a:r>
              <a:rPr lang="fr-FR" sz="2800" spc="0" dirty="0">
                <a:solidFill>
                  <a:srgbClr val="242424"/>
                </a:solidFill>
                <a:effectLst/>
                <a:latin typeface="Arial" panose="020B0604020202020204" pitchFamily="34" charset="0"/>
                <a:ea typeface="Arial MT"/>
                <a:cs typeface="Arial" panose="020B0604020202020204" pitchFamily="34" charset="0"/>
              </a:rPr>
              <a:t>(CO2,</a:t>
            </a:r>
            <a:r>
              <a:rPr lang="fr-FR" sz="2800" spc="-155" dirty="0">
                <a:solidFill>
                  <a:srgbClr val="242424"/>
                </a:solidFill>
                <a:effectLst/>
                <a:latin typeface="Arial" panose="020B0604020202020204" pitchFamily="34" charset="0"/>
                <a:ea typeface="Arial MT"/>
                <a:cs typeface="Arial" panose="020B0604020202020204" pitchFamily="34" charset="0"/>
              </a:rPr>
              <a:t> </a:t>
            </a:r>
            <a:r>
              <a:rPr lang="fr-FR" sz="2800" spc="0" dirty="0">
                <a:solidFill>
                  <a:srgbClr val="242424"/>
                </a:solidFill>
                <a:effectLst/>
                <a:latin typeface="Arial" panose="020B0604020202020204" pitchFamily="34" charset="0"/>
                <a:ea typeface="Arial MT"/>
                <a:cs typeface="Arial" panose="020B0604020202020204" pitchFamily="34" charset="0"/>
              </a:rPr>
              <a:t>YAG)</a:t>
            </a:r>
            <a:r>
              <a:rPr lang="fr-FR" sz="2800" spc="-160" dirty="0">
                <a:solidFill>
                  <a:srgbClr val="242424"/>
                </a:solidFill>
                <a:effectLst/>
                <a:latin typeface="Arial" panose="020B0604020202020204" pitchFamily="34" charset="0"/>
                <a:ea typeface="Arial MT"/>
                <a:cs typeface="Arial" panose="020B0604020202020204" pitchFamily="34" charset="0"/>
              </a:rPr>
              <a:t> </a:t>
            </a:r>
            <a:r>
              <a:rPr lang="fr-FR" sz="2800" b="1" spc="0" dirty="0">
                <a:solidFill>
                  <a:srgbClr val="242424"/>
                </a:solidFill>
                <a:effectLst/>
                <a:latin typeface="Arial" panose="020B0604020202020204" pitchFamily="34" charset="0"/>
                <a:ea typeface="Arial MT"/>
                <a:cs typeface="Arial" panose="020B0604020202020204" pitchFamily="34" charset="0"/>
              </a:rPr>
              <a:t>&gt;</a:t>
            </a:r>
            <a:r>
              <a:rPr lang="fr-FR" sz="2800" b="1" spc="-150" dirty="0">
                <a:solidFill>
                  <a:srgbClr val="242424"/>
                </a:solidFill>
                <a:effectLst/>
                <a:latin typeface="Arial" panose="020B0604020202020204" pitchFamily="34" charset="0"/>
                <a:ea typeface="Arial MT"/>
                <a:cs typeface="Arial" panose="020B0604020202020204" pitchFamily="34" charset="0"/>
              </a:rPr>
              <a:t> </a:t>
            </a:r>
            <a:r>
              <a:rPr lang="fr-FR" sz="2800" b="1" spc="-10" dirty="0">
                <a:solidFill>
                  <a:srgbClr val="242424"/>
                </a:solidFill>
                <a:effectLst/>
                <a:latin typeface="Arial" panose="020B0604020202020204" pitchFamily="34" charset="0"/>
                <a:ea typeface="Arial MT"/>
                <a:cs typeface="Arial" panose="020B0604020202020204" pitchFamily="34" charset="0"/>
              </a:rPr>
              <a:t>gynécologues</a:t>
            </a:r>
            <a:endParaRPr lang="fr-SN" sz="2800" spc="0" dirty="0">
              <a:effectLst/>
              <a:latin typeface="Arial" panose="020B0604020202020204" pitchFamily="34" charset="0"/>
              <a:ea typeface="Arial MT"/>
              <a:cs typeface="Arial" panose="020B0604020202020204" pitchFamily="34" charset="0"/>
            </a:endParaRPr>
          </a:p>
          <a:p>
            <a:pPr marL="669925">
              <a:lnSpc>
                <a:spcPts val="2900"/>
              </a:lnSpc>
            </a:pPr>
            <a:r>
              <a:rPr lang="fr-FR" sz="2800" dirty="0">
                <a:solidFill>
                  <a:srgbClr val="24242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EII:</a:t>
            </a:r>
            <a:r>
              <a:rPr lang="fr-FR" sz="2800" spc="-55" dirty="0">
                <a:solidFill>
                  <a:srgbClr val="24242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800" dirty="0">
                <a:solidFill>
                  <a:srgbClr val="24242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douleurs,</a:t>
            </a:r>
            <a:r>
              <a:rPr lang="fr-FR" sz="2800" spc="-40" dirty="0">
                <a:solidFill>
                  <a:srgbClr val="24242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800" dirty="0">
                <a:solidFill>
                  <a:srgbClr val="24242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cicatrices</a:t>
            </a:r>
            <a:r>
              <a:rPr lang="fr-FR" sz="2800" spc="-80" dirty="0">
                <a:solidFill>
                  <a:srgbClr val="24242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800" dirty="0">
                <a:solidFill>
                  <a:srgbClr val="24242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rétractiles</a:t>
            </a:r>
            <a:r>
              <a:rPr lang="fr-FR" sz="2800" spc="-65" dirty="0">
                <a:solidFill>
                  <a:srgbClr val="24242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800" dirty="0">
                <a:solidFill>
                  <a:srgbClr val="24242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et</a:t>
            </a:r>
            <a:r>
              <a:rPr lang="fr-FR" sz="2800" spc="-40" dirty="0">
                <a:solidFill>
                  <a:srgbClr val="24242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800" dirty="0">
                <a:solidFill>
                  <a:srgbClr val="24242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hyper</a:t>
            </a:r>
            <a:r>
              <a:rPr lang="fr-FR" sz="2800" spc="-45" dirty="0">
                <a:solidFill>
                  <a:srgbClr val="24242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800" dirty="0">
                <a:solidFill>
                  <a:srgbClr val="24242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ou</a:t>
            </a:r>
            <a:r>
              <a:rPr lang="fr-FR" sz="2800" spc="-30" dirty="0">
                <a:solidFill>
                  <a:srgbClr val="24242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800" spc="-10" dirty="0">
                <a:solidFill>
                  <a:srgbClr val="24242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hypopigmentations</a:t>
            </a:r>
            <a:endParaRPr lang="fr-SN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ts val="3385"/>
              </a:lnSpc>
              <a:spcBef>
                <a:spcPts val="2355"/>
              </a:spcBef>
              <a:spcAft>
                <a:spcPts val="0"/>
              </a:spcAft>
              <a:buFont typeface="Arial MT"/>
              <a:buChar char="•"/>
              <a:tabLst>
                <a:tab pos="670560" algn="l"/>
              </a:tabLst>
            </a:pPr>
            <a:r>
              <a:rPr lang="fr-FR" sz="2800" b="1" spc="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Arial MT"/>
                <a:cs typeface="Arial" panose="020B0604020202020204" pitchFamily="34" charset="0"/>
              </a:rPr>
              <a:t>Électrocoagulation</a:t>
            </a:r>
            <a:r>
              <a:rPr lang="fr-FR" sz="2800" b="1" spc="-11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Arial MT"/>
                <a:cs typeface="Arial" panose="020B0604020202020204" pitchFamily="34" charset="0"/>
              </a:rPr>
              <a:t> </a:t>
            </a:r>
            <a:r>
              <a:rPr lang="fr-FR" sz="2800" b="1" spc="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Arial MT"/>
                <a:cs typeface="Arial" panose="020B0604020202020204" pitchFamily="34" charset="0"/>
              </a:rPr>
              <a:t>au</a:t>
            </a:r>
            <a:r>
              <a:rPr lang="fr-FR" sz="2800" b="1" spc="-13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Arial MT"/>
                <a:cs typeface="Arial" panose="020B0604020202020204" pitchFamily="34" charset="0"/>
              </a:rPr>
              <a:t> </a:t>
            </a:r>
            <a:r>
              <a:rPr lang="fr-FR" sz="2800" b="1" spc="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Arial MT"/>
                <a:cs typeface="Arial" panose="020B0604020202020204" pitchFamily="34" charset="0"/>
              </a:rPr>
              <a:t>bistouri</a:t>
            </a:r>
            <a:r>
              <a:rPr lang="fr-FR" sz="2800" b="1" spc="-13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Arial MT"/>
                <a:cs typeface="Arial" panose="020B0604020202020204" pitchFamily="34" charset="0"/>
              </a:rPr>
              <a:t> </a:t>
            </a:r>
            <a:r>
              <a:rPr lang="fr-FR" sz="2800" b="1" spc="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Arial MT"/>
                <a:cs typeface="Arial" panose="020B0604020202020204" pitchFamily="34" charset="0"/>
              </a:rPr>
              <a:t>électrique</a:t>
            </a:r>
            <a:r>
              <a:rPr lang="fr-FR" sz="2800" b="1" spc="-1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Arial MT"/>
                <a:cs typeface="Arial" panose="020B0604020202020204" pitchFamily="34" charset="0"/>
              </a:rPr>
              <a:t> </a:t>
            </a:r>
            <a:r>
              <a:rPr lang="fr-FR" sz="2800" b="1" spc="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Arial MT"/>
                <a:cs typeface="Arial" panose="020B0604020202020204" pitchFamily="34" charset="0"/>
              </a:rPr>
              <a:t>&gt;</a:t>
            </a:r>
            <a:r>
              <a:rPr lang="fr-FR" sz="2800" b="1" spc="-135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Arial MT"/>
                <a:cs typeface="Arial" panose="020B0604020202020204" pitchFamily="34" charset="0"/>
              </a:rPr>
              <a:t> </a:t>
            </a:r>
            <a:r>
              <a:rPr lang="fr-FR" sz="2800" b="1" spc="-1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Arial MT"/>
                <a:cs typeface="Arial" panose="020B0604020202020204" pitchFamily="34" charset="0"/>
              </a:rPr>
              <a:t>Proctologue</a:t>
            </a:r>
            <a:endParaRPr lang="fr-SN" sz="2800" b="1" spc="0" dirty="0">
              <a:effectLst/>
              <a:latin typeface="Arial" panose="020B0604020202020204" pitchFamily="34" charset="0"/>
              <a:ea typeface="Arial MT"/>
              <a:cs typeface="Arial" panose="020B0604020202020204" pitchFamily="34" charset="0"/>
            </a:endParaRPr>
          </a:p>
          <a:p>
            <a:pPr marL="669925" marR="1025525" indent="1270">
              <a:lnSpc>
                <a:spcPct val="97000"/>
              </a:lnSpc>
              <a:spcBef>
                <a:spcPts val="15"/>
              </a:spcBef>
              <a:spcAft>
                <a:spcPts val="0"/>
              </a:spcAft>
            </a:pPr>
            <a:r>
              <a:rPr lang="fr-FR" sz="2800" dirty="0">
                <a:solidFill>
                  <a:srgbClr val="24242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Lésions</a:t>
            </a:r>
            <a:r>
              <a:rPr lang="fr-FR" sz="2800" spc="-40" dirty="0">
                <a:solidFill>
                  <a:srgbClr val="24242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800" dirty="0">
                <a:solidFill>
                  <a:srgbClr val="24242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</a:t>
            </a:r>
            <a:r>
              <a:rPr lang="fr-FR" sz="2800" spc="-45" dirty="0">
                <a:solidFill>
                  <a:srgbClr val="24242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800" dirty="0">
                <a:solidFill>
                  <a:srgbClr val="24242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la</a:t>
            </a:r>
            <a:r>
              <a:rPr lang="fr-FR" sz="2800" spc="-60" dirty="0">
                <a:solidFill>
                  <a:srgbClr val="24242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800" dirty="0">
                <a:solidFill>
                  <a:srgbClr val="24242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marge</a:t>
            </a:r>
            <a:r>
              <a:rPr lang="fr-FR" sz="2800" spc="-55" dirty="0">
                <a:solidFill>
                  <a:srgbClr val="24242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800" dirty="0">
                <a:solidFill>
                  <a:srgbClr val="24242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anale</a:t>
            </a:r>
            <a:r>
              <a:rPr lang="fr-FR" sz="2800" spc="-45" dirty="0">
                <a:solidFill>
                  <a:srgbClr val="24242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800" dirty="0">
                <a:solidFill>
                  <a:srgbClr val="24242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et</a:t>
            </a:r>
            <a:r>
              <a:rPr lang="fr-FR" sz="2800" spc="-60" dirty="0">
                <a:solidFill>
                  <a:srgbClr val="24242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800" dirty="0" err="1">
                <a:solidFill>
                  <a:srgbClr val="24242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intracanalaires</a:t>
            </a:r>
            <a:r>
              <a:rPr lang="fr-FR" sz="2800" spc="-65" dirty="0">
                <a:solidFill>
                  <a:srgbClr val="24242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800" dirty="0">
                <a:solidFill>
                  <a:srgbClr val="24242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(rectum</a:t>
            </a:r>
            <a:r>
              <a:rPr lang="fr-FR" sz="2800" spc="-70" dirty="0">
                <a:solidFill>
                  <a:srgbClr val="24242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800" dirty="0">
                <a:solidFill>
                  <a:srgbClr val="24242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vide) EII: douleurs et hyper ou hypopigmentations</a:t>
            </a:r>
            <a:endParaRPr lang="fr-SN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spcAft>
                <a:spcPts val="1200"/>
              </a:spcAft>
              <a:buClr>
                <a:srgbClr val="FE5E55"/>
              </a:buClr>
            </a:pPr>
            <a:endParaRPr lang="fr-FR" sz="3200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AB87C53D-7B5B-4AB4-AE68-BBAB8BA89D54}"/>
              </a:ext>
            </a:extLst>
          </p:cNvPr>
          <p:cNvGrpSpPr/>
          <p:nvPr/>
        </p:nvGrpSpPr>
        <p:grpSpPr>
          <a:xfrm>
            <a:off x="231448" y="167639"/>
            <a:ext cx="11723923" cy="590729"/>
            <a:chOff x="231448" y="167639"/>
            <a:chExt cx="11723923" cy="59072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F67F46E-4DB3-4EFD-82B7-61C976CE2B84}"/>
                </a:ext>
              </a:extLst>
            </p:cNvPr>
            <p:cNvSpPr/>
            <p:nvPr/>
          </p:nvSpPr>
          <p:spPr>
            <a:xfrm>
              <a:off x="452846" y="171450"/>
              <a:ext cx="11152010" cy="586918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Ellipse 1">
              <a:extLst>
                <a:ext uri="{FF2B5EF4-FFF2-40B4-BE49-F238E27FC236}">
                  <a16:creationId xmlns:a16="http://schemas.microsoft.com/office/drawing/2014/main" id="{E7D16B78-8415-476E-8E34-D2DF643C6C32}"/>
                </a:ext>
              </a:extLst>
            </p:cNvPr>
            <p:cNvSpPr/>
            <p:nvPr/>
          </p:nvSpPr>
          <p:spPr>
            <a:xfrm>
              <a:off x="11319100" y="169998"/>
              <a:ext cx="636271" cy="58691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76F130AC-80F0-4B30-BB0D-EAFE33521E3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94441" y="229457"/>
              <a:ext cx="517359" cy="468000"/>
            </a:xfrm>
            <a:prstGeom prst="rect">
              <a:avLst/>
            </a:prstGeom>
          </p:spPr>
        </p:pic>
        <p:sp>
          <p:nvSpPr>
            <p:cNvPr id="14" name="Ellipse 13">
              <a:extLst>
                <a:ext uri="{FF2B5EF4-FFF2-40B4-BE49-F238E27FC236}">
                  <a16:creationId xmlns:a16="http://schemas.microsoft.com/office/drawing/2014/main" id="{77AD599E-4C10-4C3A-833E-E3CF04D0D1AC}"/>
                </a:ext>
              </a:extLst>
            </p:cNvPr>
            <p:cNvSpPr/>
            <p:nvPr/>
          </p:nvSpPr>
          <p:spPr>
            <a:xfrm>
              <a:off x="231448" y="167639"/>
              <a:ext cx="636271" cy="58691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FD3D7A0A-C0A5-4CCF-B563-085733C31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01137" y="167639"/>
            <a:ext cx="684000" cy="600075"/>
          </a:xfrm>
        </p:spPr>
        <p:txBody>
          <a:bodyPr/>
          <a:lstStyle/>
          <a:p>
            <a:pPr algn="ctr"/>
            <a:fld id="{E08D205E-34E0-4D4E-B6CF-D546C54444F4}" type="slidenum">
              <a:rPr lang="en-US" sz="2400" b="1" smtClean="0">
                <a:solidFill>
                  <a:srgbClr val="7030A0"/>
                </a:solidFill>
                <a:latin typeface="Arial Black" panose="020B0A04020102020204" pitchFamily="34" charset="0"/>
              </a:rPr>
              <a:pPr algn="ctr"/>
              <a:t>54</a:t>
            </a:fld>
            <a:endParaRPr lang="en-US" sz="2400" b="1" dirty="0">
              <a:solidFill>
                <a:srgbClr val="7030A0"/>
              </a:solidFill>
              <a:latin typeface="Arial Black" panose="020B0A04020102020204" pitchFamily="34" charset="0"/>
            </a:endParaRPr>
          </a:p>
        </p:txBody>
      </p:sp>
      <p:sp>
        <p:nvSpPr>
          <p:cNvPr id="25" name="TextBox 6">
            <a:extLst>
              <a:ext uri="{FF2B5EF4-FFF2-40B4-BE49-F238E27FC236}">
                <a16:creationId xmlns:a16="http://schemas.microsoft.com/office/drawing/2014/main" id="{E30294B8-4862-474C-A351-C243AB29489B}"/>
              </a:ext>
            </a:extLst>
          </p:cNvPr>
          <p:cNvSpPr txBox="1"/>
          <p:nvPr/>
        </p:nvSpPr>
        <p:spPr>
          <a:xfrm>
            <a:off x="867719" y="181080"/>
            <a:ext cx="10322796" cy="55399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id-ID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Traitement </a:t>
            </a:r>
            <a:r>
              <a:rPr lang="id-ID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curatif</a:t>
            </a:r>
            <a:r>
              <a:rPr lang="id-ID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d-ID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</a:t>
            </a:r>
            <a:r>
              <a:rPr lang="id-ID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d-ID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Papillomavirus</a:t>
            </a:r>
            <a:r>
              <a:rPr lang="id-ID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humains</a:t>
            </a:r>
          </a:p>
        </p:txBody>
      </p:sp>
    </p:spTree>
    <p:extLst>
      <p:ext uri="{BB962C8B-B14F-4D97-AF65-F5344CB8AC3E}">
        <p14:creationId xmlns:p14="http://schemas.microsoft.com/office/powerpoint/2010/main" val="186290967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83DCCEF6-E370-466F-871A-36BAA7C76A8A}"/>
              </a:ext>
            </a:extLst>
          </p:cNvPr>
          <p:cNvSpPr txBox="1"/>
          <p:nvPr/>
        </p:nvSpPr>
        <p:spPr>
          <a:xfrm>
            <a:off x="231448" y="812564"/>
            <a:ext cx="11623530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1200"/>
              </a:spcAft>
              <a:buClr>
                <a:srgbClr val="FE5E55"/>
              </a:buClr>
            </a:pPr>
            <a:r>
              <a:rPr lang="fr-FR" sz="32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Indications</a:t>
            </a:r>
          </a:p>
          <a:p>
            <a:pPr algn="just">
              <a:spcAft>
                <a:spcPts val="1200"/>
              </a:spcAft>
              <a:buClr>
                <a:srgbClr val="FE5E55"/>
              </a:buClr>
            </a:pPr>
            <a:endParaRPr lang="fr-FR" sz="3200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Aft>
                <a:spcPts val="1200"/>
              </a:spcAft>
              <a:buClr>
                <a:srgbClr val="FE5E55"/>
              </a:buClr>
            </a:pPr>
            <a:endParaRPr lang="fr-FR" sz="3200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AB87C53D-7B5B-4AB4-AE68-BBAB8BA89D54}"/>
              </a:ext>
            </a:extLst>
          </p:cNvPr>
          <p:cNvGrpSpPr/>
          <p:nvPr/>
        </p:nvGrpSpPr>
        <p:grpSpPr>
          <a:xfrm>
            <a:off x="231448" y="167639"/>
            <a:ext cx="11723923" cy="590729"/>
            <a:chOff x="231448" y="167639"/>
            <a:chExt cx="11723923" cy="59072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F67F46E-4DB3-4EFD-82B7-61C976CE2B84}"/>
                </a:ext>
              </a:extLst>
            </p:cNvPr>
            <p:cNvSpPr/>
            <p:nvPr/>
          </p:nvSpPr>
          <p:spPr>
            <a:xfrm>
              <a:off x="452846" y="171450"/>
              <a:ext cx="11152010" cy="586918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Ellipse 1">
              <a:extLst>
                <a:ext uri="{FF2B5EF4-FFF2-40B4-BE49-F238E27FC236}">
                  <a16:creationId xmlns:a16="http://schemas.microsoft.com/office/drawing/2014/main" id="{E7D16B78-8415-476E-8E34-D2DF643C6C32}"/>
                </a:ext>
              </a:extLst>
            </p:cNvPr>
            <p:cNvSpPr/>
            <p:nvPr/>
          </p:nvSpPr>
          <p:spPr>
            <a:xfrm>
              <a:off x="11319100" y="169998"/>
              <a:ext cx="636271" cy="58691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76F130AC-80F0-4B30-BB0D-EAFE33521E3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94441" y="229457"/>
              <a:ext cx="517359" cy="468000"/>
            </a:xfrm>
            <a:prstGeom prst="rect">
              <a:avLst/>
            </a:prstGeom>
          </p:spPr>
        </p:pic>
        <p:sp>
          <p:nvSpPr>
            <p:cNvPr id="14" name="Ellipse 13">
              <a:extLst>
                <a:ext uri="{FF2B5EF4-FFF2-40B4-BE49-F238E27FC236}">
                  <a16:creationId xmlns:a16="http://schemas.microsoft.com/office/drawing/2014/main" id="{77AD599E-4C10-4C3A-833E-E3CF04D0D1AC}"/>
                </a:ext>
              </a:extLst>
            </p:cNvPr>
            <p:cNvSpPr/>
            <p:nvPr/>
          </p:nvSpPr>
          <p:spPr>
            <a:xfrm>
              <a:off x="231448" y="167639"/>
              <a:ext cx="636271" cy="58691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FD3D7A0A-C0A5-4CCF-B563-085733C31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01137" y="167639"/>
            <a:ext cx="684000" cy="600075"/>
          </a:xfrm>
        </p:spPr>
        <p:txBody>
          <a:bodyPr/>
          <a:lstStyle/>
          <a:p>
            <a:pPr algn="ctr"/>
            <a:fld id="{E08D205E-34E0-4D4E-B6CF-D546C54444F4}" type="slidenum">
              <a:rPr lang="en-US" sz="2400" b="1" smtClean="0">
                <a:solidFill>
                  <a:srgbClr val="7030A0"/>
                </a:solidFill>
                <a:latin typeface="Arial Black" panose="020B0A04020102020204" pitchFamily="34" charset="0"/>
              </a:rPr>
              <a:pPr algn="ctr"/>
              <a:t>55</a:t>
            </a:fld>
            <a:endParaRPr lang="en-US" sz="2400" b="1" dirty="0">
              <a:solidFill>
                <a:srgbClr val="7030A0"/>
              </a:solidFill>
              <a:latin typeface="Arial Black" panose="020B0A04020102020204" pitchFamily="34" charset="0"/>
            </a:endParaRPr>
          </a:p>
        </p:txBody>
      </p:sp>
      <p:sp>
        <p:nvSpPr>
          <p:cNvPr id="25" name="TextBox 6">
            <a:extLst>
              <a:ext uri="{FF2B5EF4-FFF2-40B4-BE49-F238E27FC236}">
                <a16:creationId xmlns:a16="http://schemas.microsoft.com/office/drawing/2014/main" id="{E30294B8-4862-474C-A351-C243AB29489B}"/>
              </a:ext>
            </a:extLst>
          </p:cNvPr>
          <p:cNvSpPr txBox="1"/>
          <p:nvPr/>
        </p:nvSpPr>
        <p:spPr>
          <a:xfrm>
            <a:off x="867719" y="181080"/>
            <a:ext cx="10322796" cy="55399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id-ID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Traitement </a:t>
            </a:r>
            <a:r>
              <a:rPr lang="id-ID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curatif</a:t>
            </a:r>
            <a:r>
              <a:rPr lang="id-ID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d-ID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</a:t>
            </a:r>
            <a:r>
              <a:rPr lang="id-ID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d-ID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Papillomavirus</a:t>
            </a:r>
            <a:r>
              <a:rPr lang="id-ID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humains</a:t>
            </a:r>
          </a:p>
        </p:txBody>
      </p:sp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462D08DC-5B3C-004A-1165-C7F28A0D2A9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4180417"/>
              </p:ext>
            </p:extLst>
          </p:nvPr>
        </p:nvGraphicFramePr>
        <p:xfrm>
          <a:off x="155629" y="1417968"/>
          <a:ext cx="11754234" cy="5268582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5877117">
                  <a:extLst>
                    <a:ext uri="{9D8B030D-6E8A-4147-A177-3AD203B41FA5}">
                      <a16:colId xmlns:a16="http://schemas.microsoft.com/office/drawing/2014/main" val="2066300162"/>
                    </a:ext>
                  </a:extLst>
                </a:gridCol>
                <a:gridCol w="5877117">
                  <a:extLst>
                    <a:ext uri="{9D8B030D-6E8A-4147-A177-3AD203B41FA5}">
                      <a16:colId xmlns:a16="http://schemas.microsoft.com/office/drawing/2014/main" val="433291640"/>
                    </a:ext>
                  </a:extLst>
                </a:gridCol>
              </a:tblGrid>
              <a:tr h="622611">
                <a:tc>
                  <a:txBody>
                    <a:bodyPr/>
                    <a:lstStyle/>
                    <a:p>
                      <a:r>
                        <a:rPr lang="fr-FR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Type et </a:t>
                      </a:r>
                      <a:r>
                        <a:rPr lang="fr-FR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siege</a:t>
                      </a:r>
                      <a:r>
                        <a:rPr lang="fr-FR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de la lésions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Type de traitement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7654205"/>
                  </a:ext>
                </a:extLst>
              </a:tr>
              <a:tr h="622611">
                <a:tc>
                  <a:txBody>
                    <a:bodyPr/>
                    <a:lstStyle/>
                    <a:p>
                      <a:r>
                        <a:rPr lang="fr-FR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Peu nombreux plans ou vegetants de la marge anale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Bistouri électrique sous AL ou Imiquimod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69496695"/>
                  </a:ext>
                </a:extLst>
              </a:tr>
              <a:tr h="107464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Peu nombreux plans ou vegetants du canal anal</a:t>
                      </a:r>
                    </a:p>
                    <a:p>
                      <a:endParaRPr lang="fr-FR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Bistouri électrique sous AL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61425641"/>
                  </a:ext>
                </a:extLst>
              </a:tr>
              <a:tr h="107464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Nombreux plans ou vegetants du canal anal</a:t>
                      </a:r>
                    </a:p>
                    <a:p>
                      <a:endParaRPr lang="fr-FR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Bistouri électrique sous AL </a:t>
                      </a:r>
                    </a:p>
                    <a:p>
                      <a:endParaRPr lang="fr-FR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82141269"/>
                  </a:ext>
                </a:extLst>
              </a:tr>
              <a:tr h="622611">
                <a:tc>
                  <a:txBody>
                    <a:bodyPr/>
                    <a:lstStyle/>
                    <a:p>
                      <a:r>
                        <a:rPr lang="fr-FR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Plans profus de la marge anale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Bistouri électrique sous AL ou Imiquimod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9797996"/>
                  </a:ext>
                </a:extLst>
              </a:tr>
              <a:tr h="622611">
                <a:tc>
                  <a:txBody>
                    <a:bodyPr/>
                    <a:lstStyle/>
                    <a:p>
                      <a:r>
                        <a:rPr lang="fr-FR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Tumeur de Buschke </a:t>
                      </a:r>
                      <a:r>
                        <a:rPr lang="fr-FR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Lõwenstein</a:t>
                      </a:r>
                      <a:r>
                        <a:rPr lang="fr-FR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Maladie de Bowen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Exerese</a:t>
                      </a:r>
                      <a:r>
                        <a:rPr lang="fr-FR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chirurgicale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194075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1624831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83DCCEF6-E370-466F-871A-36BAA7C76A8A}"/>
              </a:ext>
            </a:extLst>
          </p:cNvPr>
          <p:cNvSpPr txBox="1"/>
          <p:nvPr/>
        </p:nvSpPr>
        <p:spPr>
          <a:xfrm>
            <a:off x="265718" y="825721"/>
            <a:ext cx="11623530" cy="6427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1200"/>
              </a:spcAft>
              <a:buClr>
                <a:srgbClr val="FE5E55"/>
              </a:buClr>
            </a:pPr>
            <a:r>
              <a:rPr lang="fr-FR" sz="32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Surveillance-résultats</a:t>
            </a:r>
          </a:p>
          <a:p>
            <a:pPr marL="320040"/>
            <a:r>
              <a:rPr lang="fr-FR" sz="2800" b="1" dirty="0">
                <a:solidFill>
                  <a:srgbClr val="7D2D7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Suivi</a:t>
            </a:r>
            <a:r>
              <a:rPr lang="fr-FR" sz="2800" b="1" spc="-55" dirty="0">
                <a:solidFill>
                  <a:srgbClr val="7D2D7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800" b="1" dirty="0">
                <a:solidFill>
                  <a:srgbClr val="7D2D7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après</a:t>
            </a:r>
            <a:r>
              <a:rPr lang="fr-FR" sz="2800" b="1" spc="-35" dirty="0">
                <a:solidFill>
                  <a:srgbClr val="7D2D7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800" b="1" dirty="0">
                <a:solidFill>
                  <a:srgbClr val="7D2D7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destruction</a:t>
            </a:r>
            <a:r>
              <a:rPr lang="fr-FR" sz="2800" b="1" spc="-70" dirty="0">
                <a:solidFill>
                  <a:srgbClr val="7D2D7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800" b="1" dirty="0">
                <a:solidFill>
                  <a:srgbClr val="7D2D7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des</a:t>
            </a:r>
            <a:r>
              <a:rPr lang="fr-FR" sz="2800" b="1" spc="-25" dirty="0">
                <a:solidFill>
                  <a:srgbClr val="7D2D7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800" b="1" spc="-10" dirty="0">
                <a:solidFill>
                  <a:srgbClr val="7D2D7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condylomes?</a:t>
            </a:r>
            <a:endParaRPr lang="fr-SN" sz="28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>
              <a:lnSpc>
                <a:spcPts val="3385"/>
              </a:lnSpc>
              <a:spcBef>
                <a:spcPts val="1790"/>
              </a:spcBef>
              <a:spcAft>
                <a:spcPts val="0"/>
              </a:spcAft>
              <a:tabLst>
                <a:tab pos="664210" algn="l"/>
              </a:tabLst>
            </a:pPr>
            <a:r>
              <a:rPr lang="fr-FR" sz="2800" spc="0" dirty="0">
                <a:solidFill>
                  <a:srgbClr val="242424"/>
                </a:solidFill>
                <a:effectLst/>
                <a:latin typeface="Arial" panose="020B0604020202020204" pitchFamily="34" charset="0"/>
                <a:ea typeface="Arial MT"/>
                <a:cs typeface="Arial" panose="020B0604020202020204" pitchFamily="34" charset="0"/>
              </a:rPr>
              <a:t>- Actuellement</a:t>
            </a:r>
            <a:r>
              <a:rPr lang="fr-FR" sz="2800" spc="-135" dirty="0">
                <a:solidFill>
                  <a:srgbClr val="242424"/>
                </a:solidFill>
                <a:effectLst/>
                <a:latin typeface="Arial" panose="020B0604020202020204" pitchFamily="34" charset="0"/>
                <a:ea typeface="Arial MT"/>
                <a:cs typeface="Arial" panose="020B0604020202020204" pitchFamily="34" charset="0"/>
              </a:rPr>
              <a:t> </a:t>
            </a:r>
            <a:r>
              <a:rPr lang="fr-FR" sz="2800" spc="0" dirty="0">
                <a:solidFill>
                  <a:srgbClr val="242424"/>
                </a:solidFill>
                <a:effectLst/>
                <a:latin typeface="Arial" panose="020B0604020202020204" pitchFamily="34" charset="0"/>
                <a:ea typeface="Arial MT"/>
                <a:cs typeface="Arial" panose="020B0604020202020204" pitchFamily="34" charset="0"/>
              </a:rPr>
              <a:t>aucune</a:t>
            </a:r>
            <a:r>
              <a:rPr lang="fr-FR" sz="2800" spc="-135" dirty="0">
                <a:solidFill>
                  <a:srgbClr val="242424"/>
                </a:solidFill>
                <a:effectLst/>
                <a:latin typeface="Arial" panose="020B0604020202020204" pitchFamily="34" charset="0"/>
                <a:ea typeface="Arial MT"/>
                <a:cs typeface="Arial" panose="020B0604020202020204" pitchFamily="34" charset="0"/>
              </a:rPr>
              <a:t> </a:t>
            </a:r>
            <a:r>
              <a:rPr lang="fr-FR" sz="2800" spc="-10" dirty="0">
                <a:solidFill>
                  <a:srgbClr val="242424"/>
                </a:solidFill>
                <a:effectLst/>
                <a:latin typeface="Arial" panose="020B0604020202020204" pitchFamily="34" charset="0"/>
                <a:ea typeface="Arial MT"/>
                <a:cs typeface="Arial" panose="020B0604020202020204" pitchFamily="34" charset="0"/>
              </a:rPr>
              <a:t>recommandation</a:t>
            </a:r>
            <a:endParaRPr lang="fr-SN" sz="2800" spc="0" dirty="0">
              <a:effectLst/>
              <a:latin typeface="Arial" panose="020B0604020202020204" pitchFamily="34" charset="0"/>
              <a:ea typeface="Arial MT"/>
              <a:cs typeface="Arial" panose="020B0604020202020204" pitchFamily="34" charset="0"/>
            </a:endParaRPr>
          </a:p>
          <a:p>
            <a:pPr marL="457200" lvl="0" indent="-457200">
              <a:lnSpc>
                <a:spcPts val="2875"/>
              </a:lnSpc>
              <a:buClr>
                <a:srgbClr val="7D2D7D"/>
              </a:buClr>
              <a:buSzPts val="2400"/>
              <a:buFont typeface="Arial" panose="020B0604020202020204" pitchFamily="34" charset="0"/>
              <a:buChar char="•"/>
              <a:tabLst>
                <a:tab pos="1064895" algn="l"/>
              </a:tabLst>
            </a:pPr>
            <a:r>
              <a:rPr lang="fr-FR" sz="2800" spc="-10" dirty="0">
                <a:solidFill>
                  <a:srgbClr val="303030"/>
                </a:solidFill>
                <a:latin typeface="Arial" panose="020B0604020202020204" pitchFamily="34" charset="0"/>
                <a:ea typeface="Arial MT"/>
                <a:cs typeface="Arial" panose="020B0604020202020204" pitchFamily="34" charset="0"/>
              </a:rPr>
              <a:t>C</a:t>
            </a:r>
            <a:r>
              <a:rPr lang="fr-FR" sz="2800" spc="-10" dirty="0">
                <a:solidFill>
                  <a:srgbClr val="303030"/>
                </a:solidFill>
                <a:effectLst/>
                <a:latin typeface="Arial" panose="020B0604020202020204" pitchFamily="34" charset="0"/>
                <a:ea typeface="Arial MT"/>
                <a:cs typeface="Arial" panose="020B0604020202020204" pitchFamily="34" charset="0"/>
              </a:rPr>
              <a:t>aractère</a:t>
            </a:r>
            <a:r>
              <a:rPr lang="fr-FR" sz="2800" spc="-50" dirty="0">
                <a:solidFill>
                  <a:srgbClr val="303030"/>
                </a:solidFill>
                <a:effectLst/>
                <a:latin typeface="Arial" panose="020B0604020202020204" pitchFamily="34" charset="0"/>
                <a:ea typeface="Arial MT"/>
                <a:cs typeface="Arial" panose="020B0604020202020204" pitchFamily="34" charset="0"/>
              </a:rPr>
              <a:t> </a:t>
            </a:r>
            <a:r>
              <a:rPr lang="fr-FR" sz="2800" spc="-10" dirty="0">
                <a:solidFill>
                  <a:srgbClr val="303030"/>
                </a:solidFill>
                <a:effectLst/>
                <a:latin typeface="Arial" panose="020B0604020202020204" pitchFamily="34" charset="0"/>
                <a:ea typeface="Arial MT"/>
                <a:cs typeface="Arial" panose="020B0604020202020204" pitchFamily="34" charset="0"/>
              </a:rPr>
              <a:t>multifocal</a:t>
            </a:r>
            <a:endParaRPr lang="fr-SN" sz="2800" spc="0" dirty="0">
              <a:effectLst/>
              <a:latin typeface="Arial" panose="020B0604020202020204" pitchFamily="34" charset="0"/>
              <a:ea typeface="Arial MT"/>
              <a:cs typeface="Arial" panose="020B0604020202020204" pitchFamily="34" charset="0"/>
            </a:endParaRPr>
          </a:p>
          <a:p>
            <a:pPr marL="457200" lvl="0" indent="-457200">
              <a:lnSpc>
                <a:spcPts val="2905"/>
              </a:lnSpc>
              <a:buClr>
                <a:srgbClr val="7D2D7D"/>
              </a:buClr>
              <a:buSzPts val="2400"/>
              <a:buFont typeface="Arial" panose="020B0604020202020204" pitchFamily="34" charset="0"/>
              <a:buChar char="•"/>
              <a:tabLst>
                <a:tab pos="1064895" algn="l"/>
              </a:tabLst>
            </a:pPr>
            <a:r>
              <a:rPr lang="fr-FR" sz="2800" dirty="0">
                <a:solidFill>
                  <a:srgbClr val="303030"/>
                </a:solidFill>
                <a:latin typeface="Arial" panose="020B0604020202020204" pitchFamily="34" charset="0"/>
                <a:ea typeface="Arial MT"/>
                <a:cs typeface="Arial" panose="020B0604020202020204" pitchFamily="34" charset="0"/>
              </a:rPr>
              <a:t>T</a:t>
            </a:r>
            <a:r>
              <a:rPr lang="fr-FR" sz="2800" spc="0" dirty="0">
                <a:solidFill>
                  <a:srgbClr val="303030"/>
                </a:solidFill>
                <a:effectLst/>
                <a:latin typeface="Arial" panose="020B0604020202020204" pitchFamily="34" charset="0"/>
                <a:ea typeface="Arial MT"/>
                <a:cs typeface="Arial" panose="020B0604020202020204" pitchFamily="34" charset="0"/>
              </a:rPr>
              <a:t>aux</a:t>
            </a:r>
            <a:r>
              <a:rPr lang="fr-FR" sz="2800" spc="-50" dirty="0">
                <a:solidFill>
                  <a:srgbClr val="303030"/>
                </a:solidFill>
                <a:effectLst/>
                <a:latin typeface="Arial" panose="020B0604020202020204" pitchFamily="34" charset="0"/>
                <a:ea typeface="Arial MT"/>
                <a:cs typeface="Arial" panose="020B0604020202020204" pitchFamily="34" charset="0"/>
              </a:rPr>
              <a:t> </a:t>
            </a:r>
            <a:r>
              <a:rPr lang="fr-FR" sz="2800" spc="0" dirty="0">
                <a:solidFill>
                  <a:srgbClr val="303030"/>
                </a:solidFill>
                <a:effectLst/>
                <a:latin typeface="Arial" panose="020B0604020202020204" pitchFamily="34" charset="0"/>
                <a:ea typeface="Arial MT"/>
                <a:cs typeface="Arial" panose="020B0604020202020204" pitchFamily="34" charset="0"/>
              </a:rPr>
              <a:t>élevé</a:t>
            </a:r>
            <a:r>
              <a:rPr lang="fr-FR" sz="2800" spc="-10" dirty="0">
                <a:solidFill>
                  <a:srgbClr val="303030"/>
                </a:solidFill>
                <a:effectLst/>
                <a:latin typeface="Arial" panose="020B0604020202020204" pitchFamily="34" charset="0"/>
                <a:ea typeface="Arial MT"/>
                <a:cs typeface="Arial" panose="020B0604020202020204" pitchFamily="34" charset="0"/>
              </a:rPr>
              <a:t> </a:t>
            </a:r>
            <a:r>
              <a:rPr lang="fr-FR" sz="2800" spc="0" dirty="0">
                <a:solidFill>
                  <a:srgbClr val="303030"/>
                </a:solidFill>
                <a:effectLst/>
                <a:latin typeface="Arial" panose="020B0604020202020204" pitchFamily="34" charset="0"/>
                <a:ea typeface="Arial MT"/>
                <a:cs typeface="Arial" panose="020B0604020202020204" pitchFamily="34" charset="0"/>
              </a:rPr>
              <a:t>de</a:t>
            </a:r>
            <a:r>
              <a:rPr lang="fr-FR" sz="2800" spc="-25" dirty="0">
                <a:solidFill>
                  <a:srgbClr val="303030"/>
                </a:solidFill>
                <a:effectLst/>
                <a:latin typeface="Arial" panose="020B0604020202020204" pitchFamily="34" charset="0"/>
                <a:ea typeface="Arial MT"/>
                <a:cs typeface="Arial" panose="020B0604020202020204" pitchFamily="34" charset="0"/>
              </a:rPr>
              <a:t> </a:t>
            </a:r>
            <a:r>
              <a:rPr lang="fr-FR" sz="2800" spc="-10" dirty="0">
                <a:solidFill>
                  <a:srgbClr val="303030"/>
                </a:solidFill>
                <a:effectLst/>
                <a:latin typeface="Arial" panose="020B0604020202020204" pitchFamily="34" charset="0"/>
                <a:ea typeface="Arial MT"/>
                <a:cs typeface="Arial" panose="020B0604020202020204" pitchFamily="34" charset="0"/>
              </a:rPr>
              <a:t>récidive</a:t>
            </a:r>
            <a:endParaRPr lang="fr-SN" sz="2800" spc="0" dirty="0">
              <a:effectLst/>
              <a:latin typeface="Arial" panose="020B0604020202020204" pitchFamily="34" charset="0"/>
              <a:ea typeface="Arial MT"/>
              <a:cs typeface="Arial" panose="020B0604020202020204" pitchFamily="34" charset="0"/>
            </a:endParaRPr>
          </a:p>
          <a:p>
            <a:pPr lvl="0">
              <a:lnSpc>
                <a:spcPts val="3385"/>
              </a:lnSpc>
              <a:spcAft>
                <a:spcPts val="0"/>
              </a:spcAft>
              <a:tabLst>
                <a:tab pos="664210" algn="l"/>
              </a:tabLst>
            </a:pPr>
            <a:r>
              <a:rPr lang="fr-FR" sz="2800" spc="-10" dirty="0">
                <a:solidFill>
                  <a:srgbClr val="242424"/>
                </a:solidFill>
                <a:effectLst/>
                <a:latin typeface="Arial" panose="020B0604020202020204" pitchFamily="34" charset="0"/>
                <a:ea typeface="Arial MT"/>
                <a:cs typeface="Arial" panose="020B0604020202020204" pitchFamily="34" charset="0"/>
              </a:rPr>
              <a:t>- Surveillance</a:t>
            </a:r>
            <a:r>
              <a:rPr lang="fr-FR" sz="2800" spc="-50" dirty="0">
                <a:solidFill>
                  <a:srgbClr val="242424"/>
                </a:solidFill>
                <a:effectLst/>
                <a:latin typeface="Arial" panose="020B0604020202020204" pitchFamily="34" charset="0"/>
                <a:ea typeface="Arial MT"/>
                <a:cs typeface="Arial" panose="020B0604020202020204" pitchFamily="34" charset="0"/>
              </a:rPr>
              <a:t> </a:t>
            </a:r>
            <a:r>
              <a:rPr lang="fr-FR" sz="2800" spc="-10" dirty="0">
                <a:solidFill>
                  <a:srgbClr val="242424"/>
                </a:solidFill>
                <a:effectLst/>
                <a:latin typeface="Arial" panose="020B0604020202020204" pitchFamily="34" charset="0"/>
                <a:ea typeface="Arial MT"/>
                <a:cs typeface="Arial" panose="020B0604020202020204" pitchFamily="34" charset="0"/>
              </a:rPr>
              <a:t>méticuleuse</a:t>
            </a:r>
            <a:r>
              <a:rPr lang="fr-FR" sz="2800" spc="-50" dirty="0">
                <a:solidFill>
                  <a:srgbClr val="242424"/>
                </a:solidFill>
                <a:effectLst/>
                <a:latin typeface="Arial" panose="020B0604020202020204" pitchFamily="34" charset="0"/>
                <a:ea typeface="Arial MT"/>
                <a:cs typeface="Arial" panose="020B0604020202020204" pitchFamily="34" charset="0"/>
              </a:rPr>
              <a:t> </a:t>
            </a:r>
            <a:r>
              <a:rPr lang="fr-FR" sz="2800" spc="-10" dirty="0">
                <a:solidFill>
                  <a:srgbClr val="242424"/>
                </a:solidFill>
                <a:effectLst/>
                <a:latin typeface="Arial" panose="020B0604020202020204" pitchFamily="34" charset="0"/>
                <a:ea typeface="Arial MT"/>
                <a:cs typeface="Arial" panose="020B0604020202020204" pitchFamily="34" charset="0"/>
              </a:rPr>
              <a:t>adaptée</a:t>
            </a:r>
            <a:endParaRPr lang="fr-SN" sz="2800" spc="0" dirty="0">
              <a:effectLst/>
              <a:latin typeface="Arial" panose="020B0604020202020204" pitchFamily="34" charset="0"/>
              <a:ea typeface="Arial MT"/>
              <a:cs typeface="Arial" panose="020B0604020202020204" pitchFamily="34" charset="0"/>
            </a:endParaRPr>
          </a:p>
          <a:p>
            <a:pPr marL="457200" lvl="0" indent="-457200">
              <a:lnSpc>
                <a:spcPts val="2875"/>
              </a:lnSpc>
              <a:buClr>
                <a:srgbClr val="7D2D7D"/>
              </a:buClr>
              <a:buSzPts val="2400"/>
              <a:buFont typeface="Arial" panose="020B0604020202020204" pitchFamily="34" charset="0"/>
              <a:buChar char="•"/>
              <a:tabLst>
                <a:tab pos="1064895" algn="l"/>
              </a:tabLst>
            </a:pPr>
            <a:r>
              <a:rPr lang="fr-FR" sz="2800" dirty="0">
                <a:solidFill>
                  <a:srgbClr val="303030"/>
                </a:solidFill>
                <a:latin typeface="Arial" panose="020B0604020202020204" pitchFamily="34" charset="0"/>
                <a:ea typeface="Arial MT"/>
                <a:cs typeface="Arial" panose="020B0604020202020204" pitchFamily="34" charset="0"/>
              </a:rPr>
              <a:t>T</a:t>
            </a:r>
            <a:r>
              <a:rPr lang="fr-FR" sz="2800" spc="0" dirty="0">
                <a:solidFill>
                  <a:srgbClr val="303030"/>
                </a:solidFill>
                <a:effectLst/>
                <a:latin typeface="Arial" panose="020B0604020202020204" pitchFamily="34" charset="0"/>
                <a:ea typeface="Arial MT"/>
                <a:cs typeface="Arial" panose="020B0604020202020204" pitchFamily="34" charset="0"/>
              </a:rPr>
              <a:t>outes</a:t>
            </a:r>
            <a:r>
              <a:rPr lang="fr-FR" sz="2800" spc="-55" dirty="0">
                <a:solidFill>
                  <a:srgbClr val="303030"/>
                </a:solidFill>
                <a:effectLst/>
                <a:latin typeface="Arial" panose="020B0604020202020204" pitchFamily="34" charset="0"/>
                <a:ea typeface="Arial MT"/>
                <a:cs typeface="Arial" panose="020B0604020202020204" pitchFamily="34" charset="0"/>
              </a:rPr>
              <a:t> </a:t>
            </a:r>
            <a:r>
              <a:rPr lang="fr-FR" sz="2800" spc="0" dirty="0">
                <a:solidFill>
                  <a:srgbClr val="303030"/>
                </a:solidFill>
                <a:effectLst/>
                <a:latin typeface="Arial" panose="020B0604020202020204" pitchFamily="34" charset="0"/>
                <a:ea typeface="Arial MT"/>
                <a:cs typeface="Arial" panose="020B0604020202020204" pitchFamily="34" charset="0"/>
              </a:rPr>
              <a:t>les</a:t>
            </a:r>
            <a:r>
              <a:rPr lang="fr-FR" sz="2800" spc="-55" dirty="0">
                <a:solidFill>
                  <a:srgbClr val="303030"/>
                </a:solidFill>
                <a:effectLst/>
                <a:latin typeface="Arial" panose="020B0604020202020204" pitchFamily="34" charset="0"/>
                <a:ea typeface="Arial MT"/>
                <a:cs typeface="Arial" panose="020B0604020202020204" pitchFamily="34" charset="0"/>
              </a:rPr>
              <a:t> </a:t>
            </a:r>
            <a:r>
              <a:rPr lang="fr-FR" sz="2800" spc="0" dirty="0">
                <a:solidFill>
                  <a:srgbClr val="303030"/>
                </a:solidFill>
                <a:effectLst/>
                <a:latin typeface="Arial" panose="020B0604020202020204" pitchFamily="34" charset="0"/>
                <a:ea typeface="Arial MT"/>
                <a:cs typeface="Arial" panose="020B0604020202020204" pitchFamily="34" charset="0"/>
              </a:rPr>
              <a:t>six</a:t>
            </a:r>
            <a:r>
              <a:rPr lang="fr-FR" sz="2800" spc="-35" dirty="0">
                <a:solidFill>
                  <a:srgbClr val="303030"/>
                </a:solidFill>
                <a:effectLst/>
                <a:latin typeface="Arial" panose="020B0604020202020204" pitchFamily="34" charset="0"/>
                <a:ea typeface="Arial MT"/>
                <a:cs typeface="Arial" panose="020B0604020202020204" pitchFamily="34" charset="0"/>
              </a:rPr>
              <a:t> </a:t>
            </a:r>
            <a:r>
              <a:rPr lang="fr-FR" sz="2800" spc="0" dirty="0">
                <a:solidFill>
                  <a:srgbClr val="303030"/>
                </a:solidFill>
                <a:effectLst/>
                <a:latin typeface="Arial" panose="020B0604020202020204" pitchFamily="34" charset="0"/>
                <a:ea typeface="Arial MT"/>
                <a:cs typeface="Arial" panose="020B0604020202020204" pitchFamily="34" charset="0"/>
              </a:rPr>
              <a:t>semaines</a:t>
            </a:r>
            <a:r>
              <a:rPr lang="fr-FR" sz="2800" spc="-50" dirty="0">
                <a:solidFill>
                  <a:srgbClr val="303030"/>
                </a:solidFill>
                <a:effectLst/>
                <a:latin typeface="Arial" panose="020B0604020202020204" pitchFamily="34" charset="0"/>
                <a:ea typeface="Arial MT"/>
                <a:cs typeface="Arial" panose="020B0604020202020204" pitchFamily="34" charset="0"/>
              </a:rPr>
              <a:t> </a:t>
            </a:r>
            <a:r>
              <a:rPr lang="fr-FR" sz="2800" spc="0" dirty="0">
                <a:solidFill>
                  <a:srgbClr val="303030"/>
                </a:solidFill>
                <a:effectLst/>
                <a:latin typeface="Arial" panose="020B0604020202020204" pitchFamily="34" charset="0"/>
                <a:ea typeface="Arial MT"/>
                <a:cs typeface="Arial" panose="020B0604020202020204" pitchFamily="34" charset="0"/>
              </a:rPr>
              <a:t>(détruire</a:t>
            </a:r>
            <a:r>
              <a:rPr lang="fr-FR" sz="2800" spc="-45" dirty="0">
                <a:solidFill>
                  <a:srgbClr val="303030"/>
                </a:solidFill>
                <a:effectLst/>
                <a:latin typeface="Arial" panose="020B0604020202020204" pitchFamily="34" charset="0"/>
                <a:ea typeface="Arial MT"/>
                <a:cs typeface="Arial" panose="020B0604020202020204" pitchFamily="34" charset="0"/>
              </a:rPr>
              <a:t> </a:t>
            </a:r>
            <a:r>
              <a:rPr lang="fr-FR" sz="2800" spc="0" dirty="0">
                <a:solidFill>
                  <a:srgbClr val="303030"/>
                </a:solidFill>
                <a:effectLst/>
                <a:latin typeface="Arial" panose="020B0604020202020204" pitchFamily="34" charset="0"/>
                <a:ea typeface="Arial MT"/>
                <a:cs typeface="Arial" panose="020B0604020202020204" pitchFamily="34" charset="0"/>
              </a:rPr>
              <a:t>récidives</a:t>
            </a:r>
            <a:r>
              <a:rPr lang="fr-FR" sz="2800" spc="-40" dirty="0">
                <a:solidFill>
                  <a:srgbClr val="303030"/>
                </a:solidFill>
                <a:effectLst/>
                <a:latin typeface="Arial" panose="020B0604020202020204" pitchFamily="34" charset="0"/>
                <a:ea typeface="Arial MT"/>
                <a:cs typeface="Arial" panose="020B0604020202020204" pitchFamily="34" charset="0"/>
              </a:rPr>
              <a:t> </a:t>
            </a:r>
            <a:r>
              <a:rPr lang="fr-FR" sz="2800" spc="-10" dirty="0">
                <a:solidFill>
                  <a:srgbClr val="303030"/>
                </a:solidFill>
                <a:effectLst/>
                <a:latin typeface="Arial" panose="020B0604020202020204" pitchFamily="34" charset="0"/>
                <a:ea typeface="Arial MT"/>
                <a:cs typeface="Arial" panose="020B0604020202020204" pitchFamily="34" charset="0"/>
              </a:rPr>
              <a:t>précoces)</a:t>
            </a:r>
            <a:endParaRPr lang="fr-SN" sz="2800" spc="0" dirty="0">
              <a:effectLst/>
              <a:latin typeface="Arial" panose="020B0604020202020204" pitchFamily="34" charset="0"/>
              <a:ea typeface="Arial MT"/>
              <a:cs typeface="Arial" panose="020B0604020202020204" pitchFamily="34" charset="0"/>
            </a:endParaRPr>
          </a:p>
          <a:p>
            <a:pPr marL="457200" lvl="0" indent="-457200">
              <a:lnSpc>
                <a:spcPts val="2905"/>
              </a:lnSpc>
              <a:buClr>
                <a:srgbClr val="7D2D7D"/>
              </a:buClr>
              <a:buSzPts val="2400"/>
              <a:buFont typeface="Arial" panose="020B0604020202020204" pitchFamily="34" charset="0"/>
              <a:buChar char="•"/>
              <a:tabLst>
                <a:tab pos="1064895" algn="l"/>
              </a:tabLst>
            </a:pPr>
            <a:r>
              <a:rPr lang="fr-FR" sz="2800" spc="0" dirty="0">
                <a:solidFill>
                  <a:srgbClr val="303030"/>
                </a:solidFill>
                <a:effectLst/>
                <a:latin typeface="Arial" panose="020B0604020202020204" pitchFamily="34" charset="0"/>
                <a:ea typeface="Arial MT"/>
                <a:cs typeface="Arial" panose="020B0604020202020204" pitchFamily="34" charset="0"/>
              </a:rPr>
              <a:t>Si</a:t>
            </a:r>
            <a:r>
              <a:rPr lang="fr-FR" sz="2800" spc="-45" dirty="0">
                <a:solidFill>
                  <a:srgbClr val="303030"/>
                </a:solidFill>
                <a:effectLst/>
                <a:latin typeface="Arial" panose="020B0604020202020204" pitchFamily="34" charset="0"/>
                <a:ea typeface="Arial MT"/>
                <a:cs typeface="Arial" panose="020B0604020202020204" pitchFamily="34" charset="0"/>
              </a:rPr>
              <a:t> </a:t>
            </a:r>
            <a:r>
              <a:rPr lang="fr-FR" sz="2800" spc="0" dirty="0">
                <a:solidFill>
                  <a:srgbClr val="303030"/>
                </a:solidFill>
                <a:effectLst/>
                <a:latin typeface="Arial" panose="020B0604020202020204" pitchFamily="34" charset="0"/>
                <a:ea typeface="Arial MT"/>
                <a:cs typeface="Arial" panose="020B0604020202020204" pitchFamily="34" charset="0"/>
              </a:rPr>
              <a:t>pas</a:t>
            </a:r>
            <a:r>
              <a:rPr lang="fr-FR" sz="2800" spc="-30" dirty="0">
                <a:solidFill>
                  <a:srgbClr val="303030"/>
                </a:solidFill>
                <a:effectLst/>
                <a:latin typeface="Arial" panose="020B0604020202020204" pitchFamily="34" charset="0"/>
                <a:ea typeface="Arial MT"/>
                <a:cs typeface="Arial" panose="020B0604020202020204" pitchFamily="34" charset="0"/>
              </a:rPr>
              <a:t> </a:t>
            </a:r>
            <a:r>
              <a:rPr lang="fr-FR" sz="2800" spc="0" dirty="0">
                <a:solidFill>
                  <a:srgbClr val="303030"/>
                </a:solidFill>
                <a:effectLst/>
                <a:latin typeface="Arial" panose="020B0604020202020204" pitchFamily="34" charset="0"/>
                <a:ea typeface="Arial MT"/>
                <a:cs typeface="Arial" panose="020B0604020202020204" pitchFamily="34" charset="0"/>
              </a:rPr>
              <a:t>de</a:t>
            </a:r>
            <a:r>
              <a:rPr lang="fr-FR" sz="2800" spc="-20" dirty="0">
                <a:solidFill>
                  <a:srgbClr val="303030"/>
                </a:solidFill>
                <a:effectLst/>
                <a:latin typeface="Arial" panose="020B0604020202020204" pitchFamily="34" charset="0"/>
                <a:ea typeface="Arial MT"/>
                <a:cs typeface="Arial" panose="020B0604020202020204" pitchFamily="34" charset="0"/>
              </a:rPr>
              <a:t> </a:t>
            </a:r>
            <a:r>
              <a:rPr lang="fr-FR" sz="2800" spc="0" dirty="0">
                <a:solidFill>
                  <a:srgbClr val="303030"/>
                </a:solidFill>
                <a:effectLst/>
                <a:latin typeface="Arial" panose="020B0604020202020204" pitchFamily="34" charset="0"/>
                <a:ea typeface="Arial MT"/>
                <a:cs typeface="Arial" panose="020B0604020202020204" pitchFamily="34" charset="0"/>
              </a:rPr>
              <a:t>récidive,</a:t>
            </a:r>
            <a:r>
              <a:rPr lang="fr-FR" sz="2800" spc="-25" dirty="0">
                <a:solidFill>
                  <a:srgbClr val="303030"/>
                </a:solidFill>
                <a:effectLst/>
                <a:latin typeface="Arial" panose="020B0604020202020204" pitchFamily="34" charset="0"/>
                <a:ea typeface="Arial MT"/>
                <a:cs typeface="Arial" panose="020B0604020202020204" pitchFamily="34" charset="0"/>
              </a:rPr>
              <a:t> </a:t>
            </a:r>
            <a:r>
              <a:rPr lang="fr-FR" sz="2800" spc="0" dirty="0">
                <a:solidFill>
                  <a:srgbClr val="303030"/>
                </a:solidFill>
                <a:effectLst/>
                <a:latin typeface="Arial" panose="020B0604020202020204" pitchFamily="34" charset="0"/>
                <a:ea typeface="Arial MT"/>
                <a:cs typeface="Arial" panose="020B0604020202020204" pitchFamily="34" charset="0"/>
              </a:rPr>
              <a:t>temps</a:t>
            </a:r>
            <a:r>
              <a:rPr lang="fr-FR" sz="2800" spc="-40" dirty="0">
                <a:solidFill>
                  <a:srgbClr val="303030"/>
                </a:solidFill>
                <a:effectLst/>
                <a:latin typeface="Arial" panose="020B0604020202020204" pitchFamily="34" charset="0"/>
                <a:ea typeface="Arial MT"/>
                <a:cs typeface="Arial" panose="020B0604020202020204" pitchFamily="34" charset="0"/>
              </a:rPr>
              <a:t> </a:t>
            </a:r>
            <a:r>
              <a:rPr lang="fr-FR" sz="2800" spc="0" dirty="0">
                <a:solidFill>
                  <a:srgbClr val="303030"/>
                </a:solidFill>
                <a:effectLst/>
                <a:latin typeface="Arial" panose="020B0604020202020204" pitchFamily="34" charset="0"/>
                <a:ea typeface="Arial MT"/>
                <a:cs typeface="Arial" panose="020B0604020202020204" pitchFamily="34" charset="0"/>
              </a:rPr>
              <a:t>entre</a:t>
            </a:r>
            <a:r>
              <a:rPr lang="fr-FR" sz="2800" spc="-20" dirty="0">
                <a:solidFill>
                  <a:srgbClr val="303030"/>
                </a:solidFill>
                <a:effectLst/>
                <a:latin typeface="Arial" panose="020B0604020202020204" pitchFamily="34" charset="0"/>
                <a:ea typeface="Arial MT"/>
                <a:cs typeface="Arial" panose="020B0604020202020204" pitchFamily="34" charset="0"/>
              </a:rPr>
              <a:t> </a:t>
            </a:r>
            <a:r>
              <a:rPr lang="fr-FR" sz="2800" spc="0" dirty="0">
                <a:solidFill>
                  <a:srgbClr val="303030"/>
                </a:solidFill>
                <a:effectLst/>
                <a:latin typeface="Arial" panose="020B0604020202020204" pitchFamily="34" charset="0"/>
                <a:ea typeface="Arial MT"/>
                <a:cs typeface="Arial" panose="020B0604020202020204" pitchFamily="34" charset="0"/>
              </a:rPr>
              <a:t>2</a:t>
            </a:r>
            <a:r>
              <a:rPr lang="fr-FR" sz="2800" spc="-30" dirty="0">
                <a:solidFill>
                  <a:srgbClr val="303030"/>
                </a:solidFill>
                <a:effectLst/>
                <a:latin typeface="Arial" panose="020B0604020202020204" pitchFamily="34" charset="0"/>
                <a:ea typeface="Arial MT"/>
                <a:cs typeface="Arial" panose="020B0604020202020204" pitchFamily="34" charset="0"/>
              </a:rPr>
              <a:t> </a:t>
            </a:r>
            <a:r>
              <a:rPr lang="fr-FR" sz="2800" spc="0" dirty="0" err="1">
                <a:solidFill>
                  <a:srgbClr val="303030"/>
                </a:solidFill>
                <a:effectLst/>
                <a:latin typeface="Arial" panose="020B0604020202020204" pitchFamily="34" charset="0"/>
                <a:ea typeface="Arial MT"/>
                <a:cs typeface="Arial" panose="020B0604020202020204" pitchFamily="34" charset="0"/>
              </a:rPr>
              <a:t>cs</a:t>
            </a:r>
            <a:r>
              <a:rPr lang="fr-FR" sz="2800" spc="-40" dirty="0">
                <a:solidFill>
                  <a:srgbClr val="303030"/>
                </a:solidFill>
                <a:effectLst/>
                <a:latin typeface="Arial" panose="020B0604020202020204" pitchFamily="34" charset="0"/>
                <a:ea typeface="Arial MT"/>
                <a:cs typeface="Arial" panose="020B0604020202020204" pitchFamily="34" charset="0"/>
              </a:rPr>
              <a:t> </a:t>
            </a:r>
            <a:r>
              <a:rPr lang="fr-FR" sz="2800" spc="0" dirty="0">
                <a:solidFill>
                  <a:srgbClr val="303030"/>
                </a:solidFill>
                <a:effectLst/>
                <a:latin typeface="Arial" panose="020B0604020202020204" pitchFamily="34" charset="0"/>
                <a:ea typeface="Arial MT"/>
                <a:cs typeface="Arial" panose="020B0604020202020204" pitchFamily="34" charset="0"/>
              </a:rPr>
              <a:t>doublé</a:t>
            </a:r>
            <a:r>
              <a:rPr lang="fr-FR" sz="2800" spc="-5" dirty="0">
                <a:solidFill>
                  <a:srgbClr val="303030"/>
                </a:solidFill>
                <a:effectLst/>
                <a:latin typeface="Arial" panose="020B0604020202020204" pitchFamily="34" charset="0"/>
                <a:ea typeface="Arial MT"/>
                <a:cs typeface="Arial" panose="020B0604020202020204" pitchFamily="34" charset="0"/>
              </a:rPr>
              <a:t> </a:t>
            </a:r>
            <a:r>
              <a:rPr lang="fr-FR" sz="2800" spc="-50" dirty="0">
                <a:solidFill>
                  <a:srgbClr val="303030"/>
                </a:solidFill>
                <a:effectLst/>
                <a:latin typeface="Arial" panose="020B0604020202020204" pitchFamily="34" charset="0"/>
                <a:ea typeface="Arial MT"/>
                <a:cs typeface="Arial" panose="020B0604020202020204" pitchFamily="34" charset="0"/>
              </a:rPr>
              <a:t>?</a:t>
            </a:r>
            <a:endParaRPr lang="fr-SN" sz="2800" spc="0" dirty="0">
              <a:effectLst/>
              <a:latin typeface="Arial" panose="020B0604020202020204" pitchFamily="34" charset="0"/>
              <a:ea typeface="Arial MT"/>
              <a:cs typeface="Arial" panose="020B0604020202020204" pitchFamily="34" charset="0"/>
            </a:endParaRPr>
          </a:p>
          <a:p>
            <a:pPr lvl="0">
              <a:lnSpc>
                <a:spcPts val="3385"/>
              </a:lnSpc>
              <a:spcAft>
                <a:spcPts val="0"/>
              </a:spcAft>
              <a:tabLst>
                <a:tab pos="664210" algn="l"/>
              </a:tabLst>
            </a:pPr>
            <a:r>
              <a:rPr lang="fr-FR" sz="2800" spc="0" dirty="0">
                <a:solidFill>
                  <a:srgbClr val="242424"/>
                </a:solidFill>
                <a:effectLst/>
                <a:latin typeface="Arial" panose="020B0604020202020204" pitchFamily="34" charset="0"/>
                <a:ea typeface="Arial MT"/>
                <a:cs typeface="Arial" panose="020B0604020202020204" pitchFamily="34" charset="0"/>
              </a:rPr>
              <a:t>- Si</a:t>
            </a:r>
            <a:r>
              <a:rPr lang="fr-FR" sz="2800" spc="-60" dirty="0">
                <a:solidFill>
                  <a:srgbClr val="242424"/>
                </a:solidFill>
                <a:effectLst/>
                <a:latin typeface="Arial" panose="020B0604020202020204" pitchFamily="34" charset="0"/>
                <a:ea typeface="Arial MT"/>
                <a:cs typeface="Arial" panose="020B0604020202020204" pitchFamily="34" charset="0"/>
              </a:rPr>
              <a:t> </a:t>
            </a:r>
            <a:r>
              <a:rPr lang="fr-FR" sz="2800" spc="0" dirty="0">
                <a:solidFill>
                  <a:srgbClr val="242424"/>
                </a:solidFill>
                <a:effectLst/>
                <a:latin typeface="Arial" panose="020B0604020202020204" pitchFamily="34" charset="0"/>
                <a:ea typeface="Arial MT"/>
                <a:cs typeface="Arial" panose="020B0604020202020204" pitchFamily="34" charset="0"/>
              </a:rPr>
              <a:t>pas</a:t>
            </a:r>
            <a:r>
              <a:rPr lang="fr-FR" sz="2800" spc="-55" dirty="0">
                <a:solidFill>
                  <a:srgbClr val="242424"/>
                </a:solidFill>
                <a:effectLst/>
                <a:latin typeface="Arial" panose="020B0604020202020204" pitchFamily="34" charset="0"/>
                <a:ea typeface="Arial MT"/>
                <a:cs typeface="Arial" panose="020B0604020202020204" pitchFamily="34" charset="0"/>
              </a:rPr>
              <a:t> </a:t>
            </a:r>
            <a:r>
              <a:rPr lang="fr-FR" sz="2800" spc="0" dirty="0">
                <a:solidFill>
                  <a:srgbClr val="242424"/>
                </a:solidFill>
                <a:effectLst/>
                <a:latin typeface="Arial" panose="020B0604020202020204" pitchFamily="34" charset="0"/>
                <a:ea typeface="Arial MT"/>
                <a:cs typeface="Arial" panose="020B0604020202020204" pitchFamily="34" charset="0"/>
              </a:rPr>
              <a:t>de</a:t>
            </a:r>
            <a:r>
              <a:rPr lang="fr-FR" sz="2800" spc="-65" dirty="0">
                <a:solidFill>
                  <a:srgbClr val="242424"/>
                </a:solidFill>
                <a:effectLst/>
                <a:latin typeface="Arial" panose="020B0604020202020204" pitchFamily="34" charset="0"/>
                <a:ea typeface="Arial MT"/>
                <a:cs typeface="Arial" panose="020B0604020202020204" pitchFamily="34" charset="0"/>
              </a:rPr>
              <a:t> </a:t>
            </a:r>
            <a:r>
              <a:rPr lang="fr-FR" sz="2800" spc="0" dirty="0">
                <a:solidFill>
                  <a:srgbClr val="242424"/>
                </a:solidFill>
                <a:effectLst/>
                <a:latin typeface="Arial" panose="020B0604020202020204" pitchFamily="34" charset="0"/>
                <a:ea typeface="Arial MT"/>
                <a:cs typeface="Arial" panose="020B0604020202020204" pitchFamily="34" charset="0"/>
              </a:rPr>
              <a:t>récidive</a:t>
            </a:r>
            <a:r>
              <a:rPr lang="fr-FR" sz="2800" spc="-50" dirty="0">
                <a:solidFill>
                  <a:srgbClr val="242424"/>
                </a:solidFill>
                <a:effectLst/>
                <a:latin typeface="Arial" panose="020B0604020202020204" pitchFamily="34" charset="0"/>
                <a:ea typeface="Arial MT"/>
                <a:cs typeface="Arial" panose="020B0604020202020204" pitchFamily="34" charset="0"/>
              </a:rPr>
              <a:t> </a:t>
            </a:r>
            <a:r>
              <a:rPr lang="fr-FR" sz="2800" spc="0" dirty="0">
                <a:solidFill>
                  <a:srgbClr val="242424"/>
                </a:solidFill>
                <a:effectLst/>
                <a:latin typeface="Arial" panose="020B0604020202020204" pitchFamily="34" charset="0"/>
                <a:ea typeface="Arial MT"/>
                <a:cs typeface="Arial" panose="020B0604020202020204" pitchFamily="34" charset="0"/>
              </a:rPr>
              <a:t>depuis</a:t>
            </a:r>
            <a:r>
              <a:rPr lang="fr-FR" sz="2800" spc="-30" dirty="0">
                <a:solidFill>
                  <a:srgbClr val="242424"/>
                </a:solidFill>
                <a:effectLst/>
                <a:latin typeface="Arial" panose="020B0604020202020204" pitchFamily="34" charset="0"/>
                <a:ea typeface="Arial MT"/>
                <a:cs typeface="Arial" panose="020B0604020202020204" pitchFamily="34" charset="0"/>
              </a:rPr>
              <a:t> </a:t>
            </a:r>
            <a:r>
              <a:rPr lang="fr-FR" sz="2800" spc="0" dirty="0">
                <a:solidFill>
                  <a:srgbClr val="242424"/>
                </a:solidFill>
                <a:effectLst/>
                <a:latin typeface="Arial" panose="020B0604020202020204" pitchFamily="34" charset="0"/>
                <a:ea typeface="Arial MT"/>
                <a:cs typeface="Arial" panose="020B0604020202020204" pitchFamily="34" charset="0"/>
              </a:rPr>
              <a:t>un</a:t>
            </a:r>
            <a:r>
              <a:rPr lang="fr-FR" sz="2800" spc="-45" dirty="0">
                <a:solidFill>
                  <a:srgbClr val="242424"/>
                </a:solidFill>
                <a:effectLst/>
                <a:latin typeface="Arial" panose="020B0604020202020204" pitchFamily="34" charset="0"/>
                <a:ea typeface="Arial MT"/>
                <a:cs typeface="Arial" panose="020B0604020202020204" pitchFamily="34" charset="0"/>
              </a:rPr>
              <a:t> </a:t>
            </a:r>
            <a:r>
              <a:rPr lang="fr-FR" sz="2800" spc="0" dirty="0">
                <a:solidFill>
                  <a:srgbClr val="242424"/>
                </a:solidFill>
                <a:effectLst/>
                <a:latin typeface="Arial" panose="020B0604020202020204" pitchFamily="34" charset="0"/>
                <a:ea typeface="Arial MT"/>
                <a:cs typeface="Arial" panose="020B0604020202020204" pitchFamily="34" charset="0"/>
              </a:rPr>
              <a:t>an,</a:t>
            </a:r>
            <a:r>
              <a:rPr lang="fr-FR" sz="2800" spc="-55" dirty="0">
                <a:solidFill>
                  <a:srgbClr val="242424"/>
                </a:solidFill>
                <a:effectLst/>
                <a:latin typeface="Arial" panose="020B0604020202020204" pitchFamily="34" charset="0"/>
                <a:ea typeface="Arial MT"/>
                <a:cs typeface="Arial" panose="020B0604020202020204" pitchFamily="34" charset="0"/>
              </a:rPr>
              <a:t> </a:t>
            </a:r>
            <a:r>
              <a:rPr lang="fr-FR" sz="2800" spc="-10" dirty="0">
                <a:solidFill>
                  <a:srgbClr val="242424"/>
                </a:solidFill>
                <a:effectLst/>
                <a:latin typeface="Arial" panose="020B0604020202020204" pitchFamily="34" charset="0"/>
                <a:ea typeface="Arial MT"/>
                <a:cs typeface="Arial" panose="020B0604020202020204" pitchFamily="34" charset="0"/>
              </a:rPr>
              <a:t>suivi:</a:t>
            </a:r>
            <a:endParaRPr lang="fr-SN" sz="2800" spc="0" dirty="0">
              <a:effectLst/>
              <a:latin typeface="Arial" panose="020B0604020202020204" pitchFamily="34" charset="0"/>
              <a:ea typeface="Arial MT"/>
              <a:cs typeface="Arial" panose="020B0604020202020204" pitchFamily="34" charset="0"/>
            </a:endParaRPr>
          </a:p>
          <a:p>
            <a:pPr marL="457200" marR="648970" lvl="0" indent="-457200">
              <a:lnSpc>
                <a:spcPct val="78000"/>
              </a:lnSpc>
              <a:spcBef>
                <a:spcPts val="445"/>
              </a:spcBef>
              <a:spcAft>
                <a:spcPts val="0"/>
              </a:spcAft>
              <a:buClr>
                <a:srgbClr val="7D2D7D"/>
              </a:buClr>
              <a:buSzPts val="2400"/>
              <a:buFont typeface="Arial" panose="020B0604020202020204" pitchFamily="34" charset="0"/>
              <a:buChar char="•"/>
              <a:tabLst>
                <a:tab pos="1064260" algn="l"/>
                <a:tab pos="1065530" algn="l"/>
              </a:tabLst>
            </a:pPr>
            <a:r>
              <a:rPr lang="fr-FR" sz="2800" dirty="0">
                <a:solidFill>
                  <a:srgbClr val="303030"/>
                </a:solidFill>
                <a:latin typeface="Arial" panose="020B0604020202020204" pitchFamily="34" charset="0"/>
                <a:ea typeface="Arial MT"/>
                <a:cs typeface="Arial" panose="020B0604020202020204" pitchFamily="34" charset="0"/>
              </a:rPr>
              <a:t>A</a:t>
            </a:r>
            <a:r>
              <a:rPr lang="fr-FR" sz="2800" spc="0" dirty="0">
                <a:solidFill>
                  <a:srgbClr val="303030"/>
                </a:solidFill>
                <a:effectLst/>
                <a:latin typeface="Arial" panose="020B0604020202020204" pitchFamily="34" charset="0"/>
                <a:ea typeface="Arial MT"/>
                <a:cs typeface="Arial" panose="020B0604020202020204" pitchFamily="34" charset="0"/>
              </a:rPr>
              <a:t>nnuel</a:t>
            </a:r>
            <a:r>
              <a:rPr lang="fr-FR" sz="2800" spc="-55" dirty="0">
                <a:solidFill>
                  <a:srgbClr val="303030"/>
                </a:solidFill>
                <a:effectLst/>
                <a:latin typeface="Arial" panose="020B0604020202020204" pitchFamily="34" charset="0"/>
                <a:ea typeface="Arial MT"/>
                <a:cs typeface="Arial" panose="020B0604020202020204" pitchFamily="34" charset="0"/>
              </a:rPr>
              <a:t> </a:t>
            </a:r>
            <a:r>
              <a:rPr lang="fr-FR" sz="2800" spc="0" dirty="0">
                <a:solidFill>
                  <a:srgbClr val="303030"/>
                </a:solidFill>
                <a:effectLst/>
                <a:latin typeface="Arial" panose="020B0604020202020204" pitchFamily="34" charset="0"/>
                <a:ea typeface="Arial MT"/>
                <a:cs typeface="Arial" panose="020B0604020202020204" pitchFamily="34" charset="0"/>
              </a:rPr>
              <a:t>si</a:t>
            </a:r>
            <a:r>
              <a:rPr lang="fr-FR" sz="2800" spc="-55" dirty="0">
                <a:solidFill>
                  <a:srgbClr val="303030"/>
                </a:solidFill>
                <a:effectLst/>
                <a:latin typeface="Arial" panose="020B0604020202020204" pitchFamily="34" charset="0"/>
                <a:ea typeface="Arial MT"/>
                <a:cs typeface="Arial" panose="020B0604020202020204" pitchFamily="34" charset="0"/>
              </a:rPr>
              <a:t> </a:t>
            </a:r>
            <a:r>
              <a:rPr lang="fr-FR" sz="2800" spc="0" dirty="0">
                <a:solidFill>
                  <a:srgbClr val="303030"/>
                </a:solidFill>
                <a:effectLst/>
                <a:latin typeface="Arial" panose="020B0604020202020204" pitchFamily="34" charset="0"/>
                <a:ea typeface="Arial MT"/>
                <a:cs typeface="Arial" panose="020B0604020202020204" pitchFamily="34" charset="0"/>
              </a:rPr>
              <a:t>risque</a:t>
            </a:r>
            <a:r>
              <a:rPr lang="fr-FR" sz="2800" spc="-50" dirty="0">
                <a:solidFill>
                  <a:srgbClr val="303030"/>
                </a:solidFill>
                <a:effectLst/>
                <a:latin typeface="Arial" panose="020B0604020202020204" pitchFamily="34" charset="0"/>
                <a:ea typeface="Arial MT"/>
                <a:cs typeface="Arial" panose="020B0604020202020204" pitchFamily="34" charset="0"/>
              </a:rPr>
              <a:t> </a:t>
            </a:r>
            <a:r>
              <a:rPr lang="fr-FR" sz="2800" spc="0" dirty="0">
                <a:solidFill>
                  <a:srgbClr val="303030"/>
                </a:solidFill>
                <a:effectLst/>
                <a:latin typeface="Arial" panose="020B0604020202020204" pitchFamily="34" charset="0"/>
                <a:ea typeface="Arial MT"/>
                <a:cs typeface="Arial" panose="020B0604020202020204" pitchFamily="34" charset="0"/>
              </a:rPr>
              <a:t>élevé</a:t>
            </a:r>
            <a:r>
              <a:rPr lang="fr-FR" sz="2800" spc="-50" dirty="0">
                <a:solidFill>
                  <a:srgbClr val="303030"/>
                </a:solidFill>
                <a:effectLst/>
                <a:latin typeface="Arial" panose="020B0604020202020204" pitchFamily="34" charset="0"/>
                <a:ea typeface="Arial MT"/>
                <a:cs typeface="Arial" panose="020B0604020202020204" pitchFamily="34" charset="0"/>
              </a:rPr>
              <a:t> </a:t>
            </a:r>
            <a:r>
              <a:rPr lang="fr-FR" sz="2800" spc="0" dirty="0">
                <a:solidFill>
                  <a:srgbClr val="303030"/>
                </a:solidFill>
                <a:effectLst/>
                <a:latin typeface="Arial" panose="020B0604020202020204" pitchFamily="34" charset="0"/>
                <a:ea typeface="Arial MT"/>
                <a:cs typeface="Arial" panose="020B0604020202020204" pitchFamily="34" charset="0"/>
              </a:rPr>
              <a:t>(forte</a:t>
            </a:r>
            <a:r>
              <a:rPr lang="fr-FR" sz="2800" spc="-60" dirty="0">
                <a:solidFill>
                  <a:srgbClr val="303030"/>
                </a:solidFill>
                <a:effectLst/>
                <a:latin typeface="Arial" panose="020B0604020202020204" pitchFamily="34" charset="0"/>
                <a:ea typeface="Arial MT"/>
                <a:cs typeface="Arial" panose="020B0604020202020204" pitchFamily="34" charset="0"/>
              </a:rPr>
              <a:t> </a:t>
            </a:r>
            <a:r>
              <a:rPr lang="fr-FR" sz="2800" spc="0" dirty="0">
                <a:solidFill>
                  <a:srgbClr val="303030"/>
                </a:solidFill>
                <a:effectLst/>
                <a:latin typeface="Arial" panose="020B0604020202020204" pitchFamily="34" charset="0"/>
                <a:ea typeface="Arial MT"/>
                <a:cs typeface="Arial" panose="020B0604020202020204" pitchFamily="34" charset="0"/>
              </a:rPr>
              <a:t>immunodépression,</a:t>
            </a:r>
            <a:r>
              <a:rPr lang="fr-FR" sz="2800" spc="-55" dirty="0">
                <a:solidFill>
                  <a:srgbClr val="303030"/>
                </a:solidFill>
                <a:effectLst/>
                <a:latin typeface="Arial" panose="020B0604020202020204" pitchFamily="34" charset="0"/>
                <a:ea typeface="Arial MT"/>
                <a:cs typeface="Arial" panose="020B0604020202020204" pitchFamily="34" charset="0"/>
              </a:rPr>
              <a:t> </a:t>
            </a:r>
            <a:r>
              <a:rPr lang="fr-FR" sz="2800" spc="0" dirty="0">
                <a:solidFill>
                  <a:srgbClr val="303030"/>
                </a:solidFill>
                <a:effectLst/>
                <a:latin typeface="Arial" panose="020B0604020202020204" pitchFamily="34" charset="0"/>
                <a:ea typeface="Arial MT"/>
                <a:cs typeface="Arial" panose="020B0604020202020204" pitchFamily="34" charset="0"/>
              </a:rPr>
              <a:t>pratiques</a:t>
            </a:r>
            <a:r>
              <a:rPr lang="fr-FR" sz="2800" spc="-60" dirty="0">
                <a:solidFill>
                  <a:srgbClr val="303030"/>
                </a:solidFill>
                <a:effectLst/>
                <a:latin typeface="Arial" panose="020B0604020202020204" pitchFamily="34" charset="0"/>
                <a:ea typeface="Arial MT"/>
                <a:cs typeface="Arial" panose="020B0604020202020204" pitchFamily="34" charset="0"/>
              </a:rPr>
              <a:t> </a:t>
            </a:r>
            <a:r>
              <a:rPr lang="fr-FR" sz="2800" spc="0" dirty="0">
                <a:solidFill>
                  <a:srgbClr val="303030"/>
                </a:solidFill>
                <a:effectLst/>
                <a:latin typeface="Arial" panose="020B0604020202020204" pitchFamily="34" charset="0"/>
                <a:ea typeface="Arial MT"/>
                <a:cs typeface="Arial" panose="020B0604020202020204" pitchFamily="34" charset="0"/>
              </a:rPr>
              <a:t>à risque, antécédent de dysplasie de haut grade)</a:t>
            </a:r>
            <a:endParaRPr lang="fr-SN" sz="2800" spc="0" dirty="0">
              <a:effectLst/>
              <a:latin typeface="Arial" panose="020B0604020202020204" pitchFamily="34" charset="0"/>
              <a:ea typeface="Arial MT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2800" dirty="0">
                <a:solidFill>
                  <a:srgbClr val="30303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</a:t>
            </a:r>
            <a:r>
              <a:rPr lang="fr-FR" sz="2800" dirty="0">
                <a:solidFill>
                  <a:srgbClr val="30303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ous</a:t>
            </a:r>
            <a:r>
              <a:rPr lang="fr-FR" sz="2800" spc="-40" dirty="0">
                <a:solidFill>
                  <a:srgbClr val="30303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800" dirty="0">
                <a:solidFill>
                  <a:srgbClr val="30303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les</a:t>
            </a:r>
            <a:r>
              <a:rPr lang="fr-FR" sz="2800" spc="-30" dirty="0">
                <a:solidFill>
                  <a:srgbClr val="30303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800" dirty="0">
                <a:solidFill>
                  <a:srgbClr val="30303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trois</a:t>
            </a:r>
            <a:r>
              <a:rPr lang="fr-FR" sz="2800" spc="-35" dirty="0">
                <a:solidFill>
                  <a:srgbClr val="30303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800" dirty="0">
                <a:solidFill>
                  <a:srgbClr val="30303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ans</a:t>
            </a:r>
            <a:r>
              <a:rPr lang="fr-FR" sz="2800" spc="-30" dirty="0">
                <a:solidFill>
                  <a:srgbClr val="30303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800" dirty="0">
                <a:solidFill>
                  <a:srgbClr val="30303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chez</a:t>
            </a:r>
            <a:r>
              <a:rPr lang="fr-FR" sz="2800" spc="-20" dirty="0">
                <a:solidFill>
                  <a:srgbClr val="30303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800" dirty="0">
                <a:solidFill>
                  <a:srgbClr val="30303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les</a:t>
            </a:r>
            <a:r>
              <a:rPr lang="fr-FR" sz="2800" spc="-40" dirty="0">
                <a:solidFill>
                  <a:srgbClr val="30303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800" dirty="0">
                <a:solidFill>
                  <a:srgbClr val="30303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autres</a:t>
            </a:r>
            <a:r>
              <a:rPr lang="fr-FR" sz="2800" spc="-25" dirty="0">
                <a:solidFill>
                  <a:srgbClr val="30303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800" spc="-10" dirty="0">
                <a:solidFill>
                  <a:srgbClr val="30303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patients</a:t>
            </a:r>
            <a:r>
              <a:rPr lang="fr-SN" sz="28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fr-FR" sz="2800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Aft>
                <a:spcPts val="1200"/>
              </a:spcAft>
              <a:buClr>
                <a:srgbClr val="FE5E55"/>
              </a:buClr>
            </a:pPr>
            <a:endParaRPr lang="fr-FR" sz="2800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Aft>
                <a:spcPts val="1200"/>
              </a:spcAft>
              <a:buClr>
                <a:srgbClr val="FE5E55"/>
              </a:buClr>
            </a:pPr>
            <a:endParaRPr lang="fr-FR" sz="3200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AB87C53D-7B5B-4AB4-AE68-BBAB8BA89D54}"/>
              </a:ext>
            </a:extLst>
          </p:cNvPr>
          <p:cNvGrpSpPr/>
          <p:nvPr/>
        </p:nvGrpSpPr>
        <p:grpSpPr>
          <a:xfrm>
            <a:off x="231448" y="167639"/>
            <a:ext cx="11723923" cy="590729"/>
            <a:chOff x="231448" y="167639"/>
            <a:chExt cx="11723923" cy="59072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F67F46E-4DB3-4EFD-82B7-61C976CE2B84}"/>
                </a:ext>
              </a:extLst>
            </p:cNvPr>
            <p:cNvSpPr/>
            <p:nvPr/>
          </p:nvSpPr>
          <p:spPr>
            <a:xfrm>
              <a:off x="452846" y="171450"/>
              <a:ext cx="11152010" cy="586918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Ellipse 1">
              <a:extLst>
                <a:ext uri="{FF2B5EF4-FFF2-40B4-BE49-F238E27FC236}">
                  <a16:creationId xmlns:a16="http://schemas.microsoft.com/office/drawing/2014/main" id="{E7D16B78-8415-476E-8E34-D2DF643C6C32}"/>
                </a:ext>
              </a:extLst>
            </p:cNvPr>
            <p:cNvSpPr/>
            <p:nvPr/>
          </p:nvSpPr>
          <p:spPr>
            <a:xfrm>
              <a:off x="11319100" y="169998"/>
              <a:ext cx="636271" cy="58691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76F130AC-80F0-4B30-BB0D-EAFE33521E3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94441" y="229457"/>
              <a:ext cx="517359" cy="468000"/>
            </a:xfrm>
            <a:prstGeom prst="rect">
              <a:avLst/>
            </a:prstGeom>
          </p:spPr>
        </p:pic>
        <p:sp>
          <p:nvSpPr>
            <p:cNvPr id="14" name="Ellipse 13">
              <a:extLst>
                <a:ext uri="{FF2B5EF4-FFF2-40B4-BE49-F238E27FC236}">
                  <a16:creationId xmlns:a16="http://schemas.microsoft.com/office/drawing/2014/main" id="{77AD599E-4C10-4C3A-833E-E3CF04D0D1AC}"/>
                </a:ext>
              </a:extLst>
            </p:cNvPr>
            <p:cNvSpPr/>
            <p:nvPr/>
          </p:nvSpPr>
          <p:spPr>
            <a:xfrm>
              <a:off x="231448" y="167639"/>
              <a:ext cx="636271" cy="58691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FD3D7A0A-C0A5-4CCF-B563-085733C31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01137" y="167639"/>
            <a:ext cx="684000" cy="600075"/>
          </a:xfrm>
        </p:spPr>
        <p:txBody>
          <a:bodyPr/>
          <a:lstStyle/>
          <a:p>
            <a:pPr algn="ctr"/>
            <a:fld id="{E08D205E-34E0-4D4E-B6CF-D546C54444F4}" type="slidenum">
              <a:rPr lang="en-US" sz="2400" b="1" smtClean="0">
                <a:solidFill>
                  <a:srgbClr val="7030A0"/>
                </a:solidFill>
                <a:latin typeface="Arial Black" panose="020B0A04020102020204" pitchFamily="34" charset="0"/>
              </a:rPr>
              <a:pPr algn="ctr"/>
              <a:t>56</a:t>
            </a:fld>
            <a:endParaRPr lang="en-US" sz="2400" b="1" dirty="0">
              <a:solidFill>
                <a:srgbClr val="7030A0"/>
              </a:solidFill>
              <a:latin typeface="Arial Black" panose="020B0A04020102020204" pitchFamily="34" charset="0"/>
            </a:endParaRPr>
          </a:p>
        </p:txBody>
      </p:sp>
      <p:sp>
        <p:nvSpPr>
          <p:cNvPr id="25" name="TextBox 6">
            <a:extLst>
              <a:ext uri="{FF2B5EF4-FFF2-40B4-BE49-F238E27FC236}">
                <a16:creationId xmlns:a16="http://schemas.microsoft.com/office/drawing/2014/main" id="{E30294B8-4862-474C-A351-C243AB29489B}"/>
              </a:ext>
            </a:extLst>
          </p:cNvPr>
          <p:cNvSpPr txBox="1"/>
          <p:nvPr/>
        </p:nvSpPr>
        <p:spPr>
          <a:xfrm>
            <a:off x="867719" y="181080"/>
            <a:ext cx="10322796" cy="55399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id-ID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Traitement </a:t>
            </a:r>
            <a:r>
              <a:rPr lang="id-ID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curatif</a:t>
            </a:r>
            <a:r>
              <a:rPr lang="id-ID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d-ID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</a:t>
            </a:r>
            <a:r>
              <a:rPr lang="id-ID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d-ID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Papillomavirus</a:t>
            </a:r>
            <a:r>
              <a:rPr lang="id-ID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humains</a:t>
            </a:r>
          </a:p>
        </p:txBody>
      </p:sp>
    </p:spTree>
    <p:extLst>
      <p:ext uri="{BB962C8B-B14F-4D97-AF65-F5344CB8AC3E}">
        <p14:creationId xmlns:p14="http://schemas.microsoft.com/office/powerpoint/2010/main" val="13667733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83DCCEF6-E370-466F-871A-36BAA7C76A8A}"/>
              </a:ext>
            </a:extLst>
          </p:cNvPr>
          <p:cNvSpPr txBox="1"/>
          <p:nvPr/>
        </p:nvSpPr>
        <p:spPr>
          <a:xfrm>
            <a:off x="271463" y="1026820"/>
            <a:ext cx="11623530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1200"/>
              </a:spcAft>
              <a:buClr>
                <a:srgbClr val="FE5E55"/>
              </a:buClr>
            </a:pPr>
            <a:r>
              <a:rPr lang="fr-FR" sz="32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Surveillance-résultats</a:t>
            </a:r>
          </a:p>
          <a:p>
            <a:pPr algn="just">
              <a:spcAft>
                <a:spcPts val="1200"/>
              </a:spcAft>
              <a:buClr>
                <a:srgbClr val="FE5E55"/>
              </a:buClr>
            </a:pPr>
            <a:endParaRPr lang="fr-FR" sz="3200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Aft>
                <a:spcPts val="1200"/>
              </a:spcAft>
              <a:buClr>
                <a:srgbClr val="FE5E55"/>
              </a:buClr>
            </a:pPr>
            <a:endParaRPr lang="fr-FR" sz="3200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Aft>
                <a:spcPts val="1200"/>
              </a:spcAft>
              <a:buClr>
                <a:srgbClr val="FE5E55"/>
              </a:buClr>
            </a:pPr>
            <a:endParaRPr lang="fr-FR" sz="3200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AB87C53D-7B5B-4AB4-AE68-BBAB8BA89D54}"/>
              </a:ext>
            </a:extLst>
          </p:cNvPr>
          <p:cNvGrpSpPr/>
          <p:nvPr/>
        </p:nvGrpSpPr>
        <p:grpSpPr>
          <a:xfrm>
            <a:off x="231448" y="167639"/>
            <a:ext cx="11723923" cy="590729"/>
            <a:chOff x="231448" y="167639"/>
            <a:chExt cx="11723923" cy="59072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F67F46E-4DB3-4EFD-82B7-61C976CE2B84}"/>
                </a:ext>
              </a:extLst>
            </p:cNvPr>
            <p:cNvSpPr/>
            <p:nvPr/>
          </p:nvSpPr>
          <p:spPr>
            <a:xfrm>
              <a:off x="452846" y="171450"/>
              <a:ext cx="11152010" cy="586918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Ellipse 1">
              <a:extLst>
                <a:ext uri="{FF2B5EF4-FFF2-40B4-BE49-F238E27FC236}">
                  <a16:creationId xmlns:a16="http://schemas.microsoft.com/office/drawing/2014/main" id="{E7D16B78-8415-476E-8E34-D2DF643C6C32}"/>
                </a:ext>
              </a:extLst>
            </p:cNvPr>
            <p:cNvSpPr/>
            <p:nvPr/>
          </p:nvSpPr>
          <p:spPr>
            <a:xfrm>
              <a:off x="11319100" y="169998"/>
              <a:ext cx="636271" cy="58691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76F130AC-80F0-4B30-BB0D-EAFE33521E3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94441" y="229457"/>
              <a:ext cx="517359" cy="468000"/>
            </a:xfrm>
            <a:prstGeom prst="rect">
              <a:avLst/>
            </a:prstGeom>
          </p:spPr>
        </p:pic>
        <p:sp>
          <p:nvSpPr>
            <p:cNvPr id="14" name="Ellipse 13">
              <a:extLst>
                <a:ext uri="{FF2B5EF4-FFF2-40B4-BE49-F238E27FC236}">
                  <a16:creationId xmlns:a16="http://schemas.microsoft.com/office/drawing/2014/main" id="{77AD599E-4C10-4C3A-833E-E3CF04D0D1AC}"/>
                </a:ext>
              </a:extLst>
            </p:cNvPr>
            <p:cNvSpPr/>
            <p:nvPr/>
          </p:nvSpPr>
          <p:spPr>
            <a:xfrm>
              <a:off x="231448" y="167639"/>
              <a:ext cx="636271" cy="58691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FD3D7A0A-C0A5-4CCF-B563-085733C31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01137" y="167639"/>
            <a:ext cx="684000" cy="600075"/>
          </a:xfrm>
        </p:spPr>
        <p:txBody>
          <a:bodyPr/>
          <a:lstStyle/>
          <a:p>
            <a:pPr algn="ctr"/>
            <a:fld id="{E08D205E-34E0-4D4E-B6CF-D546C54444F4}" type="slidenum">
              <a:rPr lang="en-US" sz="2400" b="1" smtClean="0">
                <a:solidFill>
                  <a:srgbClr val="7030A0"/>
                </a:solidFill>
                <a:latin typeface="Arial Black" panose="020B0A04020102020204" pitchFamily="34" charset="0"/>
              </a:rPr>
              <a:pPr algn="ctr"/>
              <a:t>57</a:t>
            </a:fld>
            <a:endParaRPr lang="en-US" sz="2400" b="1" dirty="0">
              <a:solidFill>
                <a:srgbClr val="7030A0"/>
              </a:solidFill>
              <a:latin typeface="Arial Black" panose="020B0A04020102020204" pitchFamily="34" charset="0"/>
            </a:endParaRPr>
          </a:p>
        </p:txBody>
      </p:sp>
      <p:sp>
        <p:nvSpPr>
          <p:cNvPr id="25" name="TextBox 6">
            <a:extLst>
              <a:ext uri="{FF2B5EF4-FFF2-40B4-BE49-F238E27FC236}">
                <a16:creationId xmlns:a16="http://schemas.microsoft.com/office/drawing/2014/main" id="{E30294B8-4862-474C-A351-C243AB29489B}"/>
              </a:ext>
            </a:extLst>
          </p:cNvPr>
          <p:cNvSpPr txBox="1"/>
          <p:nvPr/>
        </p:nvSpPr>
        <p:spPr>
          <a:xfrm>
            <a:off x="867719" y="181080"/>
            <a:ext cx="10322796" cy="55399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id-ID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Traitement </a:t>
            </a:r>
            <a:r>
              <a:rPr lang="id-ID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curatif</a:t>
            </a:r>
            <a:r>
              <a:rPr lang="id-ID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d-ID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</a:t>
            </a:r>
            <a:r>
              <a:rPr lang="id-ID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d-ID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Papillomavirus</a:t>
            </a:r>
            <a:r>
              <a:rPr lang="id-ID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humains</a:t>
            </a:r>
          </a:p>
        </p:txBody>
      </p:sp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6AB07754-CA54-BEC2-C223-0318539B8216}"/>
              </a:ext>
            </a:extLst>
          </p:cNvPr>
          <p:cNvGraphicFramePr>
            <a:graphicFrameLocks noGrp="1"/>
          </p:cNvGraphicFramePr>
          <p:nvPr/>
        </p:nvGraphicFramePr>
        <p:xfrm>
          <a:off x="452846" y="1988661"/>
          <a:ext cx="11502525" cy="4025265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3834175">
                  <a:extLst>
                    <a:ext uri="{9D8B030D-6E8A-4147-A177-3AD203B41FA5}">
                      <a16:colId xmlns:a16="http://schemas.microsoft.com/office/drawing/2014/main" val="1174062549"/>
                    </a:ext>
                  </a:extLst>
                </a:gridCol>
                <a:gridCol w="3834175">
                  <a:extLst>
                    <a:ext uri="{9D8B030D-6E8A-4147-A177-3AD203B41FA5}">
                      <a16:colId xmlns:a16="http://schemas.microsoft.com/office/drawing/2014/main" val="1312334541"/>
                    </a:ext>
                  </a:extLst>
                </a:gridCol>
                <a:gridCol w="3834175">
                  <a:extLst>
                    <a:ext uri="{9D8B030D-6E8A-4147-A177-3AD203B41FA5}">
                      <a16:colId xmlns:a16="http://schemas.microsoft.com/office/drawing/2014/main" val="794882727"/>
                    </a:ext>
                  </a:extLst>
                </a:gridCol>
              </a:tblGrid>
              <a:tr h="797560">
                <a:tc>
                  <a:txBody>
                    <a:bodyPr/>
                    <a:lstStyle/>
                    <a:p>
                      <a:pPr marL="701675">
                        <a:spcBef>
                          <a:spcPts val="265"/>
                        </a:spcBef>
                      </a:pPr>
                      <a:r>
                        <a:rPr lang="fr-FR" sz="2400" spc="-10" dirty="0">
                          <a:effectLst/>
                        </a:rPr>
                        <a:t>Technique</a:t>
                      </a:r>
                      <a:endParaRPr lang="fr-SN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08585">
                        <a:spcBef>
                          <a:spcPts val="265"/>
                        </a:spcBef>
                      </a:pPr>
                      <a:r>
                        <a:rPr lang="fr-FR" sz="2400">
                          <a:effectLst/>
                        </a:rPr>
                        <a:t>Efficacité</a:t>
                      </a:r>
                      <a:r>
                        <a:rPr lang="fr-FR" sz="2400" spc="-130">
                          <a:effectLst/>
                        </a:rPr>
                        <a:t> </a:t>
                      </a:r>
                      <a:r>
                        <a:rPr lang="fr-FR" sz="2400" spc="-10">
                          <a:effectLst/>
                        </a:rPr>
                        <a:t>rapportée</a:t>
                      </a:r>
                      <a:endParaRPr lang="fr-S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1430" algn="ctr">
                        <a:spcBef>
                          <a:spcPts val="265"/>
                        </a:spcBef>
                      </a:pPr>
                      <a:r>
                        <a:rPr lang="fr-FR" sz="2400" spc="-10">
                          <a:effectLst/>
                        </a:rPr>
                        <a:t>Récidive</a:t>
                      </a:r>
                      <a:endParaRPr lang="fr-S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005701725"/>
                  </a:ext>
                </a:extLst>
              </a:tr>
              <a:tr h="796925">
                <a:tc>
                  <a:txBody>
                    <a:bodyPr/>
                    <a:lstStyle/>
                    <a:p>
                      <a:pPr marL="90805">
                        <a:spcBef>
                          <a:spcPts val="165"/>
                        </a:spcBef>
                        <a:spcAft>
                          <a:spcPts val="0"/>
                        </a:spcAft>
                      </a:pPr>
                      <a:r>
                        <a:rPr lang="fr-FR" sz="2400">
                          <a:effectLst/>
                        </a:rPr>
                        <a:t>Bistouri</a:t>
                      </a:r>
                      <a:r>
                        <a:rPr lang="fr-FR" sz="2400" spc="-85">
                          <a:effectLst/>
                        </a:rPr>
                        <a:t> </a:t>
                      </a:r>
                      <a:r>
                        <a:rPr lang="fr-FR" sz="2400" spc="-10">
                          <a:effectLst/>
                        </a:rPr>
                        <a:t>électrique</a:t>
                      </a:r>
                      <a:endParaRPr lang="fr-S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53110">
                        <a:spcBef>
                          <a:spcPts val="165"/>
                        </a:spcBef>
                        <a:spcAft>
                          <a:spcPts val="0"/>
                        </a:spcAft>
                      </a:pPr>
                      <a:r>
                        <a:rPr lang="fr-FR" sz="2400">
                          <a:effectLst/>
                        </a:rPr>
                        <a:t>80</a:t>
                      </a:r>
                      <a:r>
                        <a:rPr lang="fr-FR" sz="2400" spc="-15">
                          <a:effectLst/>
                        </a:rPr>
                        <a:t> </a:t>
                      </a:r>
                      <a:r>
                        <a:rPr lang="fr-FR" sz="2400">
                          <a:effectLst/>
                        </a:rPr>
                        <a:t>à</a:t>
                      </a:r>
                      <a:r>
                        <a:rPr lang="fr-FR" sz="2400" spc="-20">
                          <a:effectLst/>
                        </a:rPr>
                        <a:t> </a:t>
                      </a:r>
                      <a:r>
                        <a:rPr lang="fr-FR" sz="2400">
                          <a:effectLst/>
                        </a:rPr>
                        <a:t>93</a:t>
                      </a:r>
                      <a:r>
                        <a:rPr lang="fr-FR" sz="2400" spc="-10">
                          <a:effectLst/>
                        </a:rPr>
                        <a:t> </a:t>
                      </a:r>
                      <a:r>
                        <a:rPr lang="fr-FR" sz="2400" spc="-50">
                          <a:effectLst/>
                        </a:rPr>
                        <a:t>%</a:t>
                      </a:r>
                      <a:endParaRPr lang="fr-S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1430" algn="ctr">
                        <a:spcBef>
                          <a:spcPts val="165"/>
                        </a:spcBef>
                      </a:pPr>
                      <a:r>
                        <a:rPr lang="fr-FR" sz="2400">
                          <a:effectLst/>
                        </a:rPr>
                        <a:t>9</a:t>
                      </a:r>
                      <a:r>
                        <a:rPr lang="fr-FR" sz="2400" spc="-15">
                          <a:effectLst/>
                        </a:rPr>
                        <a:t> </a:t>
                      </a:r>
                      <a:r>
                        <a:rPr lang="fr-FR" sz="2400">
                          <a:effectLst/>
                        </a:rPr>
                        <a:t>à</a:t>
                      </a:r>
                      <a:r>
                        <a:rPr lang="fr-FR" sz="2400" spc="-15">
                          <a:effectLst/>
                        </a:rPr>
                        <a:t> </a:t>
                      </a:r>
                      <a:r>
                        <a:rPr lang="fr-FR" sz="2400">
                          <a:effectLst/>
                        </a:rPr>
                        <a:t>66</a:t>
                      </a:r>
                      <a:r>
                        <a:rPr lang="fr-FR" sz="2400" spc="-10">
                          <a:effectLst/>
                        </a:rPr>
                        <a:t> </a:t>
                      </a:r>
                      <a:r>
                        <a:rPr lang="fr-FR" sz="2400" spc="-50">
                          <a:effectLst/>
                        </a:rPr>
                        <a:t>%</a:t>
                      </a:r>
                      <a:endParaRPr lang="fr-S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937565538"/>
                  </a:ext>
                </a:extLst>
              </a:tr>
              <a:tr h="810260">
                <a:tc>
                  <a:txBody>
                    <a:bodyPr/>
                    <a:lstStyle/>
                    <a:p>
                      <a:pPr marL="90805">
                        <a:spcBef>
                          <a:spcPts val="265"/>
                        </a:spcBef>
                      </a:pPr>
                      <a:r>
                        <a:rPr lang="fr-FR" sz="2400" spc="-10">
                          <a:effectLst/>
                        </a:rPr>
                        <a:t>Vaporisation</a:t>
                      </a:r>
                      <a:r>
                        <a:rPr lang="fr-FR" sz="2400" spc="-90">
                          <a:effectLst/>
                        </a:rPr>
                        <a:t> </a:t>
                      </a:r>
                      <a:r>
                        <a:rPr lang="fr-FR" sz="2400" spc="-10">
                          <a:effectLst/>
                        </a:rPr>
                        <a:t>Laser</a:t>
                      </a:r>
                      <a:endParaRPr lang="fr-S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88035">
                        <a:spcBef>
                          <a:spcPts val="265"/>
                        </a:spcBef>
                      </a:pPr>
                      <a:r>
                        <a:rPr lang="fr-FR" sz="2400" dirty="0">
                          <a:effectLst/>
                        </a:rPr>
                        <a:t>80</a:t>
                      </a:r>
                      <a:r>
                        <a:rPr lang="fr-FR" sz="2400" spc="-15" dirty="0">
                          <a:effectLst/>
                        </a:rPr>
                        <a:t> </a:t>
                      </a:r>
                      <a:r>
                        <a:rPr lang="fr-FR" sz="2400" dirty="0">
                          <a:effectLst/>
                        </a:rPr>
                        <a:t>à</a:t>
                      </a:r>
                      <a:r>
                        <a:rPr lang="fr-FR" sz="2400" spc="-20" dirty="0">
                          <a:effectLst/>
                        </a:rPr>
                        <a:t> </a:t>
                      </a:r>
                      <a:r>
                        <a:rPr lang="fr-FR" sz="2400" dirty="0">
                          <a:effectLst/>
                        </a:rPr>
                        <a:t>90</a:t>
                      </a:r>
                      <a:r>
                        <a:rPr lang="fr-FR" sz="2400" spc="-10" dirty="0">
                          <a:effectLst/>
                        </a:rPr>
                        <a:t> </a:t>
                      </a:r>
                      <a:r>
                        <a:rPr lang="fr-FR" sz="2400" spc="-50" dirty="0">
                          <a:effectLst/>
                        </a:rPr>
                        <a:t>%</a:t>
                      </a:r>
                      <a:endParaRPr lang="fr-SN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1430" marR="1270" algn="ctr">
                        <a:spcBef>
                          <a:spcPts val="265"/>
                        </a:spcBef>
                      </a:pPr>
                      <a:r>
                        <a:rPr lang="fr-FR" sz="2400">
                          <a:effectLst/>
                        </a:rPr>
                        <a:t>60</a:t>
                      </a:r>
                      <a:r>
                        <a:rPr lang="fr-FR" sz="2400" spc="-15">
                          <a:effectLst/>
                        </a:rPr>
                        <a:t> </a:t>
                      </a:r>
                      <a:r>
                        <a:rPr lang="fr-FR" sz="2400">
                          <a:effectLst/>
                        </a:rPr>
                        <a:t>à</a:t>
                      </a:r>
                      <a:r>
                        <a:rPr lang="fr-FR" sz="2400" spc="-20">
                          <a:effectLst/>
                        </a:rPr>
                        <a:t> </a:t>
                      </a:r>
                      <a:r>
                        <a:rPr lang="fr-FR" sz="2400">
                          <a:effectLst/>
                        </a:rPr>
                        <a:t>77</a:t>
                      </a:r>
                      <a:r>
                        <a:rPr lang="fr-FR" sz="2400" spc="-10">
                          <a:effectLst/>
                        </a:rPr>
                        <a:t> </a:t>
                      </a:r>
                      <a:r>
                        <a:rPr lang="fr-FR" sz="2400" spc="-50">
                          <a:effectLst/>
                        </a:rPr>
                        <a:t>%</a:t>
                      </a:r>
                      <a:endParaRPr lang="fr-S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90055119"/>
                  </a:ext>
                </a:extLst>
              </a:tr>
              <a:tr h="810260">
                <a:tc>
                  <a:txBody>
                    <a:bodyPr/>
                    <a:lstStyle/>
                    <a:p>
                      <a:pPr marL="90805">
                        <a:spcBef>
                          <a:spcPts val="265"/>
                        </a:spcBef>
                      </a:pPr>
                      <a:r>
                        <a:rPr lang="fr-FR" sz="2400" spc="-10">
                          <a:effectLst/>
                        </a:rPr>
                        <a:t>Cryothérapie</a:t>
                      </a:r>
                      <a:endParaRPr lang="fr-S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52475">
                        <a:spcBef>
                          <a:spcPts val="265"/>
                        </a:spcBef>
                      </a:pPr>
                      <a:r>
                        <a:rPr lang="fr-FR" sz="2400" dirty="0">
                          <a:effectLst/>
                        </a:rPr>
                        <a:t>63</a:t>
                      </a:r>
                      <a:r>
                        <a:rPr lang="fr-FR" sz="2400" spc="-15" dirty="0">
                          <a:effectLst/>
                        </a:rPr>
                        <a:t> </a:t>
                      </a:r>
                      <a:r>
                        <a:rPr lang="fr-FR" sz="2400" dirty="0">
                          <a:effectLst/>
                        </a:rPr>
                        <a:t>à</a:t>
                      </a:r>
                      <a:r>
                        <a:rPr lang="fr-FR" sz="2400" spc="-20" dirty="0">
                          <a:effectLst/>
                        </a:rPr>
                        <a:t> </a:t>
                      </a:r>
                      <a:r>
                        <a:rPr lang="fr-FR" sz="2400" dirty="0">
                          <a:effectLst/>
                        </a:rPr>
                        <a:t>89</a:t>
                      </a:r>
                      <a:r>
                        <a:rPr lang="fr-FR" sz="2400" spc="-10" dirty="0">
                          <a:effectLst/>
                        </a:rPr>
                        <a:t> </a:t>
                      </a:r>
                      <a:r>
                        <a:rPr lang="fr-FR" sz="2400" spc="-50" dirty="0">
                          <a:effectLst/>
                        </a:rPr>
                        <a:t>%</a:t>
                      </a:r>
                      <a:endParaRPr lang="fr-SN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1430" marR="1905" algn="ctr">
                        <a:spcBef>
                          <a:spcPts val="265"/>
                        </a:spcBef>
                      </a:pPr>
                      <a:r>
                        <a:rPr lang="fr-FR" sz="2400">
                          <a:effectLst/>
                        </a:rPr>
                        <a:t>70</a:t>
                      </a:r>
                      <a:r>
                        <a:rPr lang="fr-FR" sz="2400" spc="-15">
                          <a:effectLst/>
                        </a:rPr>
                        <a:t> </a:t>
                      </a:r>
                      <a:r>
                        <a:rPr lang="fr-FR" sz="2400">
                          <a:effectLst/>
                        </a:rPr>
                        <a:t>à</a:t>
                      </a:r>
                      <a:r>
                        <a:rPr lang="fr-FR" sz="2400" spc="-20">
                          <a:effectLst/>
                        </a:rPr>
                        <a:t> </a:t>
                      </a:r>
                      <a:r>
                        <a:rPr lang="fr-FR" sz="2400">
                          <a:effectLst/>
                        </a:rPr>
                        <a:t>80</a:t>
                      </a:r>
                      <a:r>
                        <a:rPr lang="fr-FR" sz="2400" spc="-10">
                          <a:effectLst/>
                        </a:rPr>
                        <a:t> </a:t>
                      </a:r>
                      <a:r>
                        <a:rPr lang="fr-FR" sz="2400" spc="-50">
                          <a:effectLst/>
                        </a:rPr>
                        <a:t>%</a:t>
                      </a:r>
                      <a:endParaRPr lang="fr-S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626176158"/>
                  </a:ext>
                </a:extLst>
              </a:tr>
              <a:tr h="810260">
                <a:tc>
                  <a:txBody>
                    <a:bodyPr/>
                    <a:lstStyle/>
                    <a:p>
                      <a:pPr marL="90170">
                        <a:spcBef>
                          <a:spcPts val="265"/>
                        </a:spcBef>
                      </a:pPr>
                      <a:r>
                        <a:rPr lang="fr-FR" sz="2400" spc="-10" dirty="0">
                          <a:effectLst/>
                        </a:rPr>
                        <a:t>Imiquimod</a:t>
                      </a:r>
                      <a:endParaRPr lang="fr-SN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52475">
                        <a:spcBef>
                          <a:spcPts val="265"/>
                        </a:spcBef>
                      </a:pPr>
                      <a:r>
                        <a:rPr lang="fr-FR" sz="2400">
                          <a:effectLst/>
                        </a:rPr>
                        <a:t>45</a:t>
                      </a:r>
                      <a:r>
                        <a:rPr lang="fr-FR" sz="2400" spc="-15">
                          <a:effectLst/>
                        </a:rPr>
                        <a:t> </a:t>
                      </a:r>
                      <a:r>
                        <a:rPr lang="fr-FR" sz="2400">
                          <a:effectLst/>
                        </a:rPr>
                        <a:t>à</a:t>
                      </a:r>
                      <a:r>
                        <a:rPr lang="fr-FR" sz="2400" spc="-20">
                          <a:effectLst/>
                        </a:rPr>
                        <a:t> </a:t>
                      </a:r>
                      <a:r>
                        <a:rPr lang="fr-FR" sz="2400">
                          <a:effectLst/>
                        </a:rPr>
                        <a:t>67</a:t>
                      </a:r>
                      <a:r>
                        <a:rPr lang="fr-FR" sz="2400" spc="-10">
                          <a:effectLst/>
                        </a:rPr>
                        <a:t> </a:t>
                      </a:r>
                      <a:r>
                        <a:rPr lang="fr-FR" sz="2400" spc="-50">
                          <a:effectLst/>
                        </a:rPr>
                        <a:t>%</a:t>
                      </a:r>
                      <a:endParaRPr lang="fr-S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1430" marR="1270" algn="ctr">
                        <a:spcBef>
                          <a:spcPts val="265"/>
                        </a:spcBef>
                      </a:pPr>
                      <a:r>
                        <a:rPr lang="fr-FR" sz="2400" dirty="0">
                          <a:effectLst/>
                        </a:rPr>
                        <a:t>13</a:t>
                      </a:r>
                      <a:r>
                        <a:rPr lang="fr-FR" sz="2400" spc="250" dirty="0">
                          <a:effectLst/>
                        </a:rPr>
                        <a:t> </a:t>
                      </a:r>
                      <a:r>
                        <a:rPr lang="fr-FR" sz="2400" dirty="0">
                          <a:effectLst/>
                        </a:rPr>
                        <a:t>à</a:t>
                      </a:r>
                      <a:r>
                        <a:rPr lang="fr-FR" sz="2400" spc="-15" dirty="0">
                          <a:effectLst/>
                        </a:rPr>
                        <a:t> </a:t>
                      </a:r>
                      <a:r>
                        <a:rPr lang="fr-FR" sz="2400" dirty="0">
                          <a:effectLst/>
                        </a:rPr>
                        <a:t>20</a:t>
                      </a:r>
                      <a:r>
                        <a:rPr lang="fr-FR" sz="2400" spc="-15" dirty="0">
                          <a:effectLst/>
                        </a:rPr>
                        <a:t> </a:t>
                      </a:r>
                      <a:r>
                        <a:rPr lang="fr-FR" sz="2400" spc="-50" dirty="0">
                          <a:effectLst/>
                        </a:rPr>
                        <a:t>%</a:t>
                      </a:r>
                      <a:endParaRPr lang="fr-SN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519347701"/>
                  </a:ext>
                </a:extLst>
              </a:tr>
            </a:tbl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0FDF06A6-A1CC-FAB3-180B-A735C3C2FDF6}"/>
              </a:ext>
            </a:extLst>
          </p:cNvPr>
          <p:cNvSpPr/>
          <p:nvPr/>
        </p:nvSpPr>
        <p:spPr>
          <a:xfrm>
            <a:off x="4301067" y="2810934"/>
            <a:ext cx="3945465" cy="2319866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0416370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83DCCEF6-E370-466F-871A-36BAA7C76A8A}"/>
              </a:ext>
            </a:extLst>
          </p:cNvPr>
          <p:cNvSpPr txBox="1"/>
          <p:nvPr/>
        </p:nvSpPr>
        <p:spPr>
          <a:xfrm>
            <a:off x="280200" y="603308"/>
            <a:ext cx="11623530" cy="5904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50000"/>
              </a:lnSpc>
              <a:spcAft>
                <a:spcPts val="1200"/>
              </a:spcAft>
              <a:buClr>
                <a:srgbClr val="FE5E55"/>
              </a:buClr>
            </a:pPr>
            <a:r>
              <a:rPr lang="fr-FR" sz="2800" b="1" dirty="0">
                <a:solidFill>
                  <a:srgbClr val="7030A0"/>
                </a:solidFill>
                <a:latin typeface="Arial Narrow" panose="020B0606020202030204" pitchFamily="34" charset="0"/>
                <a:cs typeface="Segoe UI" panose="020B0502040204020203" pitchFamily="34" charset="0"/>
              </a:rPr>
              <a:t>IEC pour changement de comportement</a:t>
            </a:r>
          </a:p>
          <a:p>
            <a:pPr algn="just">
              <a:lnSpc>
                <a:spcPct val="250000"/>
              </a:lnSpc>
              <a:spcAft>
                <a:spcPts val="1200"/>
              </a:spcAft>
              <a:buClr>
                <a:srgbClr val="FE5E55"/>
              </a:buClr>
            </a:pPr>
            <a:r>
              <a:rPr lang="fr-FR" sz="2800" dirty="0">
                <a:latin typeface="Arial Narrow" panose="020B0606020202030204" pitchFamily="34" charset="0"/>
                <a:cs typeface="Segoe UI" panose="020B0502040204020203" pitchFamily="34" charset="0"/>
              </a:rPr>
              <a:t>- Arrêter alcool</a:t>
            </a:r>
          </a:p>
          <a:p>
            <a:pPr algn="just">
              <a:lnSpc>
                <a:spcPct val="250000"/>
              </a:lnSpc>
              <a:spcAft>
                <a:spcPts val="1200"/>
              </a:spcAft>
              <a:buClr>
                <a:srgbClr val="FE5E55"/>
              </a:buClr>
            </a:pPr>
            <a:r>
              <a:rPr lang="fr-FR" sz="2800" dirty="0">
                <a:latin typeface="Arial Narrow" panose="020B0606020202030204" pitchFamily="34" charset="0"/>
                <a:cs typeface="Segoe UI" panose="020B0502040204020203" pitchFamily="34" charset="0"/>
              </a:rPr>
              <a:t>- Arrêter Tabac</a:t>
            </a:r>
          </a:p>
          <a:p>
            <a:pPr algn="just">
              <a:lnSpc>
                <a:spcPct val="250000"/>
              </a:lnSpc>
              <a:spcAft>
                <a:spcPts val="1200"/>
              </a:spcAft>
              <a:buClr>
                <a:srgbClr val="FE5E55"/>
              </a:buClr>
            </a:pPr>
            <a:r>
              <a:rPr lang="fr-FR" sz="2800" dirty="0">
                <a:latin typeface="Arial Narrow" panose="020B0606020202030204" pitchFamily="34" charset="0"/>
                <a:cs typeface="Segoe UI" panose="020B0502040204020203" pitchFamily="34" charset="0"/>
              </a:rPr>
              <a:t>- Abstinence, Fidélité, Préservatifs</a:t>
            </a:r>
          </a:p>
          <a:p>
            <a:pPr algn="just">
              <a:lnSpc>
                <a:spcPct val="250000"/>
              </a:lnSpc>
              <a:spcAft>
                <a:spcPts val="1200"/>
              </a:spcAft>
              <a:buClr>
                <a:srgbClr val="FE5E55"/>
              </a:buClr>
            </a:pPr>
            <a:r>
              <a:rPr lang="fr-FR" sz="2800" dirty="0">
                <a:latin typeface="Arial Narrow" panose="020B0606020202030204" pitchFamily="34" charset="0"/>
                <a:cs typeface="Segoe UI" panose="020B0502040204020203" pitchFamily="34" charset="0"/>
              </a:rPr>
              <a:t>- Eviter précocité des rapports sexuels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AB87C53D-7B5B-4AB4-AE68-BBAB8BA89D54}"/>
              </a:ext>
            </a:extLst>
          </p:cNvPr>
          <p:cNvGrpSpPr/>
          <p:nvPr/>
        </p:nvGrpSpPr>
        <p:grpSpPr>
          <a:xfrm>
            <a:off x="231448" y="167639"/>
            <a:ext cx="11723923" cy="590729"/>
            <a:chOff x="231448" y="167639"/>
            <a:chExt cx="11723923" cy="59072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F67F46E-4DB3-4EFD-82B7-61C976CE2B84}"/>
                </a:ext>
              </a:extLst>
            </p:cNvPr>
            <p:cNvSpPr/>
            <p:nvPr/>
          </p:nvSpPr>
          <p:spPr>
            <a:xfrm>
              <a:off x="452846" y="171450"/>
              <a:ext cx="11152010" cy="586918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Ellipse 1">
              <a:extLst>
                <a:ext uri="{FF2B5EF4-FFF2-40B4-BE49-F238E27FC236}">
                  <a16:creationId xmlns:a16="http://schemas.microsoft.com/office/drawing/2014/main" id="{E7D16B78-8415-476E-8E34-D2DF643C6C32}"/>
                </a:ext>
              </a:extLst>
            </p:cNvPr>
            <p:cNvSpPr/>
            <p:nvPr/>
          </p:nvSpPr>
          <p:spPr>
            <a:xfrm>
              <a:off x="11319100" y="169998"/>
              <a:ext cx="636271" cy="58691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76F130AC-80F0-4B30-BB0D-EAFE33521E3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94441" y="229457"/>
              <a:ext cx="517359" cy="468000"/>
            </a:xfrm>
            <a:prstGeom prst="rect">
              <a:avLst/>
            </a:prstGeom>
          </p:spPr>
        </p:pic>
        <p:sp>
          <p:nvSpPr>
            <p:cNvPr id="14" name="Ellipse 13">
              <a:extLst>
                <a:ext uri="{FF2B5EF4-FFF2-40B4-BE49-F238E27FC236}">
                  <a16:creationId xmlns:a16="http://schemas.microsoft.com/office/drawing/2014/main" id="{77AD599E-4C10-4C3A-833E-E3CF04D0D1AC}"/>
                </a:ext>
              </a:extLst>
            </p:cNvPr>
            <p:cNvSpPr/>
            <p:nvPr/>
          </p:nvSpPr>
          <p:spPr>
            <a:xfrm>
              <a:off x="231448" y="167639"/>
              <a:ext cx="636271" cy="58691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FD3D7A0A-C0A5-4CCF-B563-085733C31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01137" y="167639"/>
            <a:ext cx="684000" cy="600075"/>
          </a:xfrm>
        </p:spPr>
        <p:txBody>
          <a:bodyPr/>
          <a:lstStyle/>
          <a:p>
            <a:pPr algn="ctr"/>
            <a:fld id="{E08D205E-34E0-4D4E-B6CF-D546C54444F4}" type="slidenum">
              <a:rPr lang="en-US" sz="2400" b="1" smtClean="0">
                <a:solidFill>
                  <a:srgbClr val="7030A0"/>
                </a:solidFill>
                <a:latin typeface="Arial Black" panose="020B0A04020102020204" pitchFamily="34" charset="0"/>
              </a:rPr>
              <a:pPr algn="ctr"/>
              <a:t>58</a:t>
            </a:fld>
            <a:endParaRPr lang="en-US" sz="2400" b="1" dirty="0">
              <a:solidFill>
                <a:srgbClr val="7030A0"/>
              </a:solidFill>
              <a:latin typeface="Arial Black" panose="020B0A04020102020204" pitchFamily="34" charset="0"/>
            </a:endParaRPr>
          </a:p>
        </p:txBody>
      </p:sp>
      <p:sp>
        <p:nvSpPr>
          <p:cNvPr id="25" name="TextBox 6">
            <a:extLst>
              <a:ext uri="{FF2B5EF4-FFF2-40B4-BE49-F238E27FC236}">
                <a16:creationId xmlns:a16="http://schemas.microsoft.com/office/drawing/2014/main" id="{E30294B8-4862-474C-A351-C243AB29489B}"/>
              </a:ext>
            </a:extLst>
          </p:cNvPr>
          <p:cNvSpPr txBox="1"/>
          <p:nvPr/>
        </p:nvSpPr>
        <p:spPr>
          <a:xfrm>
            <a:off x="867719" y="211857"/>
            <a:ext cx="10322796" cy="492443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id-ID" sz="3200" b="1" dirty="0">
                <a:solidFill>
                  <a:schemeClr val="bg1"/>
                </a:solidFill>
                <a:latin typeface="+mj-lt"/>
              </a:rPr>
              <a:t>Traitement préventif </a:t>
            </a:r>
            <a:r>
              <a:rPr lang="id-ID" sz="3200" b="1" dirty="0" err="1">
                <a:solidFill>
                  <a:schemeClr val="bg1"/>
                </a:solidFill>
                <a:latin typeface="+mj-lt"/>
              </a:rPr>
              <a:t>des</a:t>
            </a:r>
            <a:r>
              <a:rPr lang="id-ID" sz="32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id-ID" sz="3200" b="1" dirty="0" err="1">
                <a:solidFill>
                  <a:schemeClr val="bg1"/>
                </a:solidFill>
                <a:latin typeface="+mj-lt"/>
              </a:rPr>
              <a:t>Papillomavirus</a:t>
            </a:r>
            <a:r>
              <a:rPr lang="id-ID" sz="3200" b="1" dirty="0">
                <a:solidFill>
                  <a:schemeClr val="bg1"/>
                </a:solidFill>
                <a:latin typeface="+mj-lt"/>
              </a:rPr>
              <a:t> humains</a:t>
            </a:r>
          </a:p>
        </p:txBody>
      </p:sp>
    </p:spTree>
    <p:extLst>
      <p:ext uri="{BB962C8B-B14F-4D97-AF65-F5344CB8AC3E}">
        <p14:creationId xmlns:p14="http://schemas.microsoft.com/office/powerpoint/2010/main" val="302820067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83DCCEF6-E370-466F-871A-36BAA7C76A8A}"/>
              </a:ext>
            </a:extLst>
          </p:cNvPr>
          <p:cNvSpPr txBox="1"/>
          <p:nvPr/>
        </p:nvSpPr>
        <p:spPr>
          <a:xfrm>
            <a:off x="271463" y="1026820"/>
            <a:ext cx="1162353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3400"/>
              </a:lnSpc>
              <a:spcAft>
                <a:spcPts val="1200"/>
              </a:spcAft>
              <a:buClr>
                <a:srgbClr val="FE5E55"/>
              </a:buClr>
            </a:pPr>
            <a:r>
              <a:rPr lang="fr-FR" sz="3200" b="1" dirty="0">
                <a:solidFill>
                  <a:srgbClr val="7030A0"/>
                </a:solidFill>
                <a:latin typeface="Arial Narrow" panose="020B0606020202030204" pitchFamily="34" charset="0"/>
                <a:cs typeface="Segoe UI" panose="020B0502040204020203" pitchFamily="34" charset="0"/>
              </a:rPr>
              <a:t>Situation dans le monde</a:t>
            </a:r>
          </a:p>
          <a:p>
            <a:pPr algn="just">
              <a:lnSpc>
                <a:spcPts val="3400"/>
              </a:lnSpc>
              <a:spcAft>
                <a:spcPts val="1200"/>
              </a:spcAft>
              <a:buClr>
                <a:srgbClr val="FE5E55"/>
              </a:buClr>
            </a:pPr>
            <a:endParaRPr lang="fr-FR" sz="2400" b="1" dirty="0">
              <a:solidFill>
                <a:srgbClr val="7030A0"/>
              </a:solidFill>
              <a:latin typeface="Arial Narrow" panose="020B0606020202030204" pitchFamily="34" charset="0"/>
              <a:cs typeface="Segoe UI" panose="020B0502040204020203" pitchFamily="34" charset="0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AB87C53D-7B5B-4AB4-AE68-BBAB8BA89D54}"/>
              </a:ext>
            </a:extLst>
          </p:cNvPr>
          <p:cNvGrpSpPr/>
          <p:nvPr/>
        </p:nvGrpSpPr>
        <p:grpSpPr>
          <a:xfrm>
            <a:off x="231448" y="167639"/>
            <a:ext cx="11723923" cy="590729"/>
            <a:chOff x="231448" y="167639"/>
            <a:chExt cx="11723923" cy="59072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F67F46E-4DB3-4EFD-82B7-61C976CE2B84}"/>
                </a:ext>
              </a:extLst>
            </p:cNvPr>
            <p:cNvSpPr/>
            <p:nvPr/>
          </p:nvSpPr>
          <p:spPr>
            <a:xfrm>
              <a:off x="452846" y="171450"/>
              <a:ext cx="11152010" cy="586918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Ellipse 1">
              <a:extLst>
                <a:ext uri="{FF2B5EF4-FFF2-40B4-BE49-F238E27FC236}">
                  <a16:creationId xmlns:a16="http://schemas.microsoft.com/office/drawing/2014/main" id="{E7D16B78-8415-476E-8E34-D2DF643C6C32}"/>
                </a:ext>
              </a:extLst>
            </p:cNvPr>
            <p:cNvSpPr/>
            <p:nvPr/>
          </p:nvSpPr>
          <p:spPr>
            <a:xfrm>
              <a:off x="11319100" y="169998"/>
              <a:ext cx="636271" cy="58691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76F130AC-80F0-4B30-BB0D-EAFE33521E3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94441" y="229457"/>
              <a:ext cx="517359" cy="468000"/>
            </a:xfrm>
            <a:prstGeom prst="rect">
              <a:avLst/>
            </a:prstGeom>
          </p:spPr>
        </p:pic>
        <p:sp>
          <p:nvSpPr>
            <p:cNvPr id="14" name="Ellipse 13">
              <a:extLst>
                <a:ext uri="{FF2B5EF4-FFF2-40B4-BE49-F238E27FC236}">
                  <a16:creationId xmlns:a16="http://schemas.microsoft.com/office/drawing/2014/main" id="{77AD599E-4C10-4C3A-833E-E3CF04D0D1AC}"/>
                </a:ext>
              </a:extLst>
            </p:cNvPr>
            <p:cNvSpPr/>
            <p:nvPr/>
          </p:nvSpPr>
          <p:spPr>
            <a:xfrm>
              <a:off x="231448" y="167639"/>
              <a:ext cx="636271" cy="58691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FD3D7A0A-C0A5-4CCF-B563-085733C31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01137" y="167639"/>
            <a:ext cx="684000" cy="600075"/>
          </a:xfrm>
        </p:spPr>
        <p:txBody>
          <a:bodyPr/>
          <a:lstStyle/>
          <a:p>
            <a:pPr algn="ctr"/>
            <a:fld id="{E08D205E-34E0-4D4E-B6CF-D546C54444F4}" type="slidenum">
              <a:rPr lang="en-US" sz="2400" b="1" smtClean="0">
                <a:solidFill>
                  <a:srgbClr val="7030A0"/>
                </a:solidFill>
                <a:latin typeface="Arial Black" panose="020B0A04020102020204" pitchFamily="34" charset="0"/>
              </a:rPr>
              <a:pPr algn="ctr"/>
              <a:t>59</a:t>
            </a:fld>
            <a:endParaRPr lang="en-US" sz="2400" b="1" dirty="0">
              <a:solidFill>
                <a:srgbClr val="7030A0"/>
              </a:solidFill>
              <a:latin typeface="Arial Black" panose="020B0A04020102020204" pitchFamily="34" charset="0"/>
            </a:endParaRPr>
          </a:p>
        </p:txBody>
      </p:sp>
      <p:sp>
        <p:nvSpPr>
          <p:cNvPr id="25" name="TextBox 6">
            <a:extLst>
              <a:ext uri="{FF2B5EF4-FFF2-40B4-BE49-F238E27FC236}">
                <a16:creationId xmlns:a16="http://schemas.microsoft.com/office/drawing/2014/main" id="{E30294B8-4862-474C-A351-C243AB29489B}"/>
              </a:ext>
            </a:extLst>
          </p:cNvPr>
          <p:cNvSpPr txBox="1"/>
          <p:nvPr/>
        </p:nvSpPr>
        <p:spPr>
          <a:xfrm>
            <a:off x="915449" y="181078"/>
            <a:ext cx="10275066" cy="55399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fr-FR" sz="3600" b="1" dirty="0">
                <a:solidFill>
                  <a:schemeClr val="bg1"/>
                </a:solidFill>
                <a:latin typeface="+mj-lt"/>
              </a:rPr>
              <a:t>Vaccins contre les Papillomavirus humains</a:t>
            </a:r>
            <a:endParaRPr lang="id-ID" sz="3600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68EDA47-85B7-4F5D-C264-710D8241D1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2434" y="1676400"/>
            <a:ext cx="8122937" cy="51816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E4AD2178-E15C-859F-C69C-ED918652F7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7719" y="1784342"/>
            <a:ext cx="2571608" cy="4570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2133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e 9">
            <a:extLst>
              <a:ext uri="{FF2B5EF4-FFF2-40B4-BE49-F238E27FC236}">
                <a16:creationId xmlns:a16="http://schemas.microsoft.com/office/drawing/2014/main" id="{AB87C53D-7B5B-4AB4-AE68-BBAB8BA89D54}"/>
              </a:ext>
            </a:extLst>
          </p:cNvPr>
          <p:cNvGrpSpPr/>
          <p:nvPr/>
        </p:nvGrpSpPr>
        <p:grpSpPr>
          <a:xfrm>
            <a:off x="231448" y="167639"/>
            <a:ext cx="11723923" cy="590729"/>
            <a:chOff x="231448" y="167639"/>
            <a:chExt cx="11723923" cy="59072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F67F46E-4DB3-4EFD-82B7-61C976CE2B84}"/>
                </a:ext>
              </a:extLst>
            </p:cNvPr>
            <p:cNvSpPr/>
            <p:nvPr/>
          </p:nvSpPr>
          <p:spPr>
            <a:xfrm>
              <a:off x="452846" y="171450"/>
              <a:ext cx="11152010" cy="586918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Ellipse 1">
              <a:extLst>
                <a:ext uri="{FF2B5EF4-FFF2-40B4-BE49-F238E27FC236}">
                  <a16:creationId xmlns:a16="http://schemas.microsoft.com/office/drawing/2014/main" id="{E7D16B78-8415-476E-8E34-D2DF643C6C32}"/>
                </a:ext>
              </a:extLst>
            </p:cNvPr>
            <p:cNvSpPr/>
            <p:nvPr/>
          </p:nvSpPr>
          <p:spPr>
            <a:xfrm>
              <a:off x="11319100" y="169998"/>
              <a:ext cx="636271" cy="58691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76F130AC-80F0-4B30-BB0D-EAFE33521E3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94441" y="229457"/>
              <a:ext cx="517359" cy="468000"/>
            </a:xfrm>
            <a:prstGeom prst="rect">
              <a:avLst/>
            </a:prstGeom>
          </p:spPr>
        </p:pic>
        <p:sp>
          <p:nvSpPr>
            <p:cNvPr id="14" name="Ellipse 13">
              <a:extLst>
                <a:ext uri="{FF2B5EF4-FFF2-40B4-BE49-F238E27FC236}">
                  <a16:creationId xmlns:a16="http://schemas.microsoft.com/office/drawing/2014/main" id="{77AD599E-4C10-4C3A-833E-E3CF04D0D1AC}"/>
                </a:ext>
              </a:extLst>
            </p:cNvPr>
            <p:cNvSpPr/>
            <p:nvPr/>
          </p:nvSpPr>
          <p:spPr>
            <a:xfrm>
              <a:off x="231448" y="167639"/>
              <a:ext cx="636271" cy="58691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FD3D7A0A-C0A5-4CCF-B563-085733C31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01137" y="167639"/>
            <a:ext cx="684000" cy="600075"/>
          </a:xfrm>
        </p:spPr>
        <p:txBody>
          <a:bodyPr/>
          <a:lstStyle/>
          <a:p>
            <a:pPr algn="ctr"/>
            <a:fld id="{E08D205E-34E0-4D4E-B6CF-D546C54444F4}" type="slidenum">
              <a:rPr lang="en-US" sz="2400" b="1" smtClean="0">
                <a:solidFill>
                  <a:srgbClr val="7030A0"/>
                </a:solidFill>
                <a:latin typeface="Arial Black" panose="020B0A04020102020204" pitchFamily="34" charset="0"/>
              </a:rPr>
              <a:pPr algn="ctr"/>
              <a:t>6</a:t>
            </a:fld>
            <a:endParaRPr lang="en-US" sz="2400" b="1" dirty="0">
              <a:solidFill>
                <a:srgbClr val="7030A0"/>
              </a:solidFill>
              <a:latin typeface="Arial Black" panose="020B0A04020102020204" pitchFamily="34" charset="0"/>
            </a:endParaRPr>
          </a:p>
        </p:txBody>
      </p:sp>
      <p:sp>
        <p:nvSpPr>
          <p:cNvPr id="25" name="TextBox 6">
            <a:extLst>
              <a:ext uri="{FF2B5EF4-FFF2-40B4-BE49-F238E27FC236}">
                <a16:creationId xmlns:a16="http://schemas.microsoft.com/office/drawing/2014/main" id="{E30294B8-4862-474C-A351-C243AB29489B}"/>
              </a:ext>
            </a:extLst>
          </p:cNvPr>
          <p:cNvSpPr txBox="1"/>
          <p:nvPr/>
        </p:nvSpPr>
        <p:spPr>
          <a:xfrm>
            <a:off x="867719" y="119524"/>
            <a:ext cx="10322796" cy="67710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fr-FR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Virologie</a:t>
            </a:r>
            <a:endParaRPr lang="id-ID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124D25C2-F65B-9D8F-B112-0612D0AF95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73171" y="1379739"/>
            <a:ext cx="9156161" cy="52212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E28CE05E-5FE7-5AA2-D5EB-34EDB5EF1E08}"/>
              </a:ext>
            </a:extLst>
          </p:cNvPr>
          <p:cNvSpPr txBox="1"/>
          <p:nvPr/>
        </p:nvSpPr>
        <p:spPr>
          <a:xfrm>
            <a:off x="212452" y="754557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  <a:buClr>
                <a:srgbClr val="FE5E55"/>
              </a:buClr>
            </a:pPr>
            <a:r>
              <a:rPr lang="fr-FR" sz="3200" b="1" dirty="0">
                <a:solidFill>
                  <a:srgbClr val="7030A0"/>
                </a:solidFill>
                <a:latin typeface="Arial Narrow" panose="020B0606020202030204" pitchFamily="34" charset="0"/>
                <a:cs typeface="Segoe UI" panose="020B0502040204020203" pitchFamily="34" charset="0"/>
              </a:rPr>
              <a:t>Classification</a:t>
            </a:r>
          </a:p>
        </p:txBody>
      </p:sp>
    </p:spTree>
    <p:extLst>
      <p:ext uri="{BB962C8B-B14F-4D97-AF65-F5344CB8AC3E}">
        <p14:creationId xmlns:p14="http://schemas.microsoft.com/office/powerpoint/2010/main" val="385406077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83DCCEF6-E370-466F-871A-36BAA7C76A8A}"/>
              </a:ext>
            </a:extLst>
          </p:cNvPr>
          <p:cNvSpPr txBox="1"/>
          <p:nvPr/>
        </p:nvSpPr>
        <p:spPr>
          <a:xfrm>
            <a:off x="271463" y="1026820"/>
            <a:ext cx="1162353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3400"/>
              </a:lnSpc>
              <a:spcAft>
                <a:spcPts val="1200"/>
              </a:spcAft>
              <a:buClr>
                <a:srgbClr val="FE5E55"/>
              </a:buClr>
            </a:pPr>
            <a:r>
              <a:rPr lang="fr-FR" sz="3200" b="1" dirty="0">
                <a:solidFill>
                  <a:srgbClr val="7030A0"/>
                </a:solidFill>
                <a:latin typeface="Arial Narrow" panose="020B0606020202030204" pitchFamily="34" charset="0"/>
                <a:cs typeface="Segoe UI" panose="020B0502040204020203" pitchFamily="34" charset="0"/>
              </a:rPr>
              <a:t>Situation dans le monde</a:t>
            </a:r>
          </a:p>
          <a:p>
            <a:pPr algn="just">
              <a:lnSpc>
                <a:spcPts val="3400"/>
              </a:lnSpc>
              <a:spcAft>
                <a:spcPts val="1200"/>
              </a:spcAft>
              <a:buClr>
                <a:srgbClr val="FE5E55"/>
              </a:buClr>
            </a:pPr>
            <a:endParaRPr lang="fr-FR" sz="2400" b="1" dirty="0">
              <a:solidFill>
                <a:srgbClr val="7030A0"/>
              </a:solidFill>
              <a:latin typeface="Arial Narrow" panose="020B0606020202030204" pitchFamily="34" charset="0"/>
              <a:cs typeface="Segoe UI" panose="020B0502040204020203" pitchFamily="34" charset="0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AB87C53D-7B5B-4AB4-AE68-BBAB8BA89D54}"/>
              </a:ext>
            </a:extLst>
          </p:cNvPr>
          <p:cNvGrpSpPr/>
          <p:nvPr/>
        </p:nvGrpSpPr>
        <p:grpSpPr>
          <a:xfrm>
            <a:off x="231448" y="167639"/>
            <a:ext cx="11723923" cy="590729"/>
            <a:chOff x="231448" y="167639"/>
            <a:chExt cx="11723923" cy="59072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F67F46E-4DB3-4EFD-82B7-61C976CE2B84}"/>
                </a:ext>
              </a:extLst>
            </p:cNvPr>
            <p:cNvSpPr/>
            <p:nvPr/>
          </p:nvSpPr>
          <p:spPr>
            <a:xfrm>
              <a:off x="452846" y="171450"/>
              <a:ext cx="11152010" cy="586918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Ellipse 1">
              <a:extLst>
                <a:ext uri="{FF2B5EF4-FFF2-40B4-BE49-F238E27FC236}">
                  <a16:creationId xmlns:a16="http://schemas.microsoft.com/office/drawing/2014/main" id="{E7D16B78-8415-476E-8E34-D2DF643C6C32}"/>
                </a:ext>
              </a:extLst>
            </p:cNvPr>
            <p:cNvSpPr/>
            <p:nvPr/>
          </p:nvSpPr>
          <p:spPr>
            <a:xfrm>
              <a:off x="11319100" y="169998"/>
              <a:ext cx="636271" cy="58691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76F130AC-80F0-4B30-BB0D-EAFE33521E3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94441" y="229457"/>
              <a:ext cx="517359" cy="468000"/>
            </a:xfrm>
            <a:prstGeom prst="rect">
              <a:avLst/>
            </a:prstGeom>
          </p:spPr>
        </p:pic>
        <p:sp>
          <p:nvSpPr>
            <p:cNvPr id="14" name="Ellipse 13">
              <a:extLst>
                <a:ext uri="{FF2B5EF4-FFF2-40B4-BE49-F238E27FC236}">
                  <a16:creationId xmlns:a16="http://schemas.microsoft.com/office/drawing/2014/main" id="{77AD599E-4C10-4C3A-833E-E3CF04D0D1AC}"/>
                </a:ext>
              </a:extLst>
            </p:cNvPr>
            <p:cNvSpPr/>
            <p:nvPr/>
          </p:nvSpPr>
          <p:spPr>
            <a:xfrm>
              <a:off x="231448" y="167639"/>
              <a:ext cx="636271" cy="58691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FD3D7A0A-C0A5-4CCF-B563-085733C31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01137" y="167639"/>
            <a:ext cx="684000" cy="600075"/>
          </a:xfrm>
        </p:spPr>
        <p:txBody>
          <a:bodyPr/>
          <a:lstStyle/>
          <a:p>
            <a:pPr algn="ctr"/>
            <a:fld id="{E08D205E-34E0-4D4E-B6CF-D546C54444F4}" type="slidenum">
              <a:rPr lang="en-US" sz="2400" b="1" smtClean="0">
                <a:solidFill>
                  <a:srgbClr val="7030A0"/>
                </a:solidFill>
                <a:latin typeface="Arial Black" panose="020B0A04020102020204" pitchFamily="34" charset="0"/>
              </a:rPr>
              <a:pPr algn="ctr"/>
              <a:t>60</a:t>
            </a:fld>
            <a:endParaRPr lang="en-US" sz="2400" b="1" dirty="0">
              <a:solidFill>
                <a:srgbClr val="7030A0"/>
              </a:solidFill>
              <a:latin typeface="Arial Black" panose="020B0A04020102020204" pitchFamily="34" charset="0"/>
            </a:endParaRPr>
          </a:p>
        </p:txBody>
      </p:sp>
      <p:sp>
        <p:nvSpPr>
          <p:cNvPr id="25" name="TextBox 6">
            <a:extLst>
              <a:ext uri="{FF2B5EF4-FFF2-40B4-BE49-F238E27FC236}">
                <a16:creationId xmlns:a16="http://schemas.microsoft.com/office/drawing/2014/main" id="{E30294B8-4862-474C-A351-C243AB29489B}"/>
              </a:ext>
            </a:extLst>
          </p:cNvPr>
          <p:cNvSpPr txBox="1"/>
          <p:nvPr/>
        </p:nvSpPr>
        <p:spPr>
          <a:xfrm>
            <a:off x="915449" y="181078"/>
            <a:ext cx="10275066" cy="55399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fr-FR" sz="3600" b="1" dirty="0">
                <a:solidFill>
                  <a:schemeClr val="bg1"/>
                </a:solidFill>
                <a:latin typeface="+mj-lt"/>
              </a:rPr>
              <a:t>Vaccins contre les Papillomavirus humains</a:t>
            </a:r>
            <a:endParaRPr lang="id-ID" sz="3600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D085DB6-A45B-C421-2239-4F4DD0F657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3588" y="1621971"/>
            <a:ext cx="7936012" cy="5054951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7C7157D8-065C-2A28-B2EC-07800CDC42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8715" y="1939795"/>
            <a:ext cx="2917372" cy="4573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95373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7D9BC70-CE37-4F3E-969F-222A76858DD5}"/>
              </a:ext>
            </a:extLst>
          </p:cNvPr>
          <p:cNvSpPr txBox="1"/>
          <p:nvPr/>
        </p:nvSpPr>
        <p:spPr>
          <a:xfrm>
            <a:off x="6253254" y="1756795"/>
            <a:ext cx="4747537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Mean regional programme coverage (</a:t>
            </a:r>
            <a:r>
              <a:rPr kumimoji="0" lang="en-US" sz="18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HPVc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 </a:t>
            </a:r>
            <a:r>
              <a:rPr kumimoji="0" lang="en-US" sz="180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2019-2021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55C2EBCB-1A3E-4399-989B-B5172993D5C5}"/>
              </a:ext>
            </a:extLst>
          </p:cNvPr>
          <p:cNvGraphicFramePr>
            <a:graphicFrameLocks noGrp="1"/>
          </p:cNvGraphicFramePr>
          <p:nvPr/>
        </p:nvGraphicFramePr>
        <p:xfrm>
          <a:off x="405008" y="1217615"/>
          <a:ext cx="4415912" cy="548875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52752">
                  <a:extLst>
                    <a:ext uri="{9D8B030D-6E8A-4147-A177-3AD203B41FA5}">
                      <a16:colId xmlns:a16="http://schemas.microsoft.com/office/drawing/2014/main" val="2901113565"/>
                    </a:ext>
                  </a:extLst>
                </a:gridCol>
                <a:gridCol w="1070412">
                  <a:extLst>
                    <a:ext uri="{9D8B030D-6E8A-4147-A177-3AD203B41FA5}">
                      <a16:colId xmlns:a16="http://schemas.microsoft.com/office/drawing/2014/main" val="3151918518"/>
                    </a:ext>
                  </a:extLst>
                </a:gridCol>
                <a:gridCol w="1096374">
                  <a:extLst>
                    <a:ext uri="{9D8B030D-6E8A-4147-A177-3AD203B41FA5}">
                      <a16:colId xmlns:a16="http://schemas.microsoft.com/office/drawing/2014/main" val="419686390"/>
                    </a:ext>
                  </a:extLst>
                </a:gridCol>
                <a:gridCol w="1096374">
                  <a:extLst>
                    <a:ext uri="{9D8B030D-6E8A-4147-A177-3AD203B41FA5}">
                      <a16:colId xmlns:a16="http://schemas.microsoft.com/office/drawing/2014/main" val="3913434100"/>
                    </a:ext>
                  </a:extLst>
                </a:gridCol>
              </a:tblGrid>
              <a:tr h="364369"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2019</a:t>
                      </a: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2020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2021</a:t>
                      </a: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2284431"/>
                  </a:ext>
                </a:extLst>
              </a:tr>
              <a:tr h="364369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Global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altLang="ja-JP" sz="20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54%</a:t>
                      </a: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ja-JP" sz="20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45</a:t>
                      </a:r>
                      <a:r>
                        <a:rPr lang="en-GB" altLang="ja-JP" sz="20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%</a:t>
                      </a: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altLang="ja-JP" sz="2000" b="1" i="1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44%</a:t>
                      </a: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9810594"/>
                  </a:ext>
                </a:extLst>
              </a:tr>
              <a:tr h="36436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Region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2019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2020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2021</a:t>
                      </a: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7481573"/>
                  </a:ext>
                </a:extLst>
              </a:tr>
              <a:tr h="36436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AFR</a:t>
                      </a:r>
                    </a:p>
                  </a:txBody>
                  <a:tcPr marL="9525" marR="9525" marT="9525" marB="0" anchor="b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62</a:t>
                      </a:r>
                      <a:r>
                        <a:rPr lang="en-GB" altLang="ja-JP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%</a:t>
                      </a:r>
                      <a:endParaRPr lang="en-GB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altLang="ja-JP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39%</a:t>
                      </a:r>
                      <a:endParaRPr lang="en-GB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1" i="1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39%</a:t>
                      </a:r>
                    </a:p>
                  </a:txBody>
                  <a:tcPr marL="9525" marR="9525" marT="9525" marB="0" anchor="b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0023598"/>
                  </a:ext>
                </a:extLst>
              </a:tr>
              <a:tr h="36436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AMR</a:t>
                      </a:r>
                    </a:p>
                  </a:txBody>
                  <a:tcPr marL="9525" marR="9525" marT="9525" marB="0" anchor="b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altLang="ja-JP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47%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</a:t>
                      </a:r>
                      <a:r>
                        <a:rPr lang="en-GB" altLang="ja-JP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%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0" i="1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32%</a:t>
                      </a:r>
                    </a:p>
                  </a:txBody>
                  <a:tcPr marL="9525" marR="9525" marT="9525" marB="0" anchor="b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84354909"/>
                  </a:ext>
                </a:extLst>
              </a:tr>
              <a:tr h="36436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EUR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altLang="ja-JP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60%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altLang="ja-JP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61%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0" i="1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60%</a:t>
                      </a:r>
                    </a:p>
                  </a:txBody>
                  <a:tcPr marL="9525" marR="9525" marT="9525" marB="0" anchor="b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06011733"/>
                  </a:ext>
                </a:extLst>
              </a:tr>
              <a:tr h="36436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SEAR</a:t>
                      </a:r>
                    </a:p>
                  </a:txBody>
                  <a:tcPr marL="9525" marR="9525" marT="9525" marB="0" anchor="b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altLang="ja-JP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54%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altLang="ja-JP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46%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0" i="1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45%</a:t>
                      </a:r>
                    </a:p>
                  </a:txBody>
                  <a:tcPr marL="9525" marR="9525" marT="9525" marB="0" anchor="b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655827"/>
                  </a:ext>
                </a:extLst>
              </a:tr>
              <a:tr h="36436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WPR</a:t>
                      </a:r>
                    </a:p>
                  </a:txBody>
                  <a:tcPr marL="9525" marR="9525" marT="9525" marB="0" anchor="b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50%</a:t>
                      </a:r>
                    </a:p>
                  </a:txBody>
                  <a:tcPr marL="9525" marR="9525" marT="9525" marB="0" anchor="b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47%</a:t>
                      </a:r>
                    </a:p>
                  </a:txBody>
                  <a:tcPr marL="9525" marR="9525" marT="9525" marB="0" anchor="b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0" i="1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40%</a:t>
                      </a:r>
                    </a:p>
                  </a:txBody>
                  <a:tcPr marL="9525" marR="9525" marT="9525" marB="0" anchor="b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1867263"/>
                  </a:ext>
                </a:extLst>
              </a:tr>
              <a:tr h="36436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Income Level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2019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2020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2021</a:t>
                      </a:r>
                    </a:p>
                  </a:txBody>
                  <a:tcPr marL="9525" marR="9525" marT="9525" marB="0" anchor="b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0520284"/>
                  </a:ext>
                </a:extLst>
              </a:tr>
              <a:tr h="36436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HIC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63</a:t>
                      </a:r>
                      <a:r>
                        <a:rPr lang="en-GB" altLang="ja-JP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%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altLang="ja-JP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57%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0" i="1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59%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217331555"/>
                  </a:ext>
                </a:extLst>
              </a:tr>
              <a:tr h="36436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LMIC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altLang="ja-JP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47%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ja-JP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</a:t>
                      </a:r>
                      <a:r>
                        <a:rPr lang="en-GB" altLang="ja-JP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%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0" i="1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33%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152093268"/>
                  </a:ext>
                </a:extLst>
              </a:tr>
              <a:tr h="36436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GAVI eligibility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00FF00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2019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2020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2021</a:t>
                      </a:r>
                    </a:p>
                  </a:txBody>
                  <a:tcPr marL="9525" marR="9525" marT="9525" marB="0" anchor="b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6053326"/>
                  </a:ext>
                </a:extLst>
              </a:tr>
              <a:tr h="36436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Non-GAVI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</a:t>
                      </a:r>
                      <a:r>
                        <a:rPr lang="en-GB" altLang="ja-JP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%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</a:t>
                      </a:r>
                      <a:r>
                        <a:rPr lang="en-GB" altLang="ja-JP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%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0" i="1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44%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168539853"/>
                  </a:ext>
                </a:extLst>
              </a:tr>
              <a:tr h="36436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GAVI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64</a:t>
                      </a:r>
                      <a:r>
                        <a:rPr lang="en-GB" altLang="ja-JP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%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altLang="ja-JP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47%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0" i="1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42%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409734199"/>
                  </a:ext>
                </a:extLst>
              </a:tr>
            </a:tbl>
          </a:graphicData>
        </a:graphic>
      </p:graphicFrame>
      <p:grpSp>
        <p:nvGrpSpPr>
          <p:cNvPr id="3" name="Group 2">
            <a:extLst>
              <a:ext uri="{FF2B5EF4-FFF2-40B4-BE49-F238E27FC236}">
                <a16:creationId xmlns:a16="http://schemas.microsoft.com/office/drawing/2014/main" id="{16FF5984-FD64-46F9-A202-CE6A17F93759}"/>
              </a:ext>
            </a:extLst>
          </p:cNvPr>
          <p:cNvGrpSpPr/>
          <p:nvPr/>
        </p:nvGrpSpPr>
        <p:grpSpPr>
          <a:xfrm>
            <a:off x="7371082" y="5926127"/>
            <a:ext cx="2761963" cy="338554"/>
            <a:chOff x="3718076" y="6497468"/>
            <a:chExt cx="1769421" cy="308510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F6F88D12-D8FD-4F09-AF7D-ADCA93F37613}"/>
                </a:ext>
              </a:extLst>
            </p:cNvPr>
            <p:cNvGrpSpPr/>
            <p:nvPr/>
          </p:nvGrpSpPr>
          <p:grpSpPr>
            <a:xfrm>
              <a:off x="3718076" y="6497468"/>
              <a:ext cx="1207834" cy="308510"/>
              <a:chOff x="7893424" y="6313221"/>
              <a:chExt cx="1207834" cy="308510"/>
            </a:xfrm>
          </p:grpSpPr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908C8E3D-3EF8-4D39-B1F9-39690B877EEC}"/>
                  </a:ext>
                </a:extLst>
              </p:cNvPr>
              <p:cNvSpPr/>
              <p:nvPr/>
            </p:nvSpPr>
            <p:spPr>
              <a:xfrm>
                <a:off x="7893424" y="6393124"/>
                <a:ext cx="121023" cy="101805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C630AD9-4F71-47D5-A010-8DB13A759768}"/>
                  </a:ext>
                </a:extLst>
              </p:cNvPr>
              <p:cNvSpPr txBox="1"/>
              <p:nvPr/>
            </p:nvSpPr>
            <p:spPr>
              <a:xfrm>
                <a:off x="8002647" y="6313221"/>
                <a:ext cx="473206" cy="3085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2019</a:t>
                </a:r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86404704-D653-4291-B776-44D0DA3E3B3F}"/>
                  </a:ext>
                </a:extLst>
              </p:cNvPr>
              <p:cNvSpPr/>
              <p:nvPr/>
            </p:nvSpPr>
            <p:spPr>
              <a:xfrm>
                <a:off x="8518829" y="6393124"/>
                <a:ext cx="121023" cy="101805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3CFF0527-7CF7-4585-A97F-90D0774D5F77}"/>
                  </a:ext>
                </a:extLst>
              </p:cNvPr>
              <p:cNvSpPr txBox="1"/>
              <p:nvPr/>
            </p:nvSpPr>
            <p:spPr>
              <a:xfrm>
                <a:off x="8628052" y="6313221"/>
                <a:ext cx="473206" cy="3085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2020</a:t>
                </a:r>
              </a:p>
            </p:txBody>
          </p:sp>
        </p:grp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11B2D611-3961-4E3F-A98A-44766FAB6368}"/>
                </a:ext>
              </a:extLst>
            </p:cNvPr>
            <p:cNvSpPr/>
            <p:nvPr/>
          </p:nvSpPr>
          <p:spPr>
            <a:xfrm>
              <a:off x="4914110" y="6577371"/>
              <a:ext cx="121023" cy="10180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7B02B857-8421-4C98-8389-472C82A1036C}"/>
                </a:ext>
              </a:extLst>
            </p:cNvPr>
            <p:cNvSpPr txBox="1"/>
            <p:nvPr/>
          </p:nvSpPr>
          <p:spPr>
            <a:xfrm>
              <a:off x="5014291" y="6497468"/>
              <a:ext cx="473206" cy="3085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2021</a:t>
              </a: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D2B50656-95CA-492A-9E4F-27996D749924}"/>
              </a:ext>
            </a:extLst>
          </p:cNvPr>
          <p:cNvSpPr txBox="1"/>
          <p:nvPr/>
        </p:nvSpPr>
        <p:spPr>
          <a:xfrm>
            <a:off x="0" y="53910"/>
            <a:ext cx="12192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prstClr val="black"/>
                </a:solidFill>
                <a:latin typeface="+mj-lt"/>
              </a:rPr>
              <a:t>AFR reported the strongest decline in country level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HPV programme performance during the COVID pandemic years  </a:t>
            </a:r>
          </a:p>
        </p:txBody>
      </p:sp>
      <p:graphicFrame>
        <p:nvGraphicFramePr>
          <p:cNvPr id="20" name="Chart 19">
            <a:extLst>
              <a:ext uri="{FF2B5EF4-FFF2-40B4-BE49-F238E27FC236}">
                <a16:creationId xmlns:a16="http://schemas.microsoft.com/office/drawing/2014/main" id="{30D62404-8EB6-42E2-A950-AFB15DDB1F41}"/>
              </a:ext>
            </a:extLst>
          </p:cNvPr>
          <p:cNvGraphicFramePr>
            <a:graphicFrameLocks/>
          </p:cNvGraphicFramePr>
          <p:nvPr/>
        </p:nvGraphicFramePr>
        <p:xfrm>
          <a:off x="5286812" y="2691235"/>
          <a:ext cx="6680419" cy="30957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05581407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C1F293C-13EE-4E9D-A4D0-9178D7F237DB}"/>
              </a:ext>
            </a:extLst>
          </p:cNvPr>
          <p:cNvSpPr txBox="1"/>
          <p:nvPr/>
        </p:nvSpPr>
        <p:spPr>
          <a:xfrm>
            <a:off x="139644" y="24369"/>
            <a:ext cx="6733312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Trend in population adjusted coverage in African </a:t>
            </a:r>
            <a:endParaRPr lang="en-US" sz="2000" dirty="0">
              <a:solidFill>
                <a:schemeClr val="accent1"/>
              </a:solidFill>
              <a:latin typeface="+mj-lt"/>
            </a:endParaRPr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1E44AE92-D656-4984-8CD2-292D8BDF8223}"/>
              </a:ext>
            </a:extLst>
          </p:cNvPr>
          <p:cNvGraphicFramePr>
            <a:graphicFrameLocks/>
          </p:cNvGraphicFramePr>
          <p:nvPr/>
        </p:nvGraphicFramePr>
        <p:xfrm>
          <a:off x="435389" y="1275396"/>
          <a:ext cx="5601959" cy="48139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B604FCD1-B3D8-4B2C-B6CD-5F8590CA06A4}"/>
              </a:ext>
            </a:extLst>
          </p:cNvPr>
          <p:cNvGraphicFramePr>
            <a:graphicFrameLocks noGrp="1"/>
          </p:cNvGraphicFramePr>
          <p:nvPr/>
        </p:nvGraphicFramePr>
        <p:xfrm>
          <a:off x="6986167" y="424070"/>
          <a:ext cx="4685233" cy="597109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01880">
                  <a:extLst>
                    <a:ext uri="{9D8B030D-6E8A-4147-A177-3AD203B41FA5}">
                      <a16:colId xmlns:a16="http://schemas.microsoft.com/office/drawing/2014/main" val="1157583900"/>
                    </a:ext>
                  </a:extLst>
                </a:gridCol>
                <a:gridCol w="1320356">
                  <a:extLst>
                    <a:ext uri="{9D8B030D-6E8A-4147-A177-3AD203B41FA5}">
                      <a16:colId xmlns:a16="http://schemas.microsoft.com/office/drawing/2014/main" val="1086013118"/>
                    </a:ext>
                  </a:extLst>
                </a:gridCol>
                <a:gridCol w="1320356">
                  <a:extLst>
                    <a:ext uri="{9D8B030D-6E8A-4147-A177-3AD203B41FA5}">
                      <a16:colId xmlns:a16="http://schemas.microsoft.com/office/drawing/2014/main" val="2326469981"/>
                    </a:ext>
                  </a:extLst>
                </a:gridCol>
                <a:gridCol w="942641">
                  <a:extLst>
                    <a:ext uri="{9D8B030D-6E8A-4147-A177-3AD203B41FA5}">
                      <a16:colId xmlns:a16="http://schemas.microsoft.com/office/drawing/2014/main" val="1218096671"/>
                    </a:ext>
                  </a:extLst>
                </a:gridCol>
              </a:tblGrid>
              <a:tr h="26357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Country name</a:t>
                      </a:r>
                      <a:endParaRPr lang="en-US" sz="1400" b="1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53" marR="9253" marT="925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2019</a:t>
                      </a:r>
                    </a:p>
                  </a:txBody>
                  <a:tcPr marL="9253" marR="9253" marT="925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2020</a:t>
                      </a:r>
                    </a:p>
                  </a:txBody>
                  <a:tcPr marL="9253" marR="9253" marT="925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2021</a:t>
                      </a:r>
                      <a:endParaRPr lang="en-US" sz="1400" b="1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53" marR="9253" marT="9253" marB="0" anchor="b"/>
                </a:tc>
                <a:extLst>
                  <a:ext uri="{0D108BD9-81ED-4DB2-BD59-A6C34878D82A}">
                    <a16:rowId xmlns:a16="http://schemas.microsoft.com/office/drawing/2014/main" val="652748878"/>
                  </a:ext>
                </a:extLst>
              </a:tr>
              <a:tr h="26357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solidFill>
                            <a:schemeClr val="bg1"/>
                          </a:solidFill>
                          <a:effectLst/>
                        </a:rPr>
                        <a:t>Ethiopia</a:t>
                      </a:r>
                      <a:endParaRPr lang="en-US" sz="1400" b="1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53" marR="9253" marT="9253" marB="0" anchor="b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94%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95%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86%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9127285"/>
                  </a:ext>
                </a:extLst>
              </a:tr>
              <a:tr h="26357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solidFill>
                            <a:schemeClr val="bg1"/>
                          </a:solidFill>
                          <a:effectLst/>
                        </a:rPr>
                        <a:t>Seychelles</a:t>
                      </a:r>
                      <a:endParaRPr lang="en-US" sz="1400" b="1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53" marR="9253" marT="9253" marB="0" anchor="b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96%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97%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84%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9985066"/>
                  </a:ext>
                </a:extLst>
              </a:tr>
              <a:tr h="26357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solidFill>
                            <a:schemeClr val="bg1"/>
                          </a:solidFill>
                          <a:effectLst/>
                        </a:rPr>
                        <a:t>Tanzania</a:t>
                      </a:r>
                      <a:endParaRPr lang="en-US" sz="1400" b="1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53" marR="9253" marT="9253" marB="0" anchor="b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78%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82%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73%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4276177"/>
                  </a:ext>
                </a:extLst>
              </a:tr>
              <a:tr h="26357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solidFill>
                            <a:schemeClr val="bg1"/>
                          </a:solidFill>
                          <a:effectLst/>
                        </a:rPr>
                        <a:t>Mauritius</a:t>
                      </a:r>
                      <a:endParaRPr lang="en-US" sz="1400" b="1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53" marR="9253" marT="9253" marB="0" anchor="b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84%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82%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78%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6022471"/>
                  </a:ext>
                </a:extLst>
              </a:tr>
              <a:tr h="26357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solidFill>
                            <a:schemeClr val="bg1"/>
                          </a:solidFill>
                          <a:effectLst/>
                        </a:rPr>
                        <a:t>Kenya</a:t>
                      </a:r>
                      <a:endParaRPr lang="en-US" sz="1400" b="1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53" marR="9253" marT="9253" marB="0" anchor="b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25%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33%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29%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362993"/>
                  </a:ext>
                </a:extLst>
              </a:tr>
              <a:tr h="26357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solidFill>
                            <a:schemeClr val="bg1"/>
                          </a:solidFill>
                          <a:effectLst/>
                        </a:rPr>
                        <a:t>Liberia</a:t>
                      </a:r>
                      <a:endParaRPr lang="en-US" sz="1400" b="1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53" marR="9253" marT="9253" marB="0" anchor="b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14%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42%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43%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402333"/>
                  </a:ext>
                </a:extLst>
              </a:tr>
              <a:tr h="26357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Côte d'Ivoire</a:t>
                      </a:r>
                      <a:endParaRPr lang="en-US" sz="1400" b="1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53" marR="9253" marT="9253" marB="0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6%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67%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34%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9450900"/>
                  </a:ext>
                </a:extLst>
              </a:tr>
              <a:tr h="26357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solidFill>
                            <a:schemeClr val="bg1"/>
                          </a:solidFill>
                          <a:effectLst/>
                        </a:rPr>
                        <a:t>Rwanda</a:t>
                      </a:r>
                      <a:endParaRPr lang="en-US" sz="1400" b="1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53" marR="9253" marT="9253" marB="0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97%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89%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78%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137824"/>
                  </a:ext>
                </a:extLst>
              </a:tr>
              <a:tr h="26357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solidFill>
                            <a:schemeClr val="bg1"/>
                          </a:solidFill>
                          <a:effectLst/>
                        </a:rPr>
                        <a:t>Uganda</a:t>
                      </a:r>
                      <a:endParaRPr lang="en-US" sz="1400" b="1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53" marR="9253" marT="9253" marB="0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99%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74%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75%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2610464"/>
                  </a:ext>
                </a:extLst>
              </a:tr>
              <a:tr h="26357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solidFill>
                            <a:schemeClr val="bg1"/>
                          </a:solidFill>
                          <a:effectLst/>
                        </a:rPr>
                        <a:t>Gambia</a:t>
                      </a:r>
                      <a:endParaRPr lang="en-US" sz="1400" b="1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53" marR="9253" marT="9253" marB="0" anchor="b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68%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 Data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34%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1936910"/>
                  </a:ext>
                </a:extLst>
              </a:tr>
              <a:tr h="26357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solidFill>
                            <a:schemeClr val="bg1"/>
                          </a:solidFill>
                          <a:effectLst/>
                        </a:rPr>
                        <a:t>Malawi</a:t>
                      </a:r>
                      <a:endParaRPr lang="en-US" sz="1400" b="1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53" marR="9253" marT="9253" marB="0" anchor="b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88%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84%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14%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9118396"/>
                  </a:ext>
                </a:extLst>
              </a:tr>
              <a:tr h="26357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solidFill>
                            <a:schemeClr val="bg1"/>
                          </a:solidFill>
                          <a:effectLst/>
                        </a:rPr>
                        <a:t>Senegal</a:t>
                      </a:r>
                      <a:endParaRPr lang="en-US" sz="1400" b="1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53" marR="9253" marT="9253" marB="0" anchor="b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86%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45%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39%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8664936"/>
                  </a:ext>
                </a:extLst>
              </a:tr>
              <a:tr h="26357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solidFill>
                            <a:schemeClr val="bg1"/>
                          </a:solidFill>
                          <a:effectLst/>
                        </a:rPr>
                        <a:t>South Africa</a:t>
                      </a:r>
                      <a:endParaRPr lang="en-US" sz="1400" b="1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53" marR="9253" marT="9253" marB="0" anchor="b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69%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3%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37%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0201232"/>
                  </a:ext>
                </a:extLst>
              </a:tr>
              <a:tr h="26357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Zambia</a:t>
                      </a:r>
                      <a:endParaRPr lang="en-US" sz="1400" b="1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53" marR="9253" marT="9253" marB="0" anchor="b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99%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75%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45%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1512647"/>
                  </a:ext>
                </a:extLst>
              </a:tr>
              <a:tr h="26357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Zimbabwe</a:t>
                      </a:r>
                      <a:endParaRPr lang="en-US" sz="1400" b="1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53" marR="9253" marT="9253" marB="0" anchor="b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91%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 Data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67%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9579578"/>
                  </a:ext>
                </a:extLst>
              </a:tr>
              <a:tr h="26357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Botswana</a:t>
                      </a:r>
                      <a:endParaRPr lang="en-US" sz="1400" b="1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53" marR="9253" marT="9253" marB="0" anchor="b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87%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55%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 Data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1516634"/>
                  </a:ext>
                </a:extLst>
              </a:tr>
              <a:tr h="26357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solidFill>
                            <a:schemeClr val="bg1"/>
                          </a:solidFill>
                          <a:effectLst/>
                        </a:rPr>
                        <a:t>Cameroon</a:t>
                      </a:r>
                      <a:endParaRPr lang="en-US" sz="1400" b="1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53" marR="9253" marT="9253" marB="0" anchor="b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Not introduced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5%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20%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5409812"/>
                  </a:ext>
                </a:extLst>
              </a:tr>
              <a:tr h="26357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Cabo Verde</a:t>
                      </a:r>
                    </a:p>
                  </a:txBody>
                  <a:tcPr marL="9253" marR="9253" marT="9253" marB="0" anchor="b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Not introduced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Not introduced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90%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7666208"/>
                  </a:ext>
                </a:extLst>
              </a:tr>
              <a:tr h="26357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Sao Tomé </a:t>
                      </a:r>
                    </a:p>
                  </a:txBody>
                  <a:tcPr marL="9253" marR="9253" marT="9253" marB="0" anchor="b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Not introduced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Not introduced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 Data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7909645"/>
                  </a:ext>
                </a:extLst>
              </a:tr>
              <a:tr h="26357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Mozambique</a:t>
                      </a:r>
                    </a:p>
                  </a:txBody>
                  <a:tcPr marL="9253" marR="9253" marT="9253" marB="0" anchor="b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Not introduced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Not introduced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57%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3800512"/>
                  </a:ext>
                </a:extLst>
              </a:tr>
              <a:tr h="26357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Mauritania</a:t>
                      </a:r>
                    </a:p>
                  </a:txBody>
                  <a:tcPr marL="9253" marR="9253" marT="9253" marB="0" anchor="b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Not introduced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Not introduced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39%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5934853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4589BB9B-C387-4B4E-AAEB-2A567BC83B37}"/>
              </a:ext>
            </a:extLst>
          </p:cNvPr>
          <p:cNvSpPr txBox="1"/>
          <p:nvPr/>
        </p:nvSpPr>
        <p:spPr>
          <a:xfrm>
            <a:off x="7515195" y="24369"/>
            <a:ext cx="381537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HPV1 </a:t>
            </a:r>
            <a:r>
              <a:rPr kumimoji="0" lang="en-US" sz="18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Programme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coverage in 2019-21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1F1F81B-35C7-48A1-9554-274D4DF9FAC7}"/>
              </a:ext>
            </a:extLst>
          </p:cNvPr>
          <p:cNvGrpSpPr/>
          <p:nvPr/>
        </p:nvGrpSpPr>
        <p:grpSpPr>
          <a:xfrm>
            <a:off x="6734075" y="6247935"/>
            <a:ext cx="2722608" cy="276999"/>
            <a:chOff x="4049692" y="6088412"/>
            <a:chExt cx="2722608" cy="276999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4DE2CFE-F826-4661-9246-0B802B37CE8F}"/>
                </a:ext>
              </a:extLst>
            </p:cNvPr>
            <p:cNvSpPr/>
            <p:nvPr/>
          </p:nvSpPr>
          <p:spPr>
            <a:xfrm>
              <a:off x="4049692" y="6099777"/>
              <a:ext cx="574766" cy="246221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E1540C3-F4EB-48CC-A061-8D45C8A42384}"/>
                </a:ext>
              </a:extLst>
            </p:cNvPr>
            <p:cNvSpPr txBox="1"/>
            <p:nvPr/>
          </p:nvSpPr>
          <p:spPr>
            <a:xfrm>
              <a:off x="4642486" y="6088412"/>
              <a:ext cx="21298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Limited/No impacted by COVID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04E5FE43-0D61-4A8C-ACF4-F219BC2D9B49}"/>
              </a:ext>
            </a:extLst>
          </p:cNvPr>
          <p:cNvGrpSpPr/>
          <p:nvPr/>
        </p:nvGrpSpPr>
        <p:grpSpPr>
          <a:xfrm>
            <a:off x="6720823" y="6524934"/>
            <a:ext cx="2463275" cy="276999"/>
            <a:chOff x="9456683" y="6247935"/>
            <a:chExt cx="2463275" cy="276999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A312EE5E-4766-49B4-9B6C-E346055565B3}"/>
                </a:ext>
              </a:extLst>
            </p:cNvPr>
            <p:cNvSpPr/>
            <p:nvPr/>
          </p:nvSpPr>
          <p:spPr>
            <a:xfrm>
              <a:off x="9456683" y="6267348"/>
              <a:ext cx="574766" cy="246221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2A544AF-5470-44CB-A8D8-84E3856B9377}"/>
                </a:ext>
              </a:extLst>
            </p:cNvPr>
            <p:cNvSpPr txBox="1"/>
            <p:nvPr/>
          </p:nvSpPr>
          <p:spPr>
            <a:xfrm>
              <a:off x="10051946" y="6247935"/>
              <a:ext cx="186801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Moderate impact of COVID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1CCE90C-9005-4E26-8C1B-2D8D6E454A04}"/>
              </a:ext>
            </a:extLst>
          </p:cNvPr>
          <p:cNvGrpSpPr/>
          <p:nvPr/>
        </p:nvGrpSpPr>
        <p:grpSpPr>
          <a:xfrm>
            <a:off x="9474711" y="6230711"/>
            <a:ext cx="2309900" cy="276999"/>
            <a:chOff x="8729494" y="6537650"/>
            <a:chExt cx="2309900" cy="276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33506125-BDDD-4A45-B836-14C272C65B3A}"/>
                </a:ext>
              </a:extLst>
            </p:cNvPr>
            <p:cNvSpPr/>
            <p:nvPr/>
          </p:nvSpPr>
          <p:spPr>
            <a:xfrm>
              <a:off x="8729494" y="6549939"/>
              <a:ext cx="574766" cy="246221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1BD919D-434B-4920-80A1-5E18161EA449}"/>
                </a:ext>
              </a:extLst>
            </p:cNvPr>
            <p:cNvSpPr txBox="1"/>
            <p:nvPr/>
          </p:nvSpPr>
          <p:spPr>
            <a:xfrm>
              <a:off x="9324757" y="6537650"/>
              <a:ext cx="171463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Strong impact of COVID</a:t>
              </a:r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7D9B8A95-99EF-4CC5-897A-B7516BA67346}"/>
              </a:ext>
            </a:extLst>
          </p:cNvPr>
          <p:cNvSpPr/>
          <p:nvPr/>
        </p:nvSpPr>
        <p:spPr>
          <a:xfrm>
            <a:off x="9463880" y="6540865"/>
            <a:ext cx="574766" cy="246221"/>
          </a:xfrm>
          <a:prstGeom prst="rect">
            <a:avLst/>
          </a:prstGeom>
          <a:solidFill>
            <a:schemeClr val="accent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006FCF3-F933-45B7-9C0C-BBB8420D63BE}"/>
              </a:ext>
            </a:extLst>
          </p:cNvPr>
          <p:cNvSpPr txBox="1"/>
          <p:nvPr/>
        </p:nvSpPr>
        <p:spPr>
          <a:xfrm>
            <a:off x="10065367" y="6524934"/>
            <a:ext cx="21500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New introduction during COVID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022DAC5-42D7-49B4-A7DD-76AB6ABFE80E}"/>
              </a:ext>
            </a:extLst>
          </p:cNvPr>
          <p:cNvSpPr txBox="1"/>
          <p:nvPr/>
        </p:nvSpPr>
        <p:spPr>
          <a:xfrm>
            <a:off x="400757" y="6042944"/>
            <a:ext cx="623864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Meaning of this indicator: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“% of all girls (15 </a:t>
            </a:r>
            <a:r>
              <a:rPr kumimoji="0" lang="en-US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yr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 in all countries in Africa that had access to and actually received the HPV vaccine” </a:t>
            </a:r>
          </a:p>
        </p:txBody>
      </p:sp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F1B60B5F-C3AC-41CC-89FE-82FA4B6CC6F1}"/>
              </a:ext>
            </a:extLst>
          </p:cNvPr>
          <p:cNvSpPr/>
          <p:nvPr/>
        </p:nvSpPr>
        <p:spPr>
          <a:xfrm>
            <a:off x="1418253" y="1502229"/>
            <a:ext cx="2407298" cy="1222310"/>
          </a:xfrm>
          <a:prstGeom prst="wedgeRoundRectCallout">
            <a:avLst>
              <a:gd name="adj1" fmla="val 126217"/>
              <a:gd name="adj2" fmla="val 52326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Regional coverage decline during covid “cushioned” by effect of new introductions </a:t>
            </a:r>
          </a:p>
        </p:txBody>
      </p:sp>
    </p:spTree>
    <p:extLst>
      <p:ext uri="{BB962C8B-B14F-4D97-AF65-F5344CB8AC3E}">
        <p14:creationId xmlns:p14="http://schemas.microsoft.com/office/powerpoint/2010/main" val="311823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83DCCEF6-E370-466F-871A-36BAA7C76A8A}"/>
              </a:ext>
            </a:extLst>
          </p:cNvPr>
          <p:cNvSpPr txBox="1"/>
          <p:nvPr/>
        </p:nvSpPr>
        <p:spPr>
          <a:xfrm>
            <a:off x="288270" y="823026"/>
            <a:ext cx="1162353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3400"/>
              </a:lnSpc>
              <a:spcAft>
                <a:spcPts val="1200"/>
              </a:spcAft>
              <a:buClr>
                <a:srgbClr val="FE5E55"/>
              </a:buClr>
            </a:pPr>
            <a:r>
              <a:rPr lang="fr-FR" sz="3200" b="1" dirty="0">
                <a:solidFill>
                  <a:srgbClr val="7030A0"/>
                </a:solidFill>
                <a:latin typeface="+mj-lt"/>
                <a:cs typeface="Segoe UI" panose="020B0502040204020203" pitchFamily="34" charset="0"/>
              </a:rPr>
              <a:t>Vaccins disponibles</a:t>
            </a:r>
          </a:p>
          <a:p>
            <a:pPr algn="just">
              <a:lnSpc>
                <a:spcPts val="3400"/>
              </a:lnSpc>
              <a:spcAft>
                <a:spcPts val="1200"/>
              </a:spcAft>
              <a:buClr>
                <a:srgbClr val="FE5E55"/>
              </a:buClr>
            </a:pPr>
            <a:endParaRPr lang="fr-FR" sz="2400" b="1" dirty="0">
              <a:solidFill>
                <a:srgbClr val="7030A0"/>
              </a:solidFill>
              <a:latin typeface="Arial Narrow" panose="020B0606020202030204" pitchFamily="34" charset="0"/>
              <a:cs typeface="Segoe UI" panose="020B0502040204020203" pitchFamily="34" charset="0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AB87C53D-7B5B-4AB4-AE68-BBAB8BA89D54}"/>
              </a:ext>
            </a:extLst>
          </p:cNvPr>
          <p:cNvGrpSpPr/>
          <p:nvPr/>
        </p:nvGrpSpPr>
        <p:grpSpPr>
          <a:xfrm>
            <a:off x="231448" y="167639"/>
            <a:ext cx="11723923" cy="590729"/>
            <a:chOff x="231448" y="167639"/>
            <a:chExt cx="11723923" cy="59072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F67F46E-4DB3-4EFD-82B7-61C976CE2B84}"/>
                </a:ext>
              </a:extLst>
            </p:cNvPr>
            <p:cNvSpPr/>
            <p:nvPr/>
          </p:nvSpPr>
          <p:spPr>
            <a:xfrm>
              <a:off x="452846" y="171450"/>
              <a:ext cx="11152010" cy="586918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Ellipse 1">
              <a:extLst>
                <a:ext uri="{FF2B5EF4-FFF2-40B4-BE49-F238E27FC236}">
                  <a16:creationId xmlns:a16="http://schemas.microsoft.com/office/drawing/2014/main" id="{E7D16B78-8415-476E-8E34-D2DF643C6C32}"/>
                </a:ext>
              </a:extLst>
            </p:cNvPr>
            <p:cNvSpPr/>
            <p:nvPr/>
          </p:nvSpPr>
          <p:spPr>
            <a:xfrm>
              <a:off x="11319100" y="169998"/>
              <a:ext cx="636271" cy="58691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76F130AC-80F0-4B30-BB0D-EAFE33521E3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94441" y="229457"/>
              <a:ext cx="517359" cy="468000"/>
            </a:xfrm>
            <a:prstGeom prst="rect">
              <a:avLst/>
            </a:prstGeom>
          </p:spPr>
        </p:pic>
        <p:sp>
          <p:nvSpPr>
            <p:cNvPr id="14" name="Ellipse 13">
              <a:extLst>
                <a:ext uri="{FF2B5EF4-FFF2-40B4-BE49-F238E27FC236}">
                  <a16:creationId xmlns:a16="http://schemas.microsoft.com/office/drawing/2014/main" id="{77AD599E-4C10-4C3A-833E-E3CF04D0D1AC}"/>
                </a:ext>
              </a:extLst>
            </p:cNvPr>
            <p:cNvSpPr/>
            <p:nvPr/>
          </p:nvSpPr>
          <p:spPr>
            <a:xfrm>
              <a:off x="231448" y="167639"/>
              <a:ext cx="636271" cy="58691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FD3D7A0A-C0A5-4CCF-B563-085733C31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01137" y="167639"/>
            <a:ext cx="684000" cy="600075"/>
          </a:xfrm>
        </p:spPr>
        <p:txBody>
          <a:bodyPr/>
          <a:lstStyle/>
          <a:p>
            <a:pPr algn="ctr"/>
            <a:fld id="{E08D205E-34E0-4D4E-B6CF-D546C54444F4}" type="slidenum">
              <a:rPr lang="en-US" sz="2400" b="1" smtClean="0">
                <a:solidFill>
                  <a:srgbClr val="7030A0"/>
                </a:solidFill>
                <a:latin typeface="Arial Black" panose="020B0A04020102020204" pitchFamily="34" charset="0"/>
              </a:rPr>
              <a:pPr algn="ctr"/>
              <a:t>63</a:t>
            </a:fld>
            <a:endParaRPr lang="en-US" sz="2400" b="1" dirty="0">
              <a:solidFill>
                <a:srgbClr val="7030A0"/>
              </a:solidFill>
              <a:latin typeface="Arial Black" panose="020B0A04020102020204" pitchFamily="34" charset="0"/>
            </a:endParaRPr>
          </a:p>
        </p:txBody>
      </p:sp>
      <p:sp>
        <p:nvSpPr>
          <p:cNvPr id="25" name="TextBox 6">
            <a:extLst>
              <a:ext uri="{FF2B5EF4-FFF2-40B4-BE49-F238E27FC236}">
                <a16:creationId xmlns:a16="http://schemas.microsoft.com/office/drawing/2014/main" id="{E30294B8-4862-474C-A351-C243AB29489B}"/>
              </a:ext>
            </a:extLst>
          </p:cNvPr>
          <p:cNvSpPr txBox="1"/>
          <p:nvPr/>
        </p:nvSpPr>
        <p:spPr>
          <a:xfrm>
            <a:off x="915449" y="181078"/>
            <a:ext cx="10275066" cy="55399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fr-FR" sz="3600" b="1" dirty="0">
                <a:solidFill>
                  <a:schemeClr val="bg1"/>
                </a:solidFill>
                <a:latin typeface="+mj-lt"/>
              </a:rPr>
              <a:t>Vaccins contre les Papillomavirus humains</a:t>
            </a:r>
            <a:endParaRPr lang="id-ID" sz="3600" b="1" dirty="0">
              <a:solidFill>
                <a:schemeClr val="bg1"/>
              </a:solidFill>
              <a:latin typeface="+mj-lt"/>
            </a:endParaRPr>
          </a:p>
        </p:txBody>
      </p:sp>
      <p:graphicFrame>
        <p:nvGraphicFramePr>
          <p:cNvPr id="11" name="object 8">
            <a:extLst>
              <a:ext uri="{FF2B5EF4-FFF2-40B4-BE49-F238E27FC236}">
                <a16:creationId xmlns:a16="http://schemas.microsoft.com/office/drawing/2014/main" id="{4E9ACDFC-C0F1-3B2F-5BF0-F6D6145D3D53}"/>
              </a:ext>
            </a:extLst>
          </p:cNvPr>
          <p:cNvGraphicFramePr>
            <a:graphicFrameLocks noGrp="1"/>
          </p:cNvGraphicFramePr>
          <p:nvPr/>
        </p:nvGraphicFramePr>
        <p:xfrm>
          <a:off x="196827" y="1620429"/>
          <a:ext cx="11796395" cy="455866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855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002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033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01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018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7018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7018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70205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1600" b="1" spc="-70" dirty="0">
                          <a:latin typeface="Calibri"/>
                          <a:cs typeface="Calibri"/>
                        </a:rPr>
                        <a:t>Trade</a:t>
                      </a:r>
                      <a:r>
                        <a:rPr sz="1600" b="1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b="1" spc="-20" dirty="0">
                          <a:latin typeface="Calibri"/>
                          <a:cs typeface="Calibri"/>
                        </a:rPr>
                        <a:t>Name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508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1600" b="1" spc="-10" dirty="0">
                          <a:latin typeface="Calibri"/>
                          <a:cs typeface="Calibri"/>
                        </a:rPr>
                        <a:t>Cervarix</a:t>
                      </a:r>
                      <a:r>
                        <a:rPr sz="1575" b="1" spc="-15" baseline="15873" dirty="0">
                          <a:latin typeface="Calibri"/>
                          <a:cs typeface="Calibri"/>
                        </a:rPr>
                        <a:t>TM</a:t>
                      </a:r>
                      <a:endParaRPr sz="1575" baseline="15873">
                        <a:latin typeface="Calibri"/>
                        <a:cs typeface="Calibri"/>
                      </a:endParaRPr>
                    </a:p>
                  </a:txBody>
                  <a:tcPr marL="0" marR="0" marT="508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1600" b="1" spc="-10" dirty="0">
                          <a:latin typeface="Calibri"/>
                          <a:cs typeface="Calibri"/>
                        </a:rPr>
                        <a:t>Gardasil®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508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marL="93345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1600" b="1" spc="-30" dirty="0">
                          <a:latin typeface="Calibri"/>
                          <a:cs typeface="Calibri"/>
                        </a:rPr>
                        <a:t>Gardasil-</a:t>
                      </a:r>
                      <a:r>
                        <a:rPr sz="1600" b="1" spc="-35" dirty="0">
                          <a:latin typeface="Calibri"/>
                          <a:cs typeface="Calibri"/>
                        </a:rPr>
                        <a:t>9®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508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1600" b="1" spc="-10" dirty="0">
                          <a:latin typeface="Calibri"/>
                          <a:cs typeface="Calibri"/>
                        </a:rPr>
                        <a:t>Cecolin®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508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marL="93980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1600" b="1" spc="-10" dirty="0">
                          <a:latin typeface="Calibri"/>
                          <a:cs typeface="Calibri"/>
                        </a:rPr>
                        <a:t>Walrinvax®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508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AE2F3"/>
                    </a:solidFill>
                  </a:tcPr>
                </a:tc>
                <a:tc>
                  <a:txBody>
                    <a:bodyPr/>
                    <a:lstStyle/>
                    <a:p>
                      <a:pPr marL="93980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1600" b="1" spc="-10" dirty="0">
                          <a:latin typeface="Calibri"/>
                          <a:cs typeface="Calibri"/>
                        </a:rPr>
                        <a:t>Cervavac®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508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r>
                        <a:rPr sz="1600" b="1" spc="-10" dirty="0">
                          <a:latin typeface="Calibri"/>
                          <a:cs typeface="Calibri"/>
                        </a:rPr>
                        <a:t>Valency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698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65"/>
                        </a:spcBef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Bivalent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825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65"/>
                        </a:spcBef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Quadrivalent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825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marL="93345">
                        <a:lnSpc>
                          <a:spcPct val="100000"/>
                        </a:lnSpc>
                        <a:spcBef>
                          <a:spcPts val="65"/>
                        </a:spcBef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Nonavalent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825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65"/>
                        </a:spcBef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Bivalent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825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marL="93980">
                        <a:lnSpc>
                          <a:spcPct val="100000"/>
                        </a:lnSpc>
                        <a:spcBef>
                          <a:spcPts val="65"/>
                        </a:spcBef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Bivalent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825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AE2F3"/>
                    </a:solidFill>
                  </a:tcPr>
                </a:tc>
                <a:tc>
                  <a:txBody>
                    <a:bodyPr/>
                    <a:lstStyle/>
                    <a:p>
                      <a:pPr marL="93980">
                        <a:lnSpc>
                          <a:spcPct val="100000"/>
                        </a:lnSpc>
                        <a:spcBef>
                          <a:spcPts val="65"/>
                        </a:spcBef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Quadrivalent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825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90600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sz="1600" b="1" spc="-10" dirty="0">
                          <a:latin typeface="Calibri"/>
                          <a:cs typeface="Calibri"/>
                        </a:rPr>
                        <a:t>Manufacturer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762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526415" algn="just">
                        <a:lnSpc>
                          <a:spcPct val="112900"/>
                        </a:lnSpc>
                        <a:spcBef>
                          <a:spcPts val="60"/>
                        </a:spcBef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GlaxoSmithKline 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Biologicals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(GSK) Belgium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762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marL="92075" marR="651510">
                        <a:lnSpc>
                          <a:spcPct val="112900"/>
                        </a:lnSpc>
                        <a:spcBef>
                          <a:spcPts val="60"/>
                        </a:spcBef>
                      </a:pPr>
                      <a:r>
                        <a:rPr sz="1400" spc="-30" dirty="0">
                          <a:latin typeface="Calibri"/>
                          <a:cs typeface="Calibri"/>
                        </a:rPr>
                        <a:t>Merck/MSD 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USA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762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marL="93345" marR="748030">
                        <a:lnSpc>
                          <a:spcPct val="112900"/>
                        </a:lnSpc>
                        <a:spcBef>
                          <a:spcPts val="60"/>
                        </a:spcBef>
                      </a:pPr>
                      <a:r>
                        <a:rPr sz="1400" spc="-25" dirty="0">
                          <a:latin typeface="Calibri"/>
                          <a:cs typeface="Calibri"/>
                        </a:rPr>
                        <a:t>Merck/MSD USA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762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marL="92075" marR="183515">
                        <a:lnSpc>
                          <a:spcPct val="112900"/>
                        </a:lnSpc>
                        <a:spcBef>
                          <a:spcPts val="60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Xiamen</a:t>
                      </a:r>
                      <a:r>
                        <a:rPr sz="1400" spc="-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Innovax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Biotech</a:t>
                      </a:r>
                      <a:r>
                        <a:rPr sz="1400" spc="204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Co.</a:t>
                      </a:r>
                      <a:r>
                        <a:rPr sz="14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Limited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(Innovax)</a:t>
                      </a:r>
                      <a:r>
                        <a:rPr sz="1400" spc="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China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762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marL="93980" marR="565785">
                        <a:lnSpc>
                          <a:spcPct val="113100"/>
                        </a:lnSpc>
                        <a:spcBef>
                          <a:spcPts val="55"/>
                        </a:spcBef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Walvax Biotechnology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Co.</a:t>
                      </a:r>
                      <a:r>
                        <a:rPr sz="14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Limited 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China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698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AE2F3"/>
                    </a:solidFill>
                  </a:tcPr>
                </a:tc>
                <a:tc>
                  <a:txBody>
                    <a:bodyPr/>
                    <a:lstStyle/>
                    <a:p>
                      <a:pPr marL="93980" marR="802005">
                        <a:lnSpc>
                          <a:spcPct val="112900"/>
                        </a:lnSpc>
                        <a:spcBef>
                          <a:spcPts val="60"/>
                        </a:spcBef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Serum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Institute</a:t>
                      </a:r>
                      <a:r>
                        <a:rPr sz="14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of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India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(SII)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762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4035">
                <a:tc>
                  <a:txBody>
                    <a:bodyPr/>
                    <a:lstStyle/>
                    <a:p>
                      <a:pPr marL="90805" marR="635635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sz="1600" b="1" dirty="0">
                          <a:latin typeface="Calibri"/>
                          <a:cs typeface="Calibri"/>
                        </a:rPr>
                        <a:t>HPV</a:t>
                      </a:r>
                      <a:r>
                        <a:rPr sz="1600" b="1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b="1" spc="-20" dirty="0">
                          <a:latin typeface="Calibri"/>
                          <a:cs typeface="Calibri"/>
                        </a:rPr>
                        <a:t>types </a:t>
                      </a:r>
                      <a:r>
                        <a:rPr sz="1600" b="1" spc="-10" dirty="0">
                          <a:latin typeface="Calibri"/>
                          <a:cs typeface="Calibri"/>
                        </a:rPr>
                        <a:t>included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762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16/18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016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400" spc="-10" dirty="0">
                          <a:solidFill>
                            <a:srgbClr val="4470C4"/>
                          </a:solidFill>
                          <a:latin typeface="Calibri"/>
                          <a:cs typeface="Calibri"/>
                        </a:rPr>
                        <a:t>6/11/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16/18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3492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334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400" spc="-10" dirty="0">
                          <a:solidFill>
                            <a:srgbClr val="4470C4"/>
                          </a:solidFill>
                          <a:latin typeface="Calibri"/>
                          <a:cs typeface="Calibri"/>
                        </a:rPr>
                        <a:t>6/11/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16/18/31/33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93345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/45/52/58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3492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16/18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016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3980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16/18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3492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3980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400" spc="-10" dirty="0">
                          <a:solidFill>
                            <a:srgbClr val="4470C4"/>
                          </a:solidFill>
                          <a:latin typeface="Calibri"/>
                          <a:cs typeface="Calibri"/>
                        </a:rPr>
                        <a:t>6/11/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16/18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3492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69265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sz="1600" b="1" spc="-10" dirty="0">
                          <a:latin typeface="Calibri"/>
                          <a:cs typeface="Calibri"/>
                        </a:rPr>
                        <a:t>Presentation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762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65"/>
                        </a:spcBef>
                      </a:pPr>
                      <a:r>
                        <a:rPr sz="1200" spc="-10" dirty="0">
                          <a:latin typeface="Calibri"/>
                          <a:cs typeface="Calibri"/>
                        </a:rPr>
                        <a:t>Single</a:t>
                      </a:r>
                      <a:r>
                        <a:rPr sz="12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dose</a:t>
                      </a:r>
                      <a:r>
                        <a:rPr sz="12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vial</a:t>
                      </a:r>
                      <a:r>
                        <a:rPr sz="12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10" dirty="0">
                          <a:latin typeface="Calibri"/>
                          <a:cs typeface="Calibri"/>
                        </a:rPr>
                        <a:t>(0.5ml)</a:t>
                      </a:r>
                      <a:endParaRPr sz="1200">
                        <a:latin typeface="Calibri"/>
                        <a:cs typeface="Calibri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  <a:spcBef>
                          <a:spcPts val="219"/>
                        </a:spcBef>
                      </a:pPr>
                      <a:r>
                        <a:rPr sz="1200" spc="-20" dirty="0">
                          <a:latin typeface="Calibri"/>
                          <a:cs typeface="Calibri"/>
                        </a:rPr>
                        <a:t>Two</a:t>
                      </a:r>
                      <a:r>
                        <a:rPr sz="12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Dose</a:t>
                      </a:r>
                      <a:r>
                        <a:rPr sz="12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vial</a:t>
                      </a:r>
                      <a:r>
                        <a:rPr sz="12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10" dirty="0">
                          <a:latin typeface="Calibri"/>
                          <a:cs typeface="Calibri"/>
                        </a:rPr>
                        <a:t>(1.0ml)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825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1200" spc="-10" dirty="0">
                          <a:latin typeface="Calibri"/>
                          <a:cs typeface="Calibri"/>
                        </a:rPr>
                        <a:t>Single</a:t>
                      </a:r>
                      <a:r>
                        <a:rPr sz="12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dose</a:t>
                      </a:r>
                      <a:r>
                        <a:rPr sz="12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vial</a:t>
                      </a:r>
                      <a:r>
                        <a:rPr sz="120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10" dirty="0">
                          <a:latin typeface="Calibri"/>
                          <a:cs typeface="Calibri"/>
                        </a:rPr>
                        <a:t>(0.5ml)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1651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marL="93345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1200" spc="-10" dirty="0">
                          <a:latin typeface="Calibri"/>
                          <a:cs typeface="Calibri"/>
                        </a:rPr>
                        <a:t>Single</a:t>
                      </a:r>
                      <a:r>
                        <a:rPr sz="12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dose</a:t>
                      </a:r>
                      <a:r>
                        <a:rPr sz="12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vial</a:t>
                      </a:r>
                      <a:r>
                        <a:rPr sz="12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10" dirty="0">
                          <a:latin typeface="Calibri"/>
                          <a:cs typeface="Calibri"/>
                        </a:rPr>
                        <a:t>(0.5ml)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1651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1200" spc="-10" dirty="0">
                          <a:latin typeface="Calibri"/>
                          <a:cs typeface="Calibri"/>
                        </a:rPr>
                        <a:t>Single</a:t>
                      </a:r>
                      <a:r>
                        <a:rPr sz="12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dose</a:t>
                      </a:r>
                      <a:r>
                        <a:rPr sz="12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vial</a:t>
                      </a:r>
                      <a:r>
                        <a:rPr sz="120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10" dirty="0">
                          <a:latin typeface="Calibri"/>
                          <a:cs typeface="Calibri"/>
                        </a:rPr>
                        <a:t>(0.5ml)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1651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marL="93980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1200" spc="-10" dirty="0">
                          <a:latin typeface="Calibri"/>
                          <a:cs typeface="Calibri"/>
                        </a:rPr>
                        <a:t>Single</a:t>
                      </a:r>
                      <a:r>
                        <a:rPr sz="12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dose</a:t>
                      </a:r>
                      <a:r>
                        <a:rPr sz="12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vial</a:t>
                      </a:r>
                      <a:r>
                        <a:rPr sz="120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10" dirty="0">
                          <a:latin typeface="Calibri"/>
                          <a:cs typeface="Calibri"/>
                        </a:rPr>
                        <a:t>(0.5ml)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1651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AE2F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5920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r>
                        <a:rPr sz="1600" b="1" dirty="0">
                          <a:latin typeface="Calibri"/>
                          <a:cs typeface="Calibri"/>
                        </a:rPr>
                        <a:t>WHO</a:t>
                      </a:r>
                      <a:r>
                        <a:rPr sz="1600" b="1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b="1" dirty="0">
                          <a:latin typeface="Calibri"/>
                          <a:cs typeface="Calibri"/>
                        </a:rPr>
                        <a:t>PQ</a:t>
                      </a:r>
                      <a:r>
                        <a:rPr sz="1600" b="1" spc="-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b="1" spc="-10" dirty="0">
                          <a:latin typeface="Calibri"/>
                          <a:cs typeface="Calibri"/>
                        </a:rPr>
                        <a:t>decision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889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sz="1400" spc="-20" dirty="0">
                          <a:latin typeface="Calibri"/>
                          <a:cs typeface="Calibri"/>
                        </a:rPr>
                        <a:t>2009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079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sz="1400" spc="-20" dirty="0">
                          <a:latin typeface="Calibri"/>
                          <a:cs typeface="Calibri"/>
                        </a:rPr>
                        <a:t>2009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079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marL="93345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sz="1400" spc="-20" dirty="0">
                          <a:latin typeface="Calibri"/>
                          <a:cs typeface="Calibri"/>
                        </a:rPr>
                        <a:t>2018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079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1400" spc="-20" dirty="0">
                          <a:latin typeface="Calibri"/>
                          <a:cs typeface="Calibri"/>
                        </a:rPr>
                        <a:t>2021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3619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marL="93980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sz="1400" b="1" spc="-20" dirty="0">
                          <a:latin typeface="Calibri"/>
                          <a:cs typeface="Calibri"/>
                        </a:rPr>
                        <a:t>2024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079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AE2F3"/>
                    </a:solidFill>
                  </a:tcPr>
                </a:tc>
                <a:tc>
                  <a:txBody>
                    <a:bodyPr/>
                    <a:lstStyle/>
                    <a:p>
                      <a:pPr marL="93980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sz="1400" b="1" spc="-60" dirty="0">
                          <a:latin typeface="Calibri"/>
                          <a:cs typeface="Calibri"/>
                        </a:rPr>
                        <a:t>To</a:t>
                      </a:r>
                      <a:r>
                        <a:rPr sz="1400" b="1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latin typeface="Calibri"/>
                          <a:cs typeface="Calibri"/>
                        </a:rPr>
                        <a:t>be</a:t>
                      </a:r>
                      <a:r>
                        <a:rPr sz="1400" b="1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10" dirty="0">
                          <a:latin typeface="Calibri"/>
                          <a:cs typeface="Calibri"/>
                        </a:rPr>
                        <a:t>submitted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079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44170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r>
                        <a:rPr sz="1600" b="1" dirty="0">
                          <a:latin typeface="Calibri"/>
                          <a:cs typeface="Calibri"/>
                        </a:rPr>
                        <a:t>Price</a:t>
                      </a:r>
                      <a:r>
                        <a:rPr sz="1600" b="1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b="1" spc="-10" dirty="0">
                          <a:latin typeface="Calibri"/>
                          <a:cs typeface="Calibri"/>
                        </a:rPr>
                        <a:t>HIC/UMIC</a:t>
                      </a:r>
                      <a:r>
                        <a:rPr sz="1600" b="1" spc="-10" dirty="0">
                          <a:solidFill>
                            <a:srgbClr val="006FC0"/>
                          </a:solidFill>
                          <a:latin typeface="Calibri"/>
                          <a:cs typeface="Calibri"/>
                        </a:rPr>
                        <a:t>*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889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$11</a:t>
                      </a:r>
                      <a:r>
                        <a:rPr sz="14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(Median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2022)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079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$33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 (Median,2022)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079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marL="93345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$88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 (Median,2022)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079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marL="132080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$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4.90 (</a:t>
                      </a:r>
                      <a:r>
                        <a:rPr sz="14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UMIC)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3619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marL="93980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--</a:t>
                      </a:r>
                      <a:r>
                        <a:rPr sz="1400" spc="-50" dirty="0">
                          <a:latin typeface="Calibri"/>
                          <a:cs typeface="Calibri"/>
                        </a:rPr>
                        <a:t>-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079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AE2F3"/>
                    </a:solidFill>
                  </a:tcPr>
                </a:tc>
                <a:tc>
                  <a:txBody>
                    <a:bodyPr/>
                    <a:lstStyle/>
                    <a:p>
                      <a:pPr marL="93980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--</a:t>
                      </a:r>
                      <a:r>
                        <a:rPr sz="1400" spc="-50" dirty="0">
                          <a:latin typeface="Calibri"/>
                          <a:cs typeface="Calibri"/>
                        </a:rPr>
                        <a:t>-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079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23850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r>
                        <a:rPr sz="1400" b="1" dirty="0">
                          <a:latin typeface="Calibri"/>
                          <a:cs typeface="Calibri"/>
                        </a:rPr>
                        <a:t>Price</a:t>
                      </a:r>
                      <a:r>
                        <a:rPr sz="1400" b="1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10" dirty="0">
                          <a:latin typeface="Calibri"/>
                          <a:cs typeface="Calibri"/>
                        </a:rPr>
                        <a:t>Gavi/UNICEF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016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sz="1400" spc="-20" dirty="0">
                          <a:latin typeface="Calibri"/>
                          <a:cs typeface="Calibri"/>
                        </a:rPr>
                        <a:t>$5.18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079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sz="1400" spc="-20" dirty="0">
                          <a:latin typeface="Calibri"/>
                          <a:cs typeface="Calibri"/>
                        </a:rPr>
                        <a:t>$4.50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079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marL="93345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--</a:t>
                      </a:r>
                      <a:r>
                        <a:rPr sz="1400" spc="-50" dirty="0">
                          <a:latin typeface="Calibri"/>
                          <a:cs typeface="Calibri"/>
                        </a:rPr>
                        <a:t>-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079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1400" spc="-20" dirty="0">
                          <a:latin typeface="Calibri"/>
                          <a:cs typeface="Calibri"/>
                        </a:rPr>
                        <a:t>$2.90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3619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marL="93980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--</a:t>
                      </a:r>
                      <a:r>
                        <a:rPr sz="1400" spc="-50" dirty="0">
                          <a:latin typeface="Calibri"/>
                          <a:cs typeface="Calibri"/>
                        </a:rPr>
                        <a:t>-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079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AE2F3"/>
                    </a:solidFill>
                  </a:tcPr>
                </a:tc>
                <a:tc>
                  <a:txBody>
                    <a:bodyPr/>
                    <a:lstStyle/>
                    <a:p>
                      <a:pPr marL="93980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--</a:t>
                      </a:r>
                      <a:r>
                        <a:rPr sz="1400" spc="-50" dirty="0">
                          <a:latin typeface="Calibri"/>
                          <a:cs typeface="Calibri"/>
                        </a:rPr>
                        <a:t>-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079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779780">
                <a:tc>
                  <a:txBody>
                    <a:bodyPr/>
                    <a:lstStyle/>
                    <a:p>
                      <a:pPr marL="90805" marR="214629"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r>
                        <a:rPr sz="1600" b="1" dirty="0">
                          <a:latin typeface="Calibri"/>
                          <a:cs typeface="Calibri"/>
                        </a:rPr>
                        <a:t>Data</a:t>
                      </a:r>
                      <a:r>
                        <a:rPr sz="1600" b="1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b="1" dirty="0">
                          <a:latin typeface="Calibri"/>
                          <a:cs typeface="Calibri"/>
                        </a:rPr>
                        <a:t>on</a:t>
                      </a:r>
                      <a:r>
                        <a:rPr sz="1600" b="1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b="1" spc="-10" dirty="0">
                          <a:latin typeface="Calibri"/>
                          <a:cs typeface="Calibri"/>
                        </a:rPr>
                        <a:t>1-</a:t>
                      </a:r>
                      <a:r>
                        <a:rPr sz="1600" b="1" spc="-20" dirty="0">
                          <a:latin typeface="Calibri"/>
                          <a:cs typeface="Calibri"/>
                        </a:rPr>
                        <a:t>dose </a:t>
                      </a:r>
                      <a:r>
                        <a:rPr sz="1600" b="1" dirty="0">
                          <a:latin typeface="Calibri"/>
                          <a:cs typeface="Calibri"/>
                        </a:rPr>
                        <a:t>efficacy</a:t>
                      </a:r>
                      <a:r>
                        <a:rPr sz="1600" b="1" spc="-8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b="1" spc="-25" dirty="0">
                          <a:solidFill>
                            <a:srgbClr val="006FC0"/>
                          </a:solidFill>
                          <a:latin typeface="Calibri"/>
                          <a:cs typeface="Calibri"/>
                        </a:rPr>
                        <a:t>**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889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1600" spc="-25" dirty="0">
                          <a:latin typeface="Calibri"/>
                          <a:cs typeface="Calibri"/>
                        </a:rPr>
                        <a:t>Yes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952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E1EFD9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sz="1400" spc="-25" dirty="0">
                          <a:latin typeface="Calibri"/>
                          <a:cs typeface="Calibri"/>
                        </a:rPr>
                        <a:t>Yes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079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E1EFD9"/>
                    </a:solidFill>
                  </a:tcPr>
                </a:tc>
                <a:tc>
                  <a:txBody>
                    <a:bodyPr/>
                    <a:lstStyle/>
                    <a:p>
                      <a:pPr marL="93345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sz="1400" spc="-25" dirty="0">
                          <a:latin typeface="Calibri"/>
                          <a:cs typeface="Calibri"/>
                        </a:rPr>
                        <a:t>Yes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079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E1EFD9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1400" spc="-25" dirty="0">
                          <a:latin typeface="Calibri"/>
                          <a:cs typeface="Calibri"/>
                        </a:rPr>
                        <a:t>Yes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92075" marR="401320">
                        <a:lnSpc>
                          <a:spcPct val="112900"/>
                        </a:lnSpc>
                        <a:spcBef>
                          <a:spcPts val="285"/>
                        </a:spcBef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Efficacy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though Immunobridging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3619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E1EFD9"/>
                    </a:solidFill>
                  </a:tcPr>
                </a:tc>
                <a:tc>
                  <a:txBody>
                    <a:bodyPr/>
                    <a:lstStyle/>
                    <a:p>
                      <a:pPr marL="133350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Study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being</a:t>
                      </a:r>
                      <a:r>
                        <a:rPr sz="14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planned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079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AE2F3"/>
                    </a:solidFill>
                  </a:tcPr>
                </a:tc>
                <a:tc>
                  <a:txBody>
                    <a:bodyPr/>
                    <a:lstStyle/>
                    <a:p>
                      <a:pPr marL="93980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Study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underway</a:t>
                      </a:r>
                      <a:endParaRPr sz="1400" dirty="0">
                        <a:latin typeface="Calibri"/>
                        <a:cs typeface="Calibri"/>
                      </a:endParaRPr>
                    </a:p>
                  </a:txBody>
                  <a:tcPr marL="0" marR="0" marT="1079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12" name="object 9">
            <a:extLst>
              <a:ext uri="{FF2B5EF4-FFF2-40B4-BE49-F238E27FC236}">
                <a16:creationId xmlns:a16="http://schemas.microsoft.com/office/drawing/2014/main" id="{81DB1708-E9A3-28A6-1945-E40D51768F61}"/>
              </a:ext>
            </a:extLst>
          </p:cNvPr>
          <p:cNvSpPr txBox="1"/>
          <p:nvPr/>
        </p:nvSpPr>
        <p:spPr>
          <a:xfrm>
            <a:off x="1820780" y="6417310"/>
            <a:ext cx="983234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solidFill>
                  <a:srgbClr val="006FC0"/>
                </a:solidFill>
                <a:latin typeface="Calibri"/>
                <a:cs typeface="Calibri"/>
              </a:rPr>
              <a:t>*</a:t>
            </a:r>
            <a:r>
              <a:rPr sz="1600" spc="-4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006FC0"/>
                </a:solidFill>
                <a:latin typeface="Calibri"/>
                <a:cs typeface="Calibri"/>
              </a:rPr>
              <a:t>WHO</a:t>
            </a:r>
            <a:r>
              <a:rPr sz="1600" spc="-3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006FC0"/>
                </a:solidFill>
                <a:latin typeface="Calibri"/>
                <a:cs typeface="Calibri"/>
              </a:rPr>
              <a:t>MI4A</a:t>
            </a:r>
            <a:r>
              <a:rPr sz="1600" spc="-4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006FC0"/>
                </a:solidFill>
                <a:latin typeface="Calibri"/>
                <a:cs typeface="Calibri"/>
              </a:rPr>
              <a:t>Global</a:t>
            </a:r>
            <a:r>
              <a:rPr sz="1600" spc="-5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006FC0"/>
                </a:solidFill>
                <a:latin typeface="Calibri"/>
                <a:cs typeface="Calibri"/>
              </a:rPr>
              <a:t>HPV</a:t>
            </a:r>
            <a:r>
              <a:rPr sz="1600" spc="-4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006FC0"/>
                </a:solidFill>
                <a:latin typeface="Calibri"/>
                <a:cs typeface="Calibri"/>
              </a:rPr>
              <a:t>market</a:t>
            </a:r>
            <a:r>
              <a:rPr sz="1600" spc="-2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006FC0"/>
                </a:solidFill>
                <a:latin typeface="Calibri"/>
                <a:cs typeface="Calibri"/>
              </a:rPr>
              <a:t>study</a:t>
            </a:r>
            <a:r>
              <a:rPr sz="1600" spc="-4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006FC0"/>
                </a:solidFill>
                <a:latin typeface="Calibri"/>
                <a:cs typeface="Calibri"/>
              </a:rPr>
              <a:t>2022</a:t>
            </a:r>
            <a:r>
              <a:rPr sz="1600" spc="29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006FC0"/>
                </a:solidFill>
                <a:latin typeface="Calibri"/>
                <a:cs typeface="Calibri"/>
              </a:rPr>
              <a:t>**</a:t>
            </a:r>
            <a:r>
              <a:rPr sz="1600" spc="-1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1600" u="sng" spc="-10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3"/>
              </a:rPr>
              <a:t>Considerations</a:t>
            </a:r>
            <a:r>
              <a:rPr sz="1600" u="sng" spc="-4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3"/>
              </a:rPr>
              <a:t> </a:t>
            </a:r>
            <a:r>
              <a:rPr sz="1600" u="sng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3"/>
              </a:rPr>
              <a:t>for</a:t>
            </a:r>
            <a:r>
              <a:rPr sz="1600" u="sng" spc="-3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3"/>
              </a:rPr>
              <a:t> </a:t>
            </a:r>
            <a:r>
              <a:rPr sz="1600" u="sng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3"/>
              </a:rPr>
              <a:t>human</a:t>
            </a:r>
            <a:r>
              <a:rPr sz="1600" u="sng" spc="-50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3"/>
              </a:rPr>
              <a:t> </a:t>
            </a:r>
            <a:r>
              <a:rPr sz="1600" u="sng" spc="-10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3"/>
              </a:rPr>
              <a:t>papillomavirus</a:t>
            </a:r>
            <a:r>
              <a:rPr sz="1600" u="sng" spc="-6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3"/>
              </a:rPr>
              <a:t> </a:t>
            </a:r>
            <a:r>
              <a:rPr sz="1600" u="sng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3"/>
              </a:rPr>
              <a:t>(HPV)</a:t>
            </a:r>
            <a:r>
              <a:rPr sz="1600" u="sng" spc="-20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3"/>
              </a:rPr>
              <a:t> </a:t>
            </a:r>
            <a:r>
              <a:rPr sz="1600" u="sng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3"/>
              </a:rPr>
              <a:t>vaccine</a:t>
            </a:r>
            <a:r>
              <a:rPr sz="1600" u="sng" spc="-4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3"/>
              </a:rPr>
              <a:t> </a:t>
            </a:r>
            <a:r>
              <a:rPr sz="1600" u="sng" spc="-10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3"/>
              </a:rPr>
              <a:t>product</a:t>
            </a:r>
            <a:r>
              <a:rPr sz="1600" u="sng" spc="-3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3"/>
              </a:rPr>
              <a:t> </a:t>
            </a:r>
            <a:r>
              <a:rPr sz="1600" u="sng" spc="-10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3"/>
              </a:rPr>
              <a:t>choice</a:t>
            </a:r>
            <a:endParaRPr sz="160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6755964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83DCCEF6-E370-466F-871A-36BAA7C76A8A}"/>
              </a:ext>
            </a:extLst>
          </p:cNvPr>
          <p:cNvSpPr txBox="1"/>
          <p:nvPr/>
        </p:nvSpPr>
        <p:spPr>
          <a:xfrm>
            <a:off x="271463" y="1026820"/>
            <a:ext cx="1162353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3400"/>
              </a:lnSpc>
              <a:spcAft>
                <a:spcPts val="1200"/>
              </a:spcAft>
              <a:buClr>
                <a:srgbClr val="FE5E55"/>
              </a:buClr>
            </a:pPr>
            <a:r>
              <a:rPr lang="fr-FR" sz="28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Lieux d’</a:t>
            </a:r>
            <a:r>
              <a:rPr lang="fr-FR" sz="28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admnistration</a:t>
            </a:r>
            <a:r>
              <a:rPr lang="fr-FR" sz="28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des vaccins</a:t>
            </a:r>
          </a:p>
          <a:p>
            <a:pPr algn="just">
              <a:lnSpc>
                <a:spcPct val="150000"/>
              </a:lnSpc>
              <a:spcAft>
                <a:spcPts val="1200"/>
              </a:spcAft>
              <a:buClr>
                <a:srgbClr val="FE5E55"/>
              </a:buClr>
            </a:pPr>
            <a:r>
              <a:rPr lang="fr-FR" sz="2800" dirty="0">
                <a:latin typeface="Arial" panose="020B0604020202020204" pitchFamily="34" charset="0"/>
                <a:cs typeface="Arial" panose="020B0604020202020204" pitchFamily="34" charset="0"/>
              </a:rPr>
              <a:t>- Ecoles</a:t>
            </a:r>
          </a:p>
          <a:p>
            <a:pPr algn="just">
              <a:lnSpc>
                <a:spcPct val="150000"/>
              </a:lnSpc>
              <a:spcAft>
                <a:spcPts val="1200"/>
              </a:spcAft>
              <a:buClr>
                <a:srgbClr val="FE5E55"/>
              </a:buClr>
            </a:pPr>
            <a:r>
              <a:rPr lang="fr-FR" sz="2800" dirty="0">
                <a:latin typeface="Arial" panose="020B0604020202020204" pitchFamily="34" charset="0"/>
                <a:cs typeface="Arial" panose="020B0604020202020204" pitchFamily="34" charset="0"/>
              </a:rPr>
              <a:t>- Etablissements de santé</a:t>
            </a:r>
          </a:p>
          <a:p>
            <a:pPr algn="just">
              <a:lnSpc>
                <a:spcPct val="150000"/>
              </a:lnSpc>
              <a:spcAft>
                <a:spcPts val="1200"/>
              </a:spcAft>
              <a:buClr>
                <a:srgbClr val="FE5E55"/>
              </a:buClr>
            </a:pPr>
            <a:r>
              <a:rPr lang="fr-FR" sz="2800" dirty="0">
                <a:latin typeface="Arial" panose="020B0604020202020204" pitchFamily="34" charset="0"/>
                <a:cs typeface="Arial" panose="020B0604020202020204" pitchFamily="34" charset="0"/>
              </a:rPr>
              <a:t>- Communautés</a:t>
            </a:r>
          </a:p>
          <a:p>
            <a:pPr algn="just">
              <a:lnSpc>
                <a:spcPct val="150000"/>
              </a:lnSpc>
              <a:spcAft>
                <a:spcPts val="1200"/>
              </a:spcAft>
              <a:buClr>
                <a:srgbClr val="FE5E55"/>
              </a:buClr>
            </a:pPr>
            <a:r>
              <a:rPr lang="fr-FR" sz="2800" dirty="0">
                <a:latin typeface="Arial" panose="020B0604020202020204" pitchFamily="34" charset="0"/>
                <a:cs typeface="Arial" panose="020B0604020202020204" pitchFamily="34" charset="0"/>
              </a:rPr>
              <a:t>- Pharmacies</a:t>
            </a:r>
          </a:p>
          <a:p>
            <a:pPr algn="just">
              <a:lnSpc>
                <a:spcPct val="150000"/>
              </a:lnSpc>
              <a:spcAft>
                <a:spcPts val="1200"/>
              </a:spcAft>
              <a:buClr>
                <a:srgbClr val="FE5E55"/>
              </a:buClr>
            </a:pPr>
            <a:r>
              <a:rPr lang="fr-FR" sz="2800" dirty="0">
                <a:latin typeface="Arial" panose="020B0604020202020204" pitchFamily="34" charset="0"/>
                <a:cs typeface="Arial" panose="020B0604020202020204" pitchFamily="34" charset="0"/>
              </a:rPr>
              <a:t>- Médecins généralistes</a:t>
            </a:r>
          </a:p>
          <a:p>
            <a:pPr algn="just">
              <a:lnSpc>
                <a:spcPts val="3400"/>
              </a:lnSpc>
              <a:spcAft>
                <a:spcPts val="1200"/>
              </a:spcAft>
              <a:buClr>
                <a:srgbClr val="FE5E55"/>
              </a:buClr>
            </a:pPr>
            <a:endParaRPr lang="fr-FR" sz="2400" b="1" dirty="0">
              <a:solidFill>
                <a:srgbClr val="7030A0"/>
              </a:solidFill>
              <a:latin typeface="Arial Narrow" panose="020B0606020202030204" pitchFamily="34" charset="0"/>
              <a:cs typeface="Segoe UI" panose="020B0502040204020203" pitchFamily="34" charset="0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AB87C53D-7B5B-4AB4-AE68-BBAB8BA89D54}"/>
              </a:ext>
            </a:extLst>
          </p:cNvPr>
          <p:cNvGrpSpPr/>
          <p:nvPr/>
        </p:nvGrpSpPr>
        <p:grpSpPr>
          <a:xfrm>
            <a:off x="231448" y="167639"/>
            <a:ext cx="11723923" cy="590729"/>
            <a:chOff x="231448" y="167639"/>
            <a:chExt cx="11723923" cy="59072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F67F46E-4DB3-4EFD-82B7-61C976CE2B84}"/>
                </a:ext>
              </a:extLst>
            </p:cNvPr>
            <p:cNvSpPr/>
            <p:nvPr/>
          </p:nvSpPr>
          <p:spPr>
            <a:xfrm>
              <a:off x="452846" y="171450"/>
              <a:ext cx="11152010" cy="586918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Ellipse 1">
              <a:extLst>
                <a:ext uri="{FF2B5EF4-FFF2-40B4-BE49-F238E27FC236}">
                  <a16:creationId xmlns:a16="http://schemas.microsoft.com/office/drawing/2014/main" id="{E7D16B78-8415-476E-8E34-D2DF643C6C32}"/>
                </a:ext>
              </a:extLst>
            </p:cNvPr>
            <p:cNvSpPr/>
            <p:nvPr/>
          </p:nvSpPr>
          <p:spPr>
            <a:xfrm>
              <a:off x="11319100" y="169998"/>
              <a:ext cx="636271" cy="58691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76F130AC-80F0-4B30-BB0D-EAFE33521E3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94441" y="229457"/>
              <a:ext cx="517359" cy="468000"/>
            </a:xfrm>
            <a:prstGeom prst="rect">
              <a:avLst/>
            </a:prstGeom>
          </p:spPr>
        </p:pic>
        <p:sp>
          <p:nvSpPr>
            <p:cNvPr id="14" name="Ellipse 13">
              <a:extLst>
                <a:ext uri="{FF2B5EF4-FFF2-40B4-BE49-F238E27FC236}">
                  <a16:creationId xmlns:a16="http://schemas.microsoft.com/office/drawing/2014/main" id="{77AD599E-4C10-4C3A-833E-E3CF04D0D1AC}"/>
                </a:ext>
              </a:extLst>
            </p:cNvPr>
            <p:cNvSpPr/>
            <p:nvPr/>
          </p:nvSpPr>
          <p:spPr>
            <a:xfrm>
              <a:off x="231448" y="167639"/>
              <a:ext cx="636271" cy="58691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FD3D7A0A-C0A5-4CCF-B563-085733C31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01137" y="167639"/>
            <a:ext cx="684000" cy="600075"/>
          </a:xfrm>
        </p:spPr>
        <p:txBody>
          <a:bodyPr/>
          <a:lstStyle/>
          <a:p>
            <a:pPr algn="ctr"/>
            <a:fld id="{E08D205E-34E0-4D4E-B6CF-D546C54444F4}" type="slidenum">
              <a:rPr lang="en-US" sz="2400" b="1" smtClean="0">
                <a:solidFill>
                  <a:srgbClr val="7030A0"/>
                </a:solidFill>
                <a:latin typeface="Arial Black" panose="020B0A04020102020204" pitchFamily="34" charset="0"/>
              </a:rPr>
              <a:pPr algn="ctr"/>
              <a:t>64</a:t>
            </a:fld>
            <a:endParaRPr lang="en-US" sz="2400" b="1" dirty="0">
              <a:solidFill>
                <a:srgbClr val="7030A0"/>
              </a:solidFill>
              <a:latin typeface="Arial Black" panose="020B0A04020102020204" pitchFamily="34" charset="0"/>
            </a:endParaRPr>
          </a:p>
        </p:txBody>
      </p:sp>
      <p:sp>
        <p:nvSpPr>
          <p:cNvPr id="25" name="TextBox 6">
            <a:extLst>
              <a:ext uri="{FF2B5EF4-FFF2-40B4-BE49-F238E27FC236}">
                <a16:creationId xmlns:a16="http://schemas.microsoft.com/office/drawing/2014/main" id="{E30294B8-4862-474C-A351-C243AB29489B}"/>
              </a:ext>
            </a:extLst>
          </p:cNvPr>
          <p:cNvSpPr txBox="1"/>
          <p:nvPr/>
        </p:nvSpPr>
        <p:spPr>
          <a:xfrm>
            <a:off x="867719" y="181078"/>
            <a:ext cx="10322795" cy="55399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fr-FR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Vaccins contre les Papillomavirus humains</a:t>
            </a:r>
            <a:endParaRPr lang="id-ID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D4AE62A-766C-11CF-44AA-9E1B60F832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4606" y="1415614"/>
            <a:ext cx="7067394" cy="4026771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B0C3259D-6AD3-36E4-3C0B-4DA0543577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2971" y="5573486"/>
            <a:ext cx="7772400" cy="1136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67036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83DCCEF6-E370-466F-871A-36BAA7C76A8A}"/>
              </a:ext>
            </a:extLst>
          </p:cNvPr>
          <p:cNvSpPr txBox="1"/>
          <p:nvPr/>
        </p:nvSpPr>
        <p:spPr>
          <a:xfrm>
            <a:off x="271463" y="867835"/>
            <a:ext cx="1162353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3400"/>
              </a:lnSpc>
              <a:spcAft>
                <a:spcPts val="1200"/>
              </a:spcAft>
              <a:buClr>
                <a:srgbClr val="FE5E55"/>
              </a:buClr>
            </a:pPr>
            <a:r>
              <a:rPr lang="fr-FR" sz="3200" b="1" dirty="0">
                <a:solidFill>
                  <a:srgbClr val="7030A0"/>
                </a:solidFill>
                <a:latin typeface="+mj-lt"/>
                <a:cs typeface="Segoe UI" panose="020B0502040204020203" pitchFamily="34" charset="0"/>
              </a:rPr>
              <a:t>Cibles des vaccins</a:t>
            </a:r>
          </a:p>
          <a:p>
            <a:pPr algn="just">
              <a:lnSpc>
                <a:spcPts val="3400"/>
              </a:lnSpc>
              <a:spcAft>
                <a:spcPts val="1200"/>
              </a:spcAft>
              <a:buClr>
                <a:srgbClr val="FE5E55"/>
              </a:buClr>
            </a:pPr>
            <a:endParaRPr lang="fr-FR" sz="2400" b="1" dirty="0">
              <a:solidFill>
                <a:srgbClr val="7030A0"/>
              </a:solidFill>
              <a:latin typeface="Arial Narrow" panose="020B0606020202030204" pitchFamily="34" charset="0"/>
              <a:cs typeface="Segoe UI" panose="020B0502040204020203" pitchFamily="34" charset="0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AB87C53D-7B5B-4AB4-AE68-BBAB8BA89D54}"/>
              </a:ext>
            </a:extLst>
          </p:cNvPr>
          <p:cNvGrpSpPr/>
          <p:nvPr/>
        </p:nvGrpSpPr>
        <p:grpSpPr>
          <a:xfrm>
            <a:off x="231448" y="167639"/>
            <a:ext cx="11723923" cy="590729"/>
            <a:chOff x="231448" y="167639"/>
            <a:chExt cx="11723923" cy="59072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F67F46E-4DB3-4EFD-82B7-61C976CE2B84}"/>
                </a:ext>
              </a:extLst>
            </p:cNvPr>
            <p:cNvSpPr/>
            <p:nvPr/>
          </p:nvSpPr>
          <p:spPr>
            <a:xfrm>
              <a:off x="452846" y="171450"/>
              <a:ext cx="11152010" cy="586918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Ellipse 1">
              <a:extLst>
                <a:ext uri="{FF2B5EF4-FFF2-40B4-BE49-F238E27FC236}">
                  <a16:creationId xmlns:a16="http://schemas.microsoft.com/office/drawing/2014/main" id="{E7D16B78-8415-476E-8E34-D2DF643C6C32}"/>
                </a:ext>
              </a:extLst>
            </p:cNvPr>
            <p:cNvSpPr/>
            <p:nvPr/>
          </p:nvSpPr>
          <p:spPr>
            <a:xfrm>
              <a:off x="11319100" y="169998"/>
              <a:ext cx="636271" cy="58691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76F130AC-80F0-4B30-BB0D-EAFE33521E3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94441" y="229457"/>
              <a:ext cx="517359" cy="468000"/>
            </a:xfrm>
            <a:prstGeom prst="rect">
              <a:avLst/>
            </a:prstGeom>
          </p:spPr>
        </p:pic>
        <p:sp>
          <p:nvSpPr>
            <p:cNvPr id="14" name="Ellipse 13">
              <a:extLst>
                <a:ext uri="{FF2B5EF4-FFF2-40B4-BE49-F238E27FC236}">
                  <a16:creationId xmlns:a16="http://schemas.microsoft.com/office/drawing/2014/main" id="{77AD599E-4C10-4C3A-833E-E3CF04D0D1AC}"/>
                </a:ext>
              </a:extLst>
            </p:cNvPr>
            <p:cNvSpPr/>
            <p:nvPr/>
          </p:nvSpPr>
          <p:spPr>
            <a:xfrm>
              <a:off x="231448" y="167639"/>
              <a:ext cx="636271" cy="58691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FD3D7A0A-C0A5-4CCF-B563-085733C31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01137" y="167639"/>
            <a:ext cx="684000" cy="600075"/>
          </a:xfrm>
        </p:spPr>
        <p:txBody>
          <a:bodyPr/>
          <a:lstStyle/>
          <a:p>
            <a:pPr algn="ctr"/>
            <a:fld id="{E08D205E-34E0-4D4E-B6CF-D546C54444F4}" type="slidenum">
              <a:rPr lang="en-US" sz="2400" b="1" smtClean="0">
                <a:solidFill>
                  <a:srgbClr val="7030A0"/>
                </a:solidFill>
                <a:latin typeface="Arial Black" panose="020B0A04020102020204" pitchFamily="34" charset="0"/>
              </a:rPr>
              <a:pPr algn="ctr"/>
              <a:t>65</a:t>
            </a:fld>
            <a:endParaRPr lang="en-US" sz="2400" b="1" dirty="0">
              <a:solidFill>
                <a:srgbClr val="7030A0"/>
              </a:solidFill>
              <a:latin typeface="Arial Black" panose="020B0A04020102020204" pitchFamily="34" charset="0"/>
            </a:endParaRPr>
          </a:p>
        </p:txBody>
      </p:sp>
      <p:sp>
        <p:nvSpPr>
          <p:cNvPr id="25" name="TextBox 6">
            <a:extLst>
              <a:ext uri="{FF2B5EF4-FFF2-40B4-BE49-F238E27FC236}">
                <a16:creationId xmlns:a16="http://schemas.microsoft.com/office/drawing/2014/main" id="{E30294B8-4862-474C-A351-C243AB29489B}"/>
              </a:ext>
            </a:extLst>
          </p:cNvPr>
          <p:cNvSpPr txBox="1"/>
          <p:nvPr/>
        </p:nvSpPr>
        <p:spPr>
          <a:xfrm>
            <a:off x="885137" y="181078"/>
            <a:ext cx="10305378" cy="55399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fr-FR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Vaccins contre les Papillomavirus humains</a:t>
            </a:r>
            <a:endParaRPr lang="id-ID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331BC7D1-7DB2-C7DD-F455-72106F826A80}"/>
              </a:ext>
            </a:extLst>
          </p:cNvPr>
          <p:cNvSpPr txBox="1"/>
          <p:nvPr/>
        </p:nvSpPr>
        <p:spPr>
          <a:xfrm>
            <a:off x="297007" y="1850570"/>
            <a:ext cx="7192364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rgbClr val="C00000"/>
                </a:solidFill>
                <a:latin typeface="+mj-lt"/>
              </a:rPr>
              <a:t>-</a:t>
            </a:r>
            <a:r>
              <a:rPr lang="fr-FR" sz="2800" dirty="0">
                <a:latin typeface="+mj-lt"/>
              </a:rPr>
              <a:t> </a:t>
            </a:r>
            <a:r>
              <a:rPr lang="fr-FR" sz="2800" b="1" dirty="0">
                <a:solidFill>
                  <a:srgbClr val="C00000"/>
                </a:solidFill>
                <a:latin typeface="+mj-lt"/>
              </a:rPr>
              <a:t>Entre 9 et 14 ans révolus</a:t>
            </a:r>
          </a:p>
          <a:p>
            <a:r>
              <a:rPr lang="fr-FR" sz="2800" dirty="0">
                <a:latin typeface="+mj-lt"/>
              </a:rPr>
              <a:t>2 doses espacées de 6 mois</a:t>
            </a:r>
          </a:p>
          <a:p>
            <a:endParaRPr lang="fr-FR" sz="2800" dirty="0">
              <a:latin typeface="+mj-lt"/>
            </a:endParaRPr>
          </a:p>
          <a:p>
            <a:r>
              <a:rPr lang="fr-FR" sz="2800" b="1" dirty="0">
                <a:solidFill>
                  <a:srgbClr val="C00000"/>
                </a:solidFill>
                <a:latin typeface="+mj-lt"/>
              </a:rPr>
              <a:t>- Entre 15 et 26 ans révolus </a:t>
            </a:r>
          </a:p>
          <a:p>
            <a:r>
              <a:rPr lang="fr-FR" sz="2800" dirty="0">
                <a:latin typeface="+mj-lt"/>
              </a:rPr>
              <a:t>3 doses selon le schéma </a:t>
            </a:r>
          </a:p>
          <a:p>
            <a:r>
              <a:rPr lang="fr-FR" sz="2800" dirty="0">
                <a:latin typeface="+mj-lt"/>
              </a:rPr>
              <a:t>0-1-6 mois</a:t>
            </a:r>
          </a:p>
          <a:p>
            <a:r>
              <a:rPr lang="fr-FR" sz="2800" dirty="0">
                <a:latin typeface="+mj-lt"/>
              </a:rPr>
              <a:t>0-2-6 mois</a:t>
            </a:r>
          </a:p>
          <a:p>
            <a:r>
              <a:rPr lang="fr-FR" sz="2800" dirty="0">
                <a:latin typeface="+mj-lt"/>
              </a:rPr>
              <a:t>- </a:t>
            </a:r>
            <a:r>
              <a:rPr lang="fr-FR" sz="2800" b="1" dirty="0">
                <a:solidFill>
                  <a:srgbClr val="002060"/>
                </a:solidFill>
                <a:latin typeface="+mj-lt"/>
              </a:rPr>
              <a:t>Vaccins non interchangeables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87B17041-A16B-8BE4-E209-CB05E69888A1}"/>
              </a:ext>
            </a:extLst>
          </p:cNvPr>
          <p:cNvSpPr txBox="1">
            <a:spLocks noChangeArrowheads="1"/>
          </p:cNvSpPr>
          <p:nvPr/>
        </p:nvSpPr>
        <p:spPr>
          <a:xfrm>
            <a:off x="245113" y="5719850"/>
            <a:ext cx="11615737" cy="111091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numCol="1" compatLnSpc="1">
            <a:prstTxWarp prst="textNoShape">
              <a:avLst/>
            </a:prstTxWarp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solidFill>
                  <a:srgbClr val="0054FC"/>
                </a:solidFill>
                <a:latin typeface="+mn-lt"/>
                <a:cs typeface="Arial Narrow" charset="0"/>
              </a:rPr>
              <a:t>Réunion du SAGE ‘Groupe Expert </a:t>
            </a:r>
            <a:r>
              <a:rPr lang="en-US" sz="2400" b="1" dirty="0" err="1">
                <a:solidFill>
                  <a:srgbClr val="0054FC"/>
                </a:solidFill>
                <a:latin typeface="+mn-lt"/>
                <a:cs typeface="Arial Narrow" charset="0"/>
              </a:rPr>
              <a:t>en</a:t>
            </a:r>
            <a:r>
              <a:rPr lang="en-US" sz="2400" b="1" dirty="0">
                <a:solidFill>
                  <a:srgbClr val="0054FC"/>
                </a:solidFill>
                <a:latin typeface="+mn-lt"/>
                <a:cs typeface="Arial Narrow" charset="0"/>
              </a:rPr>
              <a:t> Vaccination de L’OMS’ </a:t>
            </a:r>
          </a:p>
          <a:p>
            <a:r>
              <a:rPr lang="en-US" sz="2400" b="1" dirty="0">
                <a:solidFill>
                  <a:srgbClr val="0054FC"/>
                </a:solidFill>
                <a:latin typeface="+mn-lt"/>
                <a:cs typeface="Arial Narrow" charset="0"/>
              </a:rPr>
              <a:t>du 4 au 7 Avril 2022 : </a:t>
            </a:r>
            <a:r>
              <a:rPr lang="en-US" sz="2400" b="1" dirty="0" err="1">
                <a:solidFill>
                  <a:srgbClr val="FF0000"/>
                </a:solidFill>
                <a:latin typeface="+mn-lt"/>
                <a:cs typeface="Arial Narrow" charset="0"/>
              </a:rPr>
              <a:t>une</a:t>
            </a:r>
            <a:r>
              <a:rPr lang="en-US" sz="2400" b="1" dirty="0">
                <a:solidFill>
                  <a:srgbClr val="FF0000"/>
                </a:solidFill>
                <a:latin typeface="+mn-lt"/>
                <a:cs typeface="Arial Narrow" charset="0"/>
              </a:rPr>
              <a:t> dose </a:t>
            </a:r>
            <a:r>
              <a:rPr lang="en-US" sz="2400" b="1" dirty="0" err="1">
                <a:solidFill>
                  <a:srgbClr val="FF0000"/>
                </a:solidFill>
                <a:latin typeface="+mn-lt"/>
                <a:cs typeface="Arial Narrow" charset="0"/>
              </a:rPr>
              <a:t>donne</a:t>
            </a:r>
            <a:r>
              <a:rPr lang="en-US" sz="2400" b="1" dirty="0">
                <a:solidFill>
                  <a:srgbClr val="FF0000"/>
                </a:solidFill>
                <a:latin typeface="+mn-lt"/>
                <a:cs typeface="Arial Narrow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n-lt"/>
                <a:cs typeface="Arial Narrow" charset="0"/>
              </a:rPr>
              <a:t>une</a:t>
            </a:r>
            <a:r>
              <a:rPr lang="en-US" sz="2400" b="1" dirty="0">
                <a:solidFill>
                  <a:srgbClr val="FF0000"/>
                </a:solidFill>
                <a:latin typeface="+mn-lt"/>
                <a:cs typeface="Arial Narrow" charset="0"/>
              </a:rPr>
              <a:t> bonne protection</a:t>
            </a:r>
          </a:p>
          <a:p>
            <a:r>
              <a:rPr lang="en-US" sz="2400" b="1" dirty="0">
                <a:solidFill>
                  <a:srgbClr val="FF0000"/>
                </a:solidFill>
                <a:latin typeface="+mn-lt"/>
                <a:cs typeface="Arial Narrow" charset="0"/>
              </a:rPr>
              <a:t> = 2 </a:t>
            </a:r>
            <a:r>
              <a:rPr lang="en-US" sz="2400" b="1" dirty="0" err="1">
                <a:solidFill>
                  <a:srgbClr val="FF0000"/>
                </a:solidFill>
                <a:latin typeface="+mn-lt"/>
                <a:cs typeface="Arial Narrow" charset="0"/>
              </a:rPr>
              <a:t>ou</a:t>
            </a:r>
            <a:r>
              <a:rPr lang="en-US" sz="2400" b="1" dirty="0">
                <a:solidFill>
                  <a:srgbClr val="FF0000"/>
                </a:solidFill>
                <a:latin typeface="+mn-lt"/>
                <a:cs typeface="Arial Narrow" charset="0"/>
              </a:rPr>
              <a:t> 3 doses </a:t>
            </a:r>
            <a:endParaRPr lang="en-US" sz="2400" b="1" dirty="0">
              <a:solidFill>
                <a:srgbClr val="0054FC"/>
              </a:solidFill>
              <a:latin typeface="+mn-lt"/>
              <a:cs typeface="Arial Narrow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488496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188B8A4A-DB58-46D4-BECF-436CFCA7492E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 rotWithShape="1">
          <a:blip r:embed="rId4"/>
          <a:stretch/>
        </p:blipFill>
        <p:spPr>
          <a:xfrm>
            <a:off x="6764785" y="743625"/>
            <a:ext cx="4935984" cy="5370750"/>
          </a:xfrm>
          <a:prstGeom prst="rect">
            <a:avLst/>
          </a:prstGeom>
          <a:noFill/>
        </p:spPr>
      </p:pic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13CA3F43-1F9F-0450-7F36-29DB161BD82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6963" y="856210"/>
            <a:ext cx="5105400" cy="1061105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90000"/>
              </a:lnSpc>
            </a:pPr>
            <a:r>
              <a:rPr lang="en-US" sz="3600" dirty="0">
                <a:solidFill>
                  <a:srgbClr val="F65050"/>
                </a:solidFill>
              </a:rPr>
              <a:t>WHO SAGE recommends updating HPV vaccination dose schedules</a:t>
            </a:r>
            <a:r>
              <a:rPr lang="en-US" sz="3600" b="1" baseline="30000" dirty="0">
                <a:solidFill>
                  <a:srgbClr val="F65050"/>
                </a:solidFill>
                <a:latin typeface="Arial" panose="020B0604020202020204" pitchFamily="34" charset="0"/>
                <a:sym typeface=""/>
              </a:rPr>
              <a:t>1</a:t>
            </a:r>
            <a:r>
              <a:rPr lang="en-US" sz="3600" dirty="0">
                <a:solidFill>
                  <a:srgbClr val="F65050"/>
                </a:solidFill>
              </a:rPr>
              <a:t> as follows (April 2022): </a:t>
            </a:r>
            <a:endParaRPr lang="en-US" sz="2500" dirty="0">
              <a:solidFill>
                <a:srgbClr val="F65050"/>
              </a:solidFill>
            </a:endParaRP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6E19C37B-5711-E41A-3BAA-323D4DD378F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50847" y="2870200"/>
            <a:ext cx="5936890" cy="3073400"/>
          </a:xfrm>
        </p:spPr>
        <p:txBody>
          <a:bodyPr>
            <a:normAutofit fontScale="85000" lnSpcReduction="2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24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ne or two-dose schedule </a:t>
            </a:r>
            <a:r>
              <a:rPr lang="en-US" sz="2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for the primary target of girls aged </a:t>
            </a:r>
            <a:r>
              <a:rPr lang="en-US" sz="24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9-14.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One or two-dose schedule </a:t>
            </a:r>
            <a:r>
              <a:rPr lang="en-US" sz="2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for young women aged </a:t>
            </a:r>
            <a:r>
              <a:rPr lang="en-US" sz="24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15-20.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Two doses with a 6-month interval for women </a:t>
            </a:r>
            <a:r>
              <a:rPr lang="en-US" sz="24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older than 21</a:t>
            </a:r>
            <a:r>
              <a:rPr lang="en-US" sz="2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Immunocompromised individuals, including those with HIV, should receive three doses if feasible, and if not at least two doses. </a:t>
            </a:r>
          </a:p>
          <a:p>
            <a:endParaRPr lang="en-US" dirty="0"/>
          </a:p>
        </p:txBody>
      </p:sp>
      <p:sp>
        <p:nvSpPr>
          <p:cNvPr id="16" name="4. Footnote">
            <a:extLst>
              <a:ext uri="{FF2B5EF4-FFF2-40B4-BE49-F238E27FC236}">
                <a16:creationId xmlns:a16="http://schemas.microsoft.com/office/drawing/2014/main" id="{4E758B9B-8A1C-4CD9-9C3D-BF39A1EC121B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250847" y="6390208"/>
            <a:ext cx="5936890" cy="32316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 rtlCol="0" anchor="b" anchorCtr="0">
            <a:spAutoFit/>
          </a:bodyPr>
          <a:lstStyle>
            <a:defPPr>
              <a:defRPr lang="en-US"/>
            </a:defPPr>
            <a:lvl1pPr marL="203200" marR="0" lvl="0" indent="-212725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 sz="800">
                <a:cs typeface="Arial" panose="020B0604020202020204" pitchFamily="34" charset="0"/>
              </a:defRPr>
            </a:lvl1pPr>
          </a:lstStyle>
          <a:p>
            <a:pPr marL="0" indent="0" defTabSz="914400" eaLnBrk="1" hangingPunct="1">
              <a:buNone/>
              <a:defRPr/>
            </a:pPr>
            <a:r>
              <a:rPr lang="en-US" sz="700" i="0" dirty="0">
                <a:effectLst/>
                <a:latin typeface="Arial" panose="020B0604020202020204" pitchFamily="34" charset="0"/>
              </a:rPr>
              <a:t>1. One-dose Human Papillomavirus (HPV) vaccine offers solid protection against cervical cancer [press release]. Geneva, Switzerland: WHO; April 11, 2022. </a:t>
            </a:r>
            <a:r>
              <a:rPr lang="en-US" sz="700" dirty="0"/>
              <a:t>Available at </a:t>
            </a: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hlinkClick r:id="rId5"/>
              </a:rPr>
              <a:t>https://www.who.int/news/item/11-04-2022-one-dose-human-papillomavirus-(hpv)-vaccine-offers-solid-protection-against-cervical-cancer</a:t>
            </a:r>
            <a:r>
              <a:rPr lang="en-US" sz="700" dirty="0">
                <a:solidFill>
                  <a:srgbClr val="000000"/>
                </a:solidFill>
                <a:latin typeface="Arial"/>
              </a:rPr>
              <a:t>.</a:t>
            </a:r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1087063"/>
      </p:ext>
    </p:extLst>
  </p:cSld>
  <p:clrMapOvr>
    <a:masterClrMapping/>
  </p:clrMapOvr>
  <p:transition spd="med">
    <p:fade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8691" y="0"/>
            <a:ext cx="11974286" cy="1320874"/>
          </a:xfrm>
          <a:prstGeom prst="rect">
            <a:avLst/>
          </a:prstGeom>
        </p:spPr>
        <p:txBody>
          <a:bodyPr vert="horz" wrap="square" lIns="0" tIns="88900" rIns="0" bIns="0" rtlCol="0">
            <a:spAutoFit/>
          </a:bodyPr>
          <a:lstStyle/>
          <a:p>
            <a:pPr marL="12700" marR="5080">
              <a:lnSpc>
                <a:spcPts val="4750"/>
              </a:lnSpc>
              <a:spcBef>
                <a:spcPts val="700"/>
              </a:spcBef>
            </a:pPr>
            <a:r>
              <a:rPr sz="4000" b="0" spc="9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Since</a:t>
            </a:r>
            <a:r>
              <a:rPr sz="4000" b="0" spc="-16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4000" b="0" spc="-85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sz="4000" b="0" spc="-145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4000" b="0" spc="-5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recommendation</a:t>
            </a:r>
            <a:r>
              <a:rPr sz="4000" b="0" spc="-18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4000" b="0" spc="8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has</a:t>
            </a:r>
            <a:r>
              <a:rPr sz="4000" b="0" spc="-14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4000" b="0" spc="-45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been</a:t>
            </a:r>
            <a:r>
              <a:rPr sz="4000" b="0" spc="-145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4000" b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made</a:t>
            </a:r>
            <a:r>
              <a:rPr sz="4000" b="0" spc="-15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4000" b="0" spc="4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67 </a:t>
            </a:r>
            <a:r>
              <a:rPr sz="4000" b="0" spc="-1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countries</a:t>
            </a:r>
            <a:r>
              <a:rPr sz="4000" b="0" spc="-17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4000" b="0" spc="-55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have</a:t>
            </a:r>
            <a:r>
              <a:rPr sz="4000" b="0" spc="-14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4000" b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made</a:t>
            </a:r>
            <a:r>
              <a:rPr sz="4000" b="0" spc="-12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4000" b="0" spc="-105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sz="4000" b="0" spc="-114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4000" b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switch</a:t>
            </a:r>
            <a:r>
              <a:rPr sz="4000" b="0" spc="-135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4000" b="0" spc="-13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sz="4000" b="0" spc="-11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4000" b="0" spc="12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1-</a:t>
            </a:r>
            <a:r>
              <a:rPr sz="4000" b="0" spc="-2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dose</a:t>
            </a:r>
            <a:endParaRPr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93638" y="1825688"/>
            <a:ext cx="4375896" cy="4265474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6045834" y="1763395"/>
            <a:ext cx="5100320" cy="41414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9085" marR="209550" indent="-287020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800" dirty="0">
                <a:latin typeface="Calibri"/>
                <a:cs typeface="Calibri"/>
              </a:rPr>
              <a:t>Of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29 countries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in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the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Africa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Region that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spc="-20" dirty="0">
                <a:latin typeface="Calibri"/>
                <a:cs typeface="Calibri"/>
              </a:rPr>
              <a:t>have </a:t>
            </a:r>
            <a:r>
              <a:rPr sz="1800" dirty="0">
                <a:latin typeface="Calibri"/>
                <a:cs typeface="Calibri"/>
              </a:rPr>
              <a:t>already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introduced</a:t>
            </a:r>
            <a:r>
              <a:rPr sz="1800" spc="2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HPV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vaccine,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20</a:t>
            </a:r>
            <a:r>
              <a:rPr sz="1800" u="sng" spc="-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1800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have</a:t>
            </a:r>
            <a:r>
              <a:rPr sz="1800" u="sng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decided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to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introduce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or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switch to</a:t>
            </a:r>
            <a:r>
              <a:rPr sz="1800" spc="20" dirty="0">
                <a:latin typeface="Calibri"/>
                <a:cs typeface="Calibri"/>
              </a:rPr>
              <a:t> </a:t>
            </a:r>
            <a:r>
              <a:rPr sz="1800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a</a:t>
            </a:r>
            <a:r>
              <a:rPr sz="1800" u="sng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1-</a:t>
            </a:r>
            <a:r>
              <a:rPr sz="1800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dose</a:t>
            </a:r>
            <a:r>
              <a:rPr sz="1800" u="sng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1800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HPV</a:t>
            </a:r>
            <a:r>
              <a:rPr sz="1800" u="sng" spc="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1800" u="sng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schedule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5"/>
              </a:spcBef>
              <a:buFont typeface="Arial"/>
              <a:buChar char="•"/>
            </a:pPr>
            <a:endParaRPr sz="1750">
              <a:latin typeface="Calibri"/>
              <a:cs typeface="Calibri"/>
            </a:endParaRPr>
          </a:p>
          <a:p>
            <a:pPr marL="299085" marR="149860" indent="-287020">
              <a:lnSpc>
                <a:spcPct val="100000"/>
              </a:lnSpc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800" dirty="0">
                <a:latin typeface="Calibri"/>
                <a:cs typeface="Calibri"/>
              </a:rPr>
              <a:t>Countries switching to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1-dose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have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taken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range </a:t>
            </a:r>
            <a:r>
              <a:rPr sz="1800" dirty="0">
                <a:latin typeface="Calibri"/>
                <a:cs typeface="Calibri"/>
              </a:rPr>
              <a:t>of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approaches</a:t>
            </a:r>
            <a:r>
              <a:rPr sz="1800" spc="2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– e.g. </a:t>
            </a:r>
            <a:r>
              <a:rPr sz="1800" spc="-10" dirty="0">
                <a:latin typeface="Calibri"/>
                <a:cs typeface="Calibri"/>
              </a:rPr>
              <a:t>long-</a:t>
            </a:r>
            <a:r>
              <a:rPr sz="1800" dirty="0">
                <a:latin typeface="Calibri"/>
                <a:cs typeface="Calibri"/>
              </a:rPr>
              <a:t>term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planning,</a:t>
            </a:r>
            <a:r>
              <a:rPr sz="1800" spc="2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quick </a:t>
            </a:r>
            <a:r>
              <a:rPr sz="1800" dirty="0">
                <a:latin typeface="Calibri"/>
                <a:cs typeface="Calibri"/>
              </a:rPr>
              <a:t>switches,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and/or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with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MAC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–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but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few</a:t>
            </a:r>
            <a:r>
              <a:rPr sz="1800" spc="-10" dirty="0">
                <a:latin typeface="Calibri"/>
                <a:cs typeface="Calibri"/>
              </a:rPr>
              <a:t> challenges </a:t>
            </a:r>
            <a:r>
              <a:rPr sz="1800" dirty="0">
                <a:latin typeface="Calibri"/>
                <a:cs typeface="Calibri"/>
              </a:rPr>
              <a:t>have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been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noted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to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spc="-20" dirty="0">
                <a:latin typeface="Calibri"/>
                <a:cs typeface="Calibri"/>
              </a:rPr>
              <a:t>date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5"/>
              </a:spcBef>
              <a:buFont typeface="Arial"/>
              <a:buChar char="•"/>
            </a:pPr>
            <a:endParaRPr sz="1750">
              <a:latin typeface="Calibri"/>
              <a:cs typeface="Calibri"/>
            </a:endParaRPr>
          </a:p>
          <a:p>
            <a:pPr marL="299085" marR="5080" indent="-287020">
              <a:lnSpc>
                <a:spcPct val="100000"/>
              </a:lnSpc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800" dirty="0">
                <a:latin typeface="Calibri"/>
                <a:cs typeface="Calibri"/>
              </a:rPr>
              <a:t>More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countries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will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switch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or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introduce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HPV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1-</a:t>
            </a:r>
            <a:r>
              <a:rPr sz="1800" spc="-20" dirty="0">
                <a:latin typeface="Calibri"/>
                <a:cs typeface="Calibri"/>
              </a:rPr>
              <a:t>dose </a:t>
            </a:r>
            <a:r>
              <a:rPr sz="1800" dirty="0">
                <a:latin typeface="Calibri"/>
                <a:cs typeface="Calibri"/>
              </a:rPr>
              <a:t>this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spc="-20" dirty="0">
                <a:latin typeface="Calibri"/>
                <a:cs typeface="Calibri"/>
              </a:rPr>
              <a:t>year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5"/>
              </a:spcBef>
              <a:buFont typeface="Arial"/>
              <a:buChar char="•"/>
            </a:pPr>
            <a:endParaRPr sz="1750">
              <a:latin typeface="Calibri"/>
              <a:cs typeface="Calibri"/>
            </a:endParaRPr>
          </a:p>
          <a:p>
            <a:pPr marL="299085" marR="355600" indent="-287020">
              <a:lnSpc>
                <a:spcPct val="100000"/>
              </a:lnSpc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800" dirty="0">
                <a:latin typeface="Calibri"/>
                <a:cs typeface="Calibri"/>
              </a:rPr>
              <a:t>WHO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will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continue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monitoring 1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dose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evidence, </a:t>
            </a:r>
            <a:r>
              <a:rPr sz="1800" dirty="0">
                <a:latin typeface="Calibri"/>
                <a:cs typeface="Calibri"/>
              </a:rPr>
              <a:t>switch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challenges and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long-term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effects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spc="-25" dirty="0">
                <a:latin typeface="Calibri"/>
                <a:cs typeface="Calibri"/>
              </a:rPr>
              <a:t>on </a:t>
            </a:r>
            <a:r>
              <a:rPr sz="1800" spc="-10" dirty="0">
                <a:latin typeface="Calibri"/>
                <a:cs typeface="Calibri"/>
              </a:rPr>
              <a:t>coverage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44">
            <a:extLst>
              <a:ext uri="{FF2B5EF4-FFF2-40B4-BE49-F238E27FC236}">
                <a16:creationId xmlns:a16="http://schemas.microsoft.com/office/drawing/2014/main" id="{9AB42B4A-459A-435F-9D04-7D609AE76AED}"/>
              </a:ext>
            </a:extLst>
          </p:cNvPr>
          <p:cNvSpPr/>
          <p:nvPr/>
        </p:nvSpPr>
        <p:spPr>
          <a:xfrm>
            <a:off x="8768488" y="0"/>
            <a:ext cx="3423512" cy="6858000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A3D27931-90C8-4191-A448-A497F69EC2C4}"/>
              </a:ext>
            </a:extLst>
          </p:cNvPr>
          <p:cNvSpPr txBox="1"/>
          <p:nvPr/>
        </p:nvSpPr>
        <p:spPr>
          <a:xfrm rot="16200000">
            <a:off x="6279169" y="5314717"/>
            <a:ext cx="1649788" cy="446276"/>
          </a:xfrm>
          <a:prstGeom prst="rect">
            <a:avLst/>
          </a:prstGeom>
          <a:solidFill>
            <a:schemeClr val="accent1"/>
          </a:solidFill>
          <a:ln w="31750">
            <a:noFill/>
          </a:ln>
        </p:spPr>
        <p:txBody>
          <a:bodyPr vert="horz" wrap="square" lIns="0" tIns="0" rIns="0" bIns="0" rtlCol="0">
            <a:spAutoFit/>
          </a:bodyPr>
          <a:lstStyle>
            <a:lvl1pPr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>
                <a:cs typeface="Arial" panose="020B0604020202020204" pitchFamily="34" charset="0"/>
              </a:defRPr>
            </a:lvl1pPr>
            <a:lvl2pPr marL="228600" lvl="1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lvl="2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lvl="3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lvl="4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Segoe UI" panose="020B0502040204020203" pitchFamily="34" charset="0"/>
              <a:buChar char="​"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Segoe UI" panose="020B0502040204020203" pitchFamily="34" charset="0"/>
              <a:buChar char="​"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2. Slide Title">
            <a:extLst>
              <a:ext uri="{FF2B5EF4-FFF2-40B4-BE49-F238E27FC236}">
                <a16:creationId xmlns:a16="http://schemas.microsoft.com/office/drawing/2014/main" id="{71BBE62A-F5A2-4AE8-A528-9DC2479768EC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19109" y="96683"/>
            <a:ext cx="9035462" cy="77559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b" anchorCtr="0">
            <a:spAutoFit/>
          </a:bodyPr>
          <a:lstStyle/>
          <a:p>
            <a:pPr>
              <a:lnSpc>
                <a:spcPct val="90000"/>
              </a:lnSpc>
              <a:spcBef>
                <a:spcPts val="0"/>
              </a:spcBef>
            </a:pPr>
            <a:r>
              <a:rPr lang="en-US" sz="2800" b="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KEN SHE randomized controlled study demonstrates high efficacy for a single dose of HPV vaccine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C12193C7-EE20-4698-B845-38658120C611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554736" y="1210834"/>
            <a:ext cx="7918704" cy="400110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91440" tIns="91440" rIns="91440" bIns="91440" rtlCol="0" anchor="ctr" anchorCtr="0">
            <a:noAutofit/>
          </a:bodyPr>
          <a:lstStyle>
            <a:lvl1pPr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>
                <a:cs typeface="Arial" panose="020B0604020202020204" pitchFamily="34" charset="0"/>
              </a:defRPr>
            </a:lvl1pPr>
            <a:lvl2pPr marL="228600" lvl="1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lvl="2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lvl="3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lvl="4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Segoe UI" panose="020B0502040204020203" pitchFamily="34" charset="0"/>
              <a:buChar char="​"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Study description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39DDD530-7569-45E9-9774-22E4275CCE68}"/>
              </a:ext>
            </a:extLst>
          </p:cNvPr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563643" y="1847756"/>
            <a:ext cx="7918704" cy="1446550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>
            <a:lvl1pPr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>
                <a:cs typeface="Arial" panose="020B0604020202020204" pitchFamily="34" charset="0"/>
              </a:defRPr>
            </a:lvl1pPr>
            <a:lvl2pPr marL="228600" lvl="1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lvl="2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lvl="3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lvl="4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lvl="0">
              <a:buNone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Kenyan women aged 15-20 were randomized to three study groups: single dose Cervarix, single dose Gardasil9 or  </a:t>
            </a:r>
            <a:r>
              <a:rPr lang="en-US" sz="1200" dirty="0">
                <a:solidFill>
                  <a:srgbClr val="000000"/>
                </a:solidFill>
              </a:rPr>
              <a:t>delayed vaccination, to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evaluate persistent vaccine-type HPV infection by month 18 and 36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Segoe UI" panose="020B0502040204020203" pitchFamily="34" charset="0"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Sample: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 2,250 women aged 15-20 with 1,518 participants receiving a single dose of Cervarix or Gardasil9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Segoe UI" panose="020B0502040204020203" pitchFamily="34" charset="0"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Objectives: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 Compare the efficacy of single-dose of Cervarix or Gardsail9 vaccination to delayed HPV vaccination </a:t>
            </a:r>
            <a:r>
              <a:rPr lang="en-US" sz="1200" dirty="0">
                <a:solidFill>
                  <a:srgbClr val="000000"/>
                </a:solidFill>
                <a:latin typeface="Arial"/>
              </a:rPr>
              <a:t>and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compare antibody titers between the KEN SHE participants and the 9–14-year-old girls and adolescents in the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DoRIS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 study</a:t>
            </a:r>
            <a:r>
              <a:rPr kumimoji="0" lang="en-US" sz="1200" b="0" i="0" u="none" strike="noStrike" kern="1200" cap="none" spc="0" normalizeH="0" baseline="3000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*</a:t>
            </a:r>
            <a:r>
              <a:rPr kumimoji="0" lang="en-US" sz="12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C810437-8A77-41CE-A7FA-894393D337B1}"/>
              </a:ext>
            </a:extLst>
          </p:cNvPr>
          <p:cNvSpPr txBox="1">
            <a:spLocks/>
          </p:cNvSpPr>
          <p:nvPr/>
        </p:nvSpPr>
        <p:spPr>
          <a:xfrm>
            <a:off x="9129592" y="2102193"/>
            <a:ext cx="2514796" cy="1969770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Segoe UI" panose="020B0502040204020203" pitchFamily="34" charset="0"/>
              <a:buChar char="​"/>
              <a:defRPr lang="en-US" sz="1600" dirty="0">
                <a:cs typeface="Arial" panose="020B0604020202020204" pitchFamily="34" charset="0"/>
              </a:defRPr>
            </a:lvl1pPr>
            <a:lvl2pPr marL="228600" lvl="1" indent="-2286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10000"/>
              <a:buFont typeface="Wingdings" panose="05000000000000000000" pitchFamily="2" charset="2"/>
              <a:buChar char=""/>
              <a:defRPr lang="en-US" sz="1600" dirty="0"/>
            </a:lvl2pPr>
            <a:lvl3pPr marL="438912" lvl="2" indent="-210312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10000"/>
              <a:buFont typeface="Arial" panose="020B0604020202020204" pitchFamily="34" charset="0"/>
              <a:buChar char="‒"/>
              <a:defRPr lang="en-US" sz="1600" dirty="0"/>
            </a:lvl3pPr>
            <a:lvl4pPr marL="594360" lvl="3" indent="-15544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 lang="en-US" sz="1600" dirty="0"/>
            </a:lvl4pPr>
            <a:lvl5pPr marL="813816" lvl="4" indent="-146304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̶"/>
              <a:defRPr lang="en-US" sz="1600" dirty="0"/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000000"/>
              </a:buClr>
              <a:buSzPct val="100000"/>
              <a:buFont typeface="Segoe UI" panose="020B0502040204020203" pitchFamily="34" charset="0"/>
              <a:buChar char="​"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Single doses of </a:t>
            </a:r>
            <a:r>
              <a:rPr lang="en-US" sz="1500" dirty="0">
                <a:solidFill>
                  <a:srgbClr val="000000"/>
                </a:solidFill>
                <a:latin typeface="Arial"/>
              </a:rPr>
              <a:t>HPV2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 and HPV9 </a:t>
            </a:r>
            <a:r>
              <a:rPr lang="en-US" sz="1500" dirty="0">
                <a:solidFill>
                  <a:srgbClr val="000000"/>
                </a:solidFill>
                <a:latin typeface="Arial"/>
              </a:rPr>
              <a:t>a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re </a:t>
            </a: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highly efficacious in preventing incident persistent HPV infections 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in African adolescent girls and young women</a:t>
            </a:r>
            <a:r>
              <a:rPr kumimoji="0" lang="en-US" sz="1600" b="1" i="0" u="none" strike="noStrike" kern="1200" cap="none" spc="0" normalizeH="0" baseline="3000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000000"/>
              </a:buClr>
              <a:buSzPct val="100000"/>
              <a:buFont typeface="Segoe UI" panose="020B0502040204020203" pitchFamily="34" charset="0"/>
              <a:buChar char="​"/>
              <a:tabLst/>
              <a:defRPr/>
            </a:pPr>
            <a:endParaRPr lang="en-US" b="1" baseline="30000" dirty="0">
              <a:solidFill>
                <a:srgbClr val="000000"/>
              </a:solidFill>
              <a:latin typeface="Arial"/>
            </a:endParaRPr>
          </a:p>
          <a:p>
            <a:pPr defTabSz="914400" eaLnBrk="1" fontAlgn="auto" hangingPunct="1">
              <a:buClr>
                <a:srgbClr val="000000"/>
              </a:buClr>
              <a:defRPr/>
            </a:pPr>
            <a:r>
              <a:rPr lang="en-US" sz="1500" b="1" dirty="0">
                <a:solidFill>
                  <a:srgbClr val="000000"/>
                </a:solidFill>
                <a:latin typeface="Arial"/>
              </a:rPr>
              <a:t>I</a:t>
            </a:r>
            <a:r>
              <a:rPr kumimoji="0" lang="en-US" sz="15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mmunobridging</a:t>
            </a: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 data planned in 2022 to compare KEN SHE and </a:t>
            </a:r>
            <a:r>
              <a:rPr kumimoji="0" lang="en-US" sz="15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DoRIS</a:t>
            </a: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 trial</a:t>
            </a:r>
            <a:r>
              <a:rPr kumimoji="0" lang="en-US" sz="15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 to support efficacy in girls 9-14 years of age</a:t>
            </a: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000000"/>
              </a:buClr>
              <a:buSzPct val="100000"/>
              <a:buFont typeface="Segoe UI" panose="020B0502040204020203" pitchFamily="34" charset="0"/>
              <a:buChar char="​"/>
              <a:tabLst/>
              <a:defRPr/>
            </a:pP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9683E540-A4E4-48C2-A29E-A9E4051EFFFE}"/>
              </a:ext>
            </a:extLst>
          </p:cNvPr>
          <p:cNvSpPr txBox="1">
            <a:spLocks/>
          </p:cNvSpPr>
          <p:nvPr/>
        </p:nvSpPr>
        <p:spPr>
          <a:xfrm>
            <a:off x="554736" y="3485054"/>
            <a:ext cx="7918704" cy="615553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91440" tIns="91440" rIns="91440" bIns="91440" rtlCol="0" anchor="ctr" anchorCtr="0">
            <a:noAutofit/>
          </a:bodyPr>
          <a:lstStyle>
            <a:lvl1pPr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Segoe UI" panose="020B0502040204020203" pitchFamily="34" charset="0"/>
              <a:buChar char="​"/>
              <a:defRPr lang="en-US" sz="1600" dirty="0">
                <a:cs typeface="Arial" panose="020B0604020202020204" pitchFamily="34" charset="0"/>
              </a:defRPr>
            </a:lvl1pPr>
            <a:lvl2pPr marL="228600" lvl="1" indent="-2286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10000"/>
              <a:buFont typeface="Wingdings" panose="05000000000000000000" pitchFamily="2" charset="2"/>
              <a:buChar char=""/>
              <a:defRPr lang="en-US" sz="1600" dirty="0"/>
            </a:lvl2pPr>
            <a:lvl3pPr marL="438912" lvl="2" indent="-210312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10000"/>
              <a:buFont typeface="Arial" panose="020B0604020202020204" pitchFamily="34" charset="0"/>
              <a:buChar char="‒"/>
              <a:defRPr lang="en-US" sz="1600" dirty="0"/>
            </a:lvl3pPr>
            <a:lvl4pPr marL="594360" lvl="3" indent="-15544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 lang="en-US" sz="1600" dirty="0"/>
            </a:lvl4pPr>
            <a:lvl5pPr marL="813816" lvl="4" indent="-146304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̶"/>
              <a:defRPr lang="en-US" sz="1600" dirty="0"/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000000"/>
              </a:buClr>
              <a:buSzPct val="100000"/>
              <a:buFont typeface="Segoe UI" panose="020B0502040204020203" pitchFamily="34" charset="0"/>
              <a:buChar char="​"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Incidence of persistent HPV 16/18 infection and Vaccine Efficacy (VE) by Month 18</a:t>
            </a:r>
            <a:r>
              <a:rPr kumimoji="0" lang="en-US" sz="1400" b="1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1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25A6BCDC-3F2B-46DD-A728-1ED942AE5230}"/>
              </a:ext>
            </a:extLst>
          </p:cNvPr>
          <p:cNvSpPr txBox="1">
            <a:spLocks/>
          </p:cNvSpPr>
          <p:nvPr/>
        </p:nvSpPr>
        <p:spPr>
          <a:xfrm>
            <a:off x="9129592" y="4221693"/>
            <a:ext cx="2514796" cy="1231106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Segoe UI" panose="020B0502040204020203" pitchFamily="34" charset="0"/>
              <a:buChar char="​"/>
              <a:defRPr lang="en-US" sz="1600" dirty="0">
                <a:cs typeface="Arial" panose="020B0604020202020204" pitchFamily="34" charset="0"/>
              </a:defRPr>
            </a:lvl1pPr>
            <a:lvl2pPr marL="228600" lvl="1" indent="-2286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10000"/>
              <a:buFont typeface="Wingdings" panose="05000000000000000000" pitchFamily="2" charset="2"/>
              <a:buChar char=""/>
              <a:defRPr lang="en-US" sz="1600" dirty="0"/>
            </a:lvl2pPr>
            <a:lvl3pPr marL="438912" lvl="2" indent="-210312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10000"/>
              <a:buFont typeface="Arial" panose="020B0604020202020204" pitchFamily="34" charset="0"/>
              <a:buChar char="‒"/>
              <a:defRPr lang="en-US" sz="1600" dirty="0"/>
            </a:lvl3pPr>
            <a:lvl4pPr marL="594360" lvl="3" indent="-15544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 lang="en-US" sz="1600" dirty="0"/>
            </a:lvl4pPr>
            <a:lvl5pPr marL="813816" lvl="4" indent="-146304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̶"/>
              <a:defRPr lang="en-US" sz="1600" dirty="0"/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000000"/>
              </a:buClr>
              <a:buSzPct val="100000"/>
              <a:buFont typeface="Segoe UI" panose="020B0502040204020203" pitchFamily="34" charset="0"/>
              <a:buChar char="​"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44EFACB3-D014-42EB-9947-BC59A4FFAB74}"/>
              </a:ext>
            </a:extLst>
          </p:cNvPr>
          <p:cNvCxnSpPr>
            <a:cxnSpLocks/>
          </p:cNvCxnSpPr>
          <p:nvPr/>
        </p:nvCxnSpPr>
        <p:spPr>
          <a:xfrm>
            <a:off x="554736" y="4704654"/>
            <a:ext cx="7918704" cy="0"/>
          </a:xfrm>
          <a:prstGeom prst="line">
            <a:avLst/>
          </a:prstGeom>
          <a:ln w="12700" cap="flat">
            <a:solidFill>
              <a:schemeClr val="tx1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02C54107-7400-4152-B76F-6ECF84F2FE50}"/>
              </a:ext>
            </a:extLst>
          </p:cNvPr>
          <p:cNvCxnSpPr>
            <a:cxnSpLocks/>
          </p:cNvCxnSpPr>
          <p:nvPr/>
        </p:nvCxnSpPr>
        <p:spPr>
          <a:xfrm>
            <a:off x="554736" y="5649103"/>
            <a:ext cx="7918704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9472C0DF-BB22-43F8-8B11-7664BBD4B34E}"/>
              </a:ext>
            </a:extLst>
          </p:cNvPr>
          <p:cNvCxnSpPr>
            <a:cxnSpLocks/>
          </p:cNvCxnSpPr>
          <p:nvPr/>
        </p:nvCxnSpPr>
        <p:spPr>
          <a:xfrm>
            <a:off x="554736" y="5176878"/>
            <a:ext cx="7918704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4819EEB6-A51A-4D14-B023-65ECD1288F4A}"/>
              </a:ext>
            </a:extLst>
          </p:cNvPr>
          <p:cNvSpPr txBox="1"/>
          <p:nvPr/>
        </p:nvSpPr>
        <p:spPr>
          <a:xfrm>
            <a:off x="119109" y="6648750"/>
            <a:ext cx="8354331" cy="123111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Segoe UI" panose="020B0502040204020203" pitchFamily="34" charset="0"/>
              <a:buChar char="​"/>
              <a:defRPr lang="en-US" sz="1600" dirty="0">
                <a:cs typeface="Arial" panose="020B0604020202020204" pitchFamily="34" charset="0"/>
              </a:defRPr>
            </a:lvl1pPr>
            <a:lvl2pPr marL="228600" lvl="1" indent="-2286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10000"/>
              <a:buFont typeface="Wingdings" panose="05000000000000000000" pitchFamily="2" charset="2"/>
              <a:buChar char=""/>
              <a:defRPr lang="en-US" sz="1600" dirty="0"/>
            </a:lvl2pPr>
            <a:lvl3pPr marL="438912" lvl="2" indent="-210312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10000"/>
              <a:buFont typeface="Arial" panose="020B0604020202020204" pitchFamily="34" charset="0"/>
              <a:buChar char="‒"/>
              <a:defRPr lang="en-US" sz="1600" dirty="0"/>
            </a:lvl3pPr>
            <a:lvl4pPr marL="594360" lvl="3" indent="-15544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 lang="en-US" sz="1600" dirty="0"/>
            </a:lvl4pPr>
            <a:lvl5pPr marL="813816" lvl="4" indent="-146304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̶"/>
              <a:defRPr lang="en-US" sz="1600" dirty="0"/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marL="0" indent="0" defTabSz="914400" eaLnBrk="1" hangingPunct="1"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1. Barnabas R, Brown E, Onono M, et al. Efficacy of Single-Dose HPV Vaccination Among Young African. </a:t>
            </a:r>
            <a:r>
              <a:rPr kumimoji="0" lang="en-US" sz="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NEJM Evidence. </a:t>
            </a:r>
            <a:r>
              <a:rPr kumimoji="0" lang="en-US" sz="800" b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2022.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hlinkClick r:id="rId7"/>
              </a:rPr>
              <a:t>doi</a:t>
            </a:r>
            <a:r>
              <a:rPr lang="en-US" sz="800" dirty="0">
                <a:solidFill>
                  <a:srgbClr val="000000"/>
                </a:solidFill>
                <a:latin typeface="+mn-lt"/>
                <a:hlinkClick r:id="rId7"/>
              </a:rPr>
              <a:t>: 10.1056/EVIDoa2100056. 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73CF366-71B4-4337-853D-BB010E2012F1}"/>
              </a:ext>
            </a:extLst>
          </p:cNvPr>
          <p:cNvSpPr txBox="1"/>
          <p:nvPr/>
        </p:nvSpPr>
        <p:spPr>
          <a:xfrm>
            <a:off x="2163989" y="4228456"/>
            <a:ext cx="2114903" cy="430887"/>
          </a:xfrm>
          <a:prstGeom prst="rect">
            <a:avLst/>
          </a:prstGeom>
        </p:spPr>
        <p:txBody>
          <a:bodyPr vert="horz" wrap="square" lIns="0" tIns="0" rIns="0" bIns="0" rtlCol="0" anchor="ctr" anchorCtr="0">
            <a:spAutoFit/>
          </a:bodyPr>
          <a:lstStyle>
            <a:lvl1pPr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Segoe UI" panose="020B0502040204020203" pitchFamily="34" charset="0"/>
              <a:buChar char="​"/>
              <a:defRPr lang="en-US" sz="1600" dirty="0">
                <a:cs typeface="Arial" panose="020B0604020202020204" pitchFamily="34" charset="0"/>
              </a:defRPr>
            </a:lvl1pPr>
            <a:lvl2pPr marL="228600" lvl="1" indent="-2286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10000"/>
              <a:buFont typeface="Wingdings" panose="05000000000000000000" pitchFamily="2" charset="2"/>
              <a:buChar char=""/>
              <a:defRPr lang="en-US" sz="1600" dirty="0"/>
            </a:lvl2pPr>
            <a:lvl3pPr marL="438912" lvl="2" indent="-210312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10000"/>
              <a:buFont typeface="Arial" panose="020B0604020202020204" pitchFamily="34" charset="0"/>
              <a:buChar char="‒"/>
              <a:defRPr lang="en-US" sz="1600" dirty="0"/>
            </a:lvl3pPr>
            <a:lvl4pPr marL="594360" lvl="3" indent="-15544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 lang="en-US" sz="1600" dirty="0"/>
            </a:lvl4pPr>
            <a:lvl5pPr marL="813816" lvl="4" indent="-146304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̶"/>
              <a:defRPr lang="en-US" sz="1600" dirty="0"/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1400" b="1" dirty="0">
                <a:latin typeface="+mn-lt"/>
                <a:cs typeface="Arial" panose="020B0604020202020204" pitchFamily="34" charset="0"/>
              </a:rPr>
              <a:t>Number in modified </a:t>
            </a:r>
            <a:br>
              <a:rPr lang="en-US" sz="1400" b="1" dirty="0">
                <a:latin typeface="+mn-lt"/>
                <a:cs typeface="Arial" panose="020B0604020202020204" pitchFamily="34" charset="0"/>
              </a:rPr>
            </a:br>
            <a:r>
              <a:rPr lang="en-US" sz="1400" b="1" dirty="0">
                <a:latin typeface="+mn-lt"/>
                <a:cs typeface="Arial" panose="020B0604020202020204" pitchFamily="34" charset="0"/>
              </a:rPr>
              <a:t>intent-to-treat set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6EBC53F-1291-4CD7-8EFD-61F39D0F6164}"/>
              </a:ext>
            </a:extLst>
          </p:cNvPr>
          <p:cNvSpPr txBox="1">
            <a:spLocks/>
          </p:cNvSpPr>
          <p:nvPr/>
        </p:nvSpPr>
        <p:spPr>
          <a:xfrm>
            <a:off x="4167342" y="4222320"/>
            <a:ext cx="727764" cy="430887"/>
          </a:xfrm>
          <a:prstGeom prst="rect">
            <a:avLst/>
          </a:prstGeom>
        </p:spPr>
        <p:txBody>
          <a:bodyPr vert="horz" wrap="square" lIns="0" tIns="0" rIns="0" bIns="0" rtlCol="0" anchor="ctr" anchorCtr="0">
            <a:spAutoFit/>
          </a:bodyPr>
          <a:lstStyle>
            <a:lvl1pPr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Segoe UI" panose="020B0502040204020203" pitchFamily="34" charset="0"/>
              <a:buChar char="​"/>
              <a:defRPr lang="en-US" sz="1600" dirty="0">
                <a:cs typeface="Arial" panose="020B0604020202020204" pitchFamily="34" charset="0"/>
              </a:defRPr>
            </a:lvl1pPr>
            <a:lvl2pPr marL="228600" lvl="1" indent="-2286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10000"/>
              <a:buFont typeface="Wingdings" panose="05000000000000000000" pitchFamily="2" charset="2"/>
              <a:buChar char=""/>
              <a:defRPr lang="en-US" sz="1600" dirty="0"/>
            </a:lvl2pPr>
            <a:lvl3pPr marL="438912" lvl="2" indent="-210312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10000"/>
              <a:buFont typeface="Arial" panose="020B0604020202020204" pitchFamily="34" charset="0"/>
              <a:buChar char="‒"/>
              <a:defRPr lang="en-US" sz="1600" dirty="0"/>
            </a:lvl3pPr>
            <a:lvl4pPr marL="594360" lvl="3" indent="-15544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 lang="en-US" sz="1600" dirty="0"/>
            </a:lvl4pPr>
            <a:lvl5pPr marL="813816" lvl="4" indent="-146304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̶"/>
              <a:defRPr lang="en-US" sz="1600" dirty="0"/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1400" b="1" dirty="0">
                <a:latin typeface="+mn-lt"/>
                <a:cs typeface="Arial" panose="020B0604020202020204" pitchFamily="34" charset="0"/>
              </a:rPr>
              <a:t>Number </a:t>
            </a:r>
            <a:br>
              <a:rPr lang="en-US" sz="1400" b="1" dirty="0">
                <a:latin typeface="+mn-lt"/>
                <a:cs typeface="Arial" panose="020B0604020202020204" pitchFamily="34" charset="0"/>
              </a:rPr>
            </a:br>
            <a:r>
              <a:rPr lang="en-US" sz="1400" b="1" dirty="0">
                <a:latin typeface="+mn-lt"/>
                <a:cs typeface="Arial" panose="020B0604020202020204" pitchFamily="34" charset="0"/>
              </a:rPr>
              <a:t>events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B75EB63-064F-4742-BB2E-A914BFE8A0B7}"/>
              </a:ext>
            </a:extLst>
          </p:cNvPr>
          <p:cNvSpPr txBox="1">
            <a:spLocks/>
          </p:cNvSpPr>
          <p:nvPr/>
        </p:nvSpPr>
        <p:spPr>
          <a:xfrm>
            <a:off x="5051809" y="4222320"/>
            <a:ext cx="1611018" cy="430887"/>
          </a:xfrm>
          <a:prstGeom prst="rect">
            <a:avLst/>
          </a:prstGeom>
        </p:spPr>
        <p:txBody>
          <a:bodyPr vert="horz" wrap="square" lIns="0" tIns="0" rIns="0" bIns="0" rtlCol="0" anchor="ctr" anchorCtr="0">
            <a:spAutoFit/>
          </a:bodyPr>
          <a:lstStyle>
            <a:lvl1pPr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Segoe UI" panose="020B0502040204020203" pitchFamily="34" charset="0"/>
              <a:buChar char="​"/>
              <a:defRPr lang="en-US" sz="1600" dirty="0">
                <a:cs typeface="Arial" panose="020B0604020202020204" pitchFamily="34" charset="0"/>
              </a:defRPr>
            </a:lvl1pPr>
            <a:lvl2pPr marL="228600" lvl="1" indent="-2286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10000"/>
              <a:buFont typeface="Wingdings" panose="05000000000000000000" pitchFamily="2" charset="2"/>
              <a:buChar char=""/>
              <a:defRPr lang="en-US" sz="1600" dirty="0"/>
            </a:lvl2pPr>
            <a:lvl3pPr marL="438912" lvl="2" indent="-210312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10000"/>
              <a:buFont typeface="Arial" panose="020B0604020202020204" pitchFamily="34" charset="0"/>
              <a:buChar char="‒"/>
              <a:defRPr lang="en-US" sz="1600" dirty="0"/>
            </a:lvl3pPr>
            <a:lvl4pPr marL="594360" lvl="3" indent="-15544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 lang="en-US" sz="1600" dirty="0"/>
            </a:lvl4pPr>
            <a:lvl5pPr marL="813816" lvl="4" indent="-146304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̶"/>
              <a:defRPr lang="en-US" sz="1600" dirty="0"/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1400" b="1" dirty="0">
                <a:latin typeface="+mn-lt"/>
                <a:cs typeface="Arial" panose="020B0604020202020204" pitchFamily="34" charset="0"/>
              </a:rPr>
              <a:t>Incidence/100 </a:t>
            </a:r>
            <a:br>
              <a:rPr lang="en-US" sz="1400" b="1" dirty="0">
                <a:latin typeface="+mn-lt"/>
                <a:cs typeface="Arial" panose="020B0604020202020204" pitchFamily="34" charset="0"/>
              </a:rPr>
            </a:br>
            <a:r>
              <a:rPr lang="en-US" sz="1400" b="1" dirty="0">
                <a:latin typeface="+mn-lt"/>
                <a:cs typeface="Arial" panose="020B0604020202020204" pitchFamily="34" charset="0"/>
              </a:rPr>
              <a:t>woman year of age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BE80710-0742-4E57-8A3D-1F5BE9DAFB3E}"/>
              </a:ext>
            </a:extLst>
          </p:cNvPr>
          <p:cNvSpPr txBox="1">
            <a:spLocks/>
          </p:cNvSpPr>
          <p:nvPr/>
        </p:nvSpPr>
        <p:spPr>
          <a:xfrm>
            <a:off x="6819530" y="4437763"/>
            <a:ext cx="569067" cy="215444"/>
          </a:xfrm>
          <a:prstGeom prst="rect">
            <a:avLst/>
          </a:prstGeom>
        </p:spPr>
        <p:txBody>
          <a:bodyPr vert="horz" wrap="none" lIns="0" tIns="0" rIns="0" bIns="0" rtlCol="0" anchor="ctr" anchorCtr="0">
            <a:noAutofit/>
          </a:bodyPr>
          <a:lstStyle>
            <a:lvl1pPr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Segoe UI" panose="020B0502040204020203" pitchFamily="34" charset="0"/>
              <a:buChar char="​"/>
              <a:defRPr lang="en-US" sz="1600" dirty="0">
                <a:cs typeface="Arial" panose="020B0604020202020204" pitchFamily="34" charset="0"/>
              </a:defRPr>
            </a:lvl1pPr>
            <a:lvl2pPr marL="228600" lvl="1" indent="-2286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10000"/>
              <a:buFont typeface="Wingdings" panose="05000000000000000000" pitchFamily="2" charset="2"/>
              <a:buChar char=""/>
              <a:defRPr lang="en-US" sz="1600" dirty="0"/>
            </a:lvl2pPr>
            <a:lvl3pPr marL="438912" lvl="2" indent="-210312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10000"/>
              <a:buFont typeface="Arial" panose="020B0604020202020204" pitchFamily="34" charset="0"/>
              <a:buChar char="‒"/>
              <a:defRPr lang="en-US" sz="1600" dirty="0"/>
            </a:lvl3pPr>
            <a:lvl4pPr marL="594360" lvl="3" indent="-15544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 lang="en-US" sz="1600" dirty="0"/>
            </a:lvl4pPr>
            <a:lvl5pPr marL="813816" lvl="4" indent="-146304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̶"/>
              <a:defRPr lang="en-US" sz="1600" dirty="0"/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>
              <a:buNone/>
            </a:pPr>
            <a:r>
              <a:rPr lang="en-US" sz="1400" b="1" dirty="0">
                <a:latin typeface="+mn-lt"/>
                <a:cs typeface="Arial" panose="020B0604020202020204" pitchFamily="34" charset="0"/>
              </a:rPr>
              <a:t>VE (%)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8564FA22-B249-4336-B07E-379DDCE69118}"/>
              </a:ext>
            </a:extLst>
          </p:cNvPr>
          <p:cNvSpPr txBox="1">
            <a:spLocks/>
          </p:cNvSpPr>
          <p:nvPr/>
        </p:nvSpPr>
        <p:spPr>
          <a:xfrm>
            <a:off x="6954611" y="5228325"/>
            <a:ext cx="298905" cy="184666"/>
          </a:xfrm>
          <a:prstGeom prst="rect">
            <a:avLst/>
          </a:prstGeom>
        </p:spPr>
        <p:txBody>
          <a:bodyPr vert="horz" wrap="square" lIns="0" tIns="0" rIns="0" bIns="0" rtlCol="0" anchor="ctr" anchorCtr="0">
            <a:noAutofit/>
          </a:bodyPr>
          <a:lstStyle>
            <a:lvl1pPr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Segoe UI" panose="020B0502040204020203" pitchFamily="34" charset="0"/>
              <a:buChar char="​"/>
              <a:defRPr lang="en-US" sz="1600" dirty="0">
                <a:cs typeface="Arial" panose="020B0604020202020204" pitchFamily="34" charset="0"/>
              </a:defRPr>
            </a:lvl1pPr>
            <a:lvl2pPr marL="228600" lvl="1" indent="-2286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10000"/>
              <a:buFont typeface="Wingdings" panose="05000000000000000000" pitchFamily="2" charset="2"/>
              <a:buChar char=""/>
              <a:defRPr lang="en-US" sz="1600" dirty="0"/>
            </a:lvl2pPr>
            <a:lvl3pPr marL="438912" lvl="2" indent="-210312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10000"/>
              <a:buFont typeface="Arial" panose="020B0604020202020204" pitchFamily="34" charset="0"/>
              <a:buChar char="‒"/>
              <a:defRPr lang="en-US" sz="1600" dirty="0"/>
            </a:lvl3pPr>
            <a:lvl4pPr marL="594360" lvl="3" indent="-15544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 lang="en-US" sz="1600" dirty="0"/>
            </a:lvl4pPr>
            <a:lvl5pPr marL="813816" lvl="4" indent="-146304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̶"/>
              <a:defRPr lang="en-US" sz="1600" dirty="0"/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algn="r"/>
            <a:r>
              <a:rPr lang="en-US" sz="1200" b="1" dirty="0">
                <a:cs typeface="+mn-cs"/>
              </a:rPr>
              <a:t>97.5</a:t>
            </a:r>
          </a:p>
        </p:txBody>
      </p:sp>
      <p:grpSp>
        <p:nvGrpSpPr>
          <p:cNvPr id="131" name="Group 130">
            <a:extLst>
              <a:ext uri="{FF2B5EF4-FFF2-40B4-BE49-F238E27FC236}">
                <a16:creationId xmlns:a16="http://schemas.microsoft.com/office/drawing/2014/main" id="{25CF7B0E-09DA-4717-ACC8-3C5B505D9A05}"/>
              </a:ext>
            </a:extLst>
          </p:cNvPr>
          <p:cNvGrpSpPr/>
          <p:nvPr/>
        </p:nvGrpSpPr>
        <p:grpSpPr>
          <a:xfrm>
            <a:off x="3012769" y="4756100"/>
            <a:ext cx="254878" cy="1129116"/>
            <a:chOff x="2269778" y="4921200"/>
            <a:chExt cx="254878" cy="1129116"/>
          </a:xfrm>
        </p:grpSpPr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AB8CB1A5-D0C9-457D-8386-C86922EC2508}"/>
                </a:ext>
              </a:extLst>
            </p:cNvPr>
            <p:cNvSpPr txBox="1">
              <a:spLocks/>
            </p:cNvSpPr>
            <p:nvPr/>
          </p:nvSpPr>
          <p:spPr>
            <a:xfrm>
              <a:off x="2269778" y="4921200"/>
              <a:ext cx="254878" cy="184666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spAutoFit/>
            </a:bodyPr>
            <a:lstStyle>
              <a:lvl1pPr lvl="0" indent="0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tx1"/>
                </a:buClr>
                <a:buSzPct val="100000"/>
                <a:buFont typeface="Segoe UI" panose="020B0502040204020203" pitchFamily="34" charset="0"/>
                <a:buChar char="​"/>
                <a:defRPr lang="en-US" sz="1600" dirty="0">
                  <a:cs typeface="Arial" panose="020B0604020202020204" pitchFamily="34" charset="0"/>
                </a:defRPr>
              </a:lvl1pPr>
              <a:lvl2pPr marL="228600" lvl="1" indent="-22860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>
                  <a:schemeClr val="tx1"/>
                </a:buClr>
                <a:buSzPct val="110000"/>
                <a:buFont typeface="Wingdings" panose="05000000000000000000" pitchFamily="2" charset="2"/>
                <a:buChar char=""/>
                <a:defRPr lang="en-US" sz="1600" dirty="0"/>
              </a:lvl2pPr>
              <a:lvl3pPr marL="438912" lvl="2" indent="-210312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>
                  <a:schemeClr val="tx1"/>
                </a:buClr>
                <a:buSzPct val="110000"/>
                <a:buFont typeface="Arial" panose="020B0604020202020204" pitchFamily="34" charset="0"/>
                <a:buChar char="‒"/>
                <a:defRPr lang="en-US" sz="1600" dirty="0"/>
              </a:lvl3pPr>
              <a:lvl4pPr marL="594360" lvl="3" indent="-155448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>
                  <a:schemeClr val="tx1"/>
                </a:buClr>
                <a:buSzPct val="100000"/>
                <a:buFont typeface="Arial" panose="020B0604020202020204" pitchFamily="34" charset="0"/>
                <a:buChar char="•"/>
                <a:defRPr lang="en-US" sz="1600" dirty="0"/>
              </a:lvl4pPr>
              <a:lvl5pPr marL="813816" lvl="4" indent="-146304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>
                  <a:schemeClr val="tx1"/>
                </a:buClr>
                <a:buSzPct val="100000"/>
                <a:buFont typeface="Arial" panose="020B0604020202020204" pitchFamily="34" charset="0"/>
                <a:buChar char="̶"/>
                <a:defRPr lang="en-US" sz="1600" dirty="0"/>
              </a:lvl5pPr>
              <a:lvl6pPr marL="1085850" indent="-17145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Char char="▫"/>
                <a:defRPr sz="1600">
                  <a:cs typeface="Arial" panose="020B0604020202020204" pitchFamily="34" charset="0"/>
                </a:defRPr>
              </a:lvl6pPr>
              <a:lvl7pPr marL="1085850" indent="-17145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Char char="▫"/>
                <a:defRPr sz="1600">
                  <a:cs typeface="Arial" panose="020B0604020202020204" pitchFamily="34" charset="0"/>
                </a:defRPr>
              </a:lvl7pPr>
              <a:lvl8pPr marL="1085850" indent="-17145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Char char="▫"/>
                <a:defRPr sz="1600">
                  <a:cs typeface="Arial" panose="020B0604020202020204" pitchFamily="34" charset="0"/>
                </a:defRPr>
              </a:lvl8pPr>
              <a:lvl9pPr marL="1085850" indent="-17145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Char char="▫"/>
                <a:defRPr sz="1600">
                  <a:cs typeface="Arial" panose="020B0604020202020204" pitchFamily="34" charset="0"/>
                </a:defRPr>
              </a:lvl9pPr>
            </a:lstStyle>
            <a:p>
              <a:r>
                <a:rPr lang="en-US" sz="1200" b="1" dirty="0">
                  <a:cs typeface="+mn-cs"/>
                </a:rPr>
                <a:t>473</a:t>
              </a:r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07C7DD6B-89D8-4176-A573-D82EE8EAAF1F}"/>
                </a:ext>
              </a:extLst>
            </p:cNvPr>
            <p:cNvSpPr txBox="1">
              <a:spLocks/>
            </p:cNvSpPr>
            <p:nvPr/>
          </p:nvSpPr>
          <p:spPr>
            <a:xfrm>
              <a:off x="2269778" y="5393425"/>
              <a:ext cx="254878" cy="184666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spAutoFit/>
            </a:bodyPr>
            <a:lstStyle>
              <a:lvl1pPr lvl="0" indent="0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tx1"/>
                </a:buClr>
                <a:buSzPct val="100000"/>
                <a:buFont typeface="Segoe UI" panose="020B0502040204020203" pitchFamily="34" charset="0"/>
                <a:buChar char="​"/>
                <a:defRPr lang="en-US" sz="1600" dirty="0">
                  <a:cs typeface="Arial" panose="020B0604020202020204" pitchFamily="34" charset="0"/>
                </a:defRPr>
              </a:lvl1pPr>
              <a:lvl2pPr marL="228600" lvl="1" indent="-22860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>
                  <a:schemeClr val="tx1"/>
                </a:buClr>
                <a:buSzPct val="110000"/>
                <a:buFont typeface="Wingdings" panose="05000000000000000000" pitchFamily="2" charset="2"/>
                <a:buChar char=""/>
                <a:defRPr lang="en-US" sz="1600" dirty="0"/>
              </a:lvl2pPr>
              <a:lvl3pPr marL="438912" lvl="2" indent="-210312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>
                  <a:schemeClr val="tx1"/>
                </a:buClr>
                <a:buSzPct val="110000"/>
                <a:buFont typeface="Arial" panose="020B0604020202020204" pitchFamily="34" charset="0"/>
                <a:buChar char="‒"/>
                <a:defRPr lang="en-US" sz="1600" dirty="0"/>
              </a:lvl3pPr>
              <a:lvl4pPr marL="594360" lvl="3" indent="-155448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>
                  <a:schemeClr val="tx1"/>
                </a:buClr>
                <a:buSzPct val="100000"/>
                <a:buFont typeface="Arial" panose="020B0604020202020204" pitchFamily="34" charset="0"/>
                <a:buChar char="•"/>
                <a:defRPr lang="en-US" sz="1600" dirty="0"/>
              </a:lvl4pPr>
              <a:lvl5pPr marL="813816" lvl="4" indent="-146304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>
                  <a:schemeClr val="tx1"/>
                </a:buClr>
                <a:buSzPct val="100000"/>
                <a:buFont typeface="Arial" panose="020B0604020202020204" pitchFamily="34" charset="0"/>
                <a:buChar char="̶"/>
                <a:defRPr lang="en-US" sz="1600" dirty="0"/>
              </a:lvl5pPr>
              <a:lvl6pPr marL="1085850" indent="-17145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Char char="▫"/>
                <a:defRPr sz="1600">
                  <a:cs typeface="Arial" panose="020B0604020202020204" pitchFamily="34" charset="0"/>
                </a:defRPr>
              </a:lvl6pPr>
              <a:lvl7pPr marL="1085850" indent="-17145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Char char="▫"/>
                <a:defRPr sz="1600">
                  <a:cs typeface="Arial" panose="020B0604020202020204" pitchFamily="34" charset="0"/>
                </a:defRPr>
              </a:lvl7pPr>
              <a:lvl8pPr marL="1085850" indent="-17145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Char char="▫"/>
                <a:defRPr sz="1600">
                  <a:cs typeface="Arial" panose="020B0604020202020204" pitchFamily="34" charset="0"/>
                </a:defRPr>
              </a:lvl8pPr>
              <a:lvl9pPr marL="1085850" indent="-17145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Char char="▫"/>
                <a:defRPr sz="1600">
                  <a:cs typeface="Arial" panose="020B0604020202020204" pitchFamily="34" charset="0"/>
                </a:defRPr>
              </a:lvl9pPr>
            </a:lstStyle>
            <a:p>
              <a:r>
                <a:rPr lang="en-US" sz="1200" b="1" dirty="0">
                  <a:cs typeface="+mn-cs"/>
                </a:rPr>
                <a:t>489</a:t>
              </a:r>
            </a:p>
          </p:txBody>
        </p: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1FDB6982-4CF6-417E-942E-BAA51A494FE3}"/>
                </a:ext>
              </a:extLst>
            </p:cNvPr>
            <p:cNvSpPr txBox="1">
              <a:spLocks/>
            </p:cNvSpPr>
            <p:nvPr/>
          </p:nvSpPr>
          <p:spPr>
            <a:xfrm>
              <a:off x="2269778" y="5865650"/>
              <a:ext cx="254878" cy="184666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spAutoFit/>
            </a:bodyPr>
            <a:lstStyle>
              <a:lvl1pPr lvl="0" indent="0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tx1"/>
                </a:buClr>
                <a:buSzPct val="100000"/>
                <a:buFont typeface="Segoe UI" panose="020B0502040204020203" pitchFamily="34" charset="0"/>
                <a:buChar char="​"/>
                <a:defRPr lang="en-US" sz="1600" dirty="0">
                  <a:cs typeface="Arial" panose="020B0604020202020204" pitchFamily="34" charset="0"/>
                </a:defRPr>
              </a:lvl1pPr>
              <a:lvl2pPr marL="228600" lvl="1" indent="-22860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>
                  <a:schemeClr val="tx1"/>
                </a:buClr>
                <a:buSzPct val="110000"/>
                <a:buFont typeface="Wingdings" panose="05000000000000000000" pitchFamily="2" charset="2"/>
                <a:buChar char=""/>
                <a:defRPr lang="en-US" sz="1600" dirty="0"/>
              </a:lvl2pPr>
              <a:lvl3pPr marL="438912" lvl="2" indent="-210312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>
                  <a:schemeClr val="tx1"/>
                </a:buClr>
                <a:buSzPct val="110000"/>
                <a:buFont typeface="Arial" panose="020B0604020202020204" pitchFamily="34" charset="0"/>
                <a:buChar char="‒"/>
                <a:defRPr lang="en-US" sz="1600" dirty="0"/>
              </a:lvl3pPr>
              <a:lvl4pPr marL="594360" lvl="3" indent="-155448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>
                  <a:schemeClr val="tx1"/>
                </a:buClr>
                <a:buSzPct val="100000"/>
                <a:buFont typeface="Arial" panose="020B0604020202020204" pitchFamily="34" charset="0"/>
                <a:buChar char="•"/>
                <a:defRPr lang="en-US" sz="1600" dirty="0"/>
              </a:lvl4pPr>
              <a:lvl5pPr marL="813816" lvl="4" indent="-146304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>
                  <a:schemeClr val="tx1"/>
                </a:buClr>
                <a:buSzPct val="100000"/>
                <a:buFont typeface="Arial" panose="020B0604020202020204" pitchFamily="34" charset="0"/>
                <a:buChar char="̶"/>
                <a:defRPr lang="en-US" sz="1600" dirty="0"/>
              </a:lvl5pPr>
              <a:lvl6pPr marL="1085850" indent="-17145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Char char="▫"/>
                <a:defRPr sz="1600">
                  <a:cs typeface="Arial" panose="020B0604020202020204" pitchFamily="34" charset="0"/>
                </a:defRPr>
              </a:lvl6pPr>
              <a:lvl7pPr marL="1085850" indent="-17145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Char char="▫"/>
                <a:defRPr sz="1600">
                  <a:cs typeface="Arial" panose="020B0604020202020204" pitchFamily="34" charset="0"/>
                </a:defRPr>
              </a:lvl7pPr>
              <a:lvl8pPr marL="1085850" indent="-17145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Char char="▫"/>
                <a:defRPr sz="1600">
                  <a:cs typeface="Arial" panose="020B0604020202020204" pitchFamily="34" charset="0"/>
                </a:defRPr>
              </a:lvl8pPr>
              <a:lvl9pPr marL="1085850" indent="-17145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Char char="▫"/>
                <a:defRPr sz="1600">
                  <a:cs typeface="Arial" panose="020B0604020202020204" pitchFamily="34" charset="0"/>
                </a:defRPr>
              </a:lvl9pPr>
            </a:lstStyle>
            <a:p>
              <a:r>
                <a:rPr lang="en-US" sz="1200" b="1" dirty="0">
                  <a:cs typeface="+mn-cs"/>
                </a:rPr>
                <a:t>496</a:t>
              </a:r>
            </a:p>
          </p:txBody>
        </p:sp>
      </p:grpSp>
      <p:grpSp>
        <p:nvGrpSpPr>
          <p:cNvPr id="132" name="Group 131">
            <a:extLst>
              <a:ext uri="{FF2B5EF4-FFF2-40B4-BE49-F238E27FC236}">
                <a16:creationId xmlns:a16="http://schemas.microsoft.com/office/drawing/2014/main" id="{98DAFB94-27FA-46C2-85E3-25A1B5DB1E79}"/>
              </a:ext>
            </a:extLst>
          </p:cNvPr>
          <p:cNvGrpSpPr/>
          <p:nvPr/>
        </p:nvGrpSpPr>
        <p:grpSpPr>
          <a:xfrm>
            <a:off x="4439521" y="4756100"/>
            <a:ext cx="183406" cy="1129116"/>
            <a:chOff x="4711700" y="4921200"/>
            <a:chExt cx="183406" cy="1129116"/>
          </a:xfrm>
        </p:grpSpPr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AFE6A862-2311-4472-A665-446AFA27A3C0}"/>
                </a:ext>
              </a:extLst>
            </p:cNvPr>
            <p:cNvSpPr txBox="1">
              <a:spLocks/>
            </p:cNvSpPr>
            <p:nvPr/>
          </p:nvSpPr>
          <p:spPr>
            <a:xfrm>
              <a:off x="4711700" y="4921200"/>
              <a:ext cx="183406" cy="184666"/>
            </a:xfrm>
            <a:prstGeom prst="rect">
              <a:avLst/>
            </a:prstGeom>
          </p:spPr>
          <p:txBody>
            <a:bodyPr vert="horz" wrap="square" lIns="0" tIns="0" rIns="0" bIns="0" rtlCol="0" anchor="ctr" anchorCtr="0">
              <a:noAutofit/>
            </a:bodyPr>
            <a:lstStyle>
              <a:lvl1pPr lvl="0" indent="0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tx1"/>
                </a:buClr>
                <a:buSzPct val="100000"/>
                <a:buFont typeface="Segoe UI" panose="020B0502040204020203" pitchFamily="34" charset="0"/>
                <a:buChar char="​"/>
                <a:defRPr lang="en-US" sz="1600" dirty="0">
                  <a:cs typeface="Arial" panose="020B0604020202020204" pitchFamily="34" charset="0"/>
                </a:defRPr>
              </a:lvl1pPr>
              <a:lvl2pPr marL="228600" lvl="1" indent="-22860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>
                  <a:schemeClr val="tx1"/>
                </a:buClr>
                <a:buSzPct val="110000"/>
                <a:buFont typeface="Wingdings" panose="05000000000000000000" pitchFamily="2" charset="2"/>
                <a:buChar char=""/>
                <a:defRPr lang="en-US" sz="1600" dirty="0"/>
              </a:lvl2pPr>
              <a:lvl3pPr marL="438912" lvl="2" indent="-210312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>
                  <a:schemeClr val="tx1"/>
                </a:buClr>
                <a:buSzPct val="110000"/>
                <a:buFont typeface="Arial" panose="020B0604020202020204" pitchFamily="34" charset="0"/>
                <a:buChar char="‒"/>
                <a:defRPr lang="en-US" sz="1600" dirty="0"/>
              </a:lvl3pPr>
              <a:lvl4pPr marL="594360" lvl="3" indent="-155448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>
                  <a:schemeClr val="tx1"/>
                </a:buClr>
                <a:buSzPct val="100000"/>
                <a:buFont typeface="Arial" panose="020B0604020202020204" pitchFamily="34" charset="0"/>
                <a:buChar char="•"/>
                <a:defRPr lang="en-US" sz="1600" dirty="0"/>
              </a:lvl4pPr>
              <a:lvl5pPr marL="813816" lvl="4" indent="-146304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>
                  <a:schemeClr val="tx1"/>
                </a:buClr>
                <a:buSzPct val="100000"/>
                <a:buFont typeface="Arial" panose="020B0604020202020204" pitchFamily="34" charset="0"/>
                <a:buChar char="̶"/>
                <a:defRPr lang="en-US" sz="1600" dirty="0"/>
              </a:lvl5pPr>
              <a:lvl6pPr marL="1085850" indent="-17145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Char char="▫"/>
                <a:defRPr sz="1600">
                  <a:cs typeface="Arial" panose="020B0604020202020204" pitchFamily="34" charset="0"/>
                </a:defRPr>
              </a:lvl6pPr>
              <a:lvl7pPr marL="1085850" indent="-17145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Char char="▫"/>
                <a:defRPr sz="1600">
                  <a:cs typeface="Arial" panose="020B0604020202020204" pitchFamily="34" charset="0"/>
                </a:defRPr>
              </a:lvl7pPr>
              <a:lvl8pPr marL="1085850" indent="-17145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Char char="▫"/>
                <a:defRPr sz="1600">
                  <a:cs typeface="Arial" panose="020B0604020202020204" pitchFamily="34" charset="0"/>
                </a:defRPr>
              </a:lvl8pPr>
              <a:lvl9pPr marL="1085850" indent="-17145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Char char="▫"/>
                <a:defRPr sz="1600">
                  <a:cs typeface="Arial" panose="020B0604020202020204" pitchFamily="34" charset="0"/>
                </a:defRPr>
              </a:lvl9pPr>
            </a:lstStyle>
            <a:p>
              <a:pPr algn="r"/>
              <a:r>
                <a:rPr lang="en-US" sz="1200" b="1" dirty="0">
                  <a:cs typeface="+mn-cs"/>
                </a:rPr>
                <a:t>36</a:t>
              </a:r>
            </a:p>
          </p:txBody>
        </p: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CA6B99B5-1F11-4C78-B77D-B8AB0A4C649E}"/>
                </a:ext>
              </a:extLst>
            </p:cNvPr>
            <p:cNvSpPr txBox="1">
              <a:spLocks/>
            </p:cNvSpPr>
            <p:nvPr/>
          </p:nvSpPr>
          <p:spPr>
            <a:xfrm>
              <a:off x="4711700" y="5393425"/>
              <a:ext cx="183406" cy="184666"/>
            </a:xfrm>
            <a:prstGeom prst="rect">
              <a:avLst/>
            </a:prstGeom>
          </p:spPr>
          <p:txBody>
            <a:bodyPr vert="horz" wrap="square" lIns="0" tIns="0" rIns="0" bIns="0" rtlCol="0" anchor="ctr" anchorCtr="0">
              <a:noAutofit/>
            </a:bodyPr>
            <a:lstStyle>
              <a:lvl1pPr lvl="0" indent="0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tx1"/>
                </a:buClr>
                <a:buSzPct val="100000"/>
                <a:buFont typeface="Segoe UI" panose="020B0502040204020203" pitchFamily="34" charset="0"/>
                <a:buChar char="​"/>
                <a:defRPr lang="en-US" sz="1600" dirty="0">
                  <a:cs typeface="Arial" panose="020B0604020202020204" pitchFamily="34" charset="0"/>
                </a:defRPr>
              </a:lvl1pPr>
              <a:lvl2pPr marL="228600" lvl="1" indent="-22860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>
                  <a:schemeClr val="tx1"/>
                </a:buClr>
                <a:buSzPct val="110000"/>
                <a:buFont typeface="Wingdings" panose="05000000000000000000" pitchFamily="2" charset="2"/>
                <a:buChar char=""/>
                <a:defRPr lang="en-US" sz="1600" dirty="0"/>
              </a:lvl2pPr>
              <a:lvl3pPr marL="438912" lvl="2" indent="-210312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>
                  <a:schemeClr val="tx1"/>
                </a:buClr>
                <a:buSzPct val="110000"/>
                <a:buFont typeface="Arial" panose="020B0604020202020204" pitchFamily="34" charset="0"/>
                <a:buChar char="‒"/>
                <a:defRPr lang="en-US" sz="1600" dirty="0"/>
              </a:lvl3pPr>
              <a:lvl4pPr marL="594360" lvl="3" indent="-155448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>
                  <a:schemeClr val="tx1"/>
                </a:buClr>
                <a:buSzPct val="100000"/>
                <a:buFont typeface="Arial" panose="020B0604020202020204" pitchFamily="34" charset="0"/>
                <a:buChar char="•"/>
                <a:defRPr lang="en-US" sz="1600" dirty="0"/>
              </a:lvl4pPr>
              <a:lvl5pPr marL="813816" lvl="4" indent="-146304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>
                  <a:schemeClr val="tx1"/>
                </a:buClr>
                <a:buSzPct val="100000"/>
                <a:buFont typeface="Arial" panose="020B0604020202020204" pitchFamily="34" charset="0"/>
                <a:buChar char="̶"/>
                <a:defRPr lang="en-US" sz="1600" dirty="0"/>
              </a:lvl5pPr>
              <a:lvl6pPr marL="1085850" indent="-17145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Char char="▫"/>
                <a:defRPr sz="1600">
                  <a:cs typeface="Arial" panose="020B0604020202020204" pitchFamily="34" charset="0"/>
                </a:defRPr>
              </a:lvl6pPr>
              <a:lvl7pPr marL="1085850" indent="-17145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Char char="▫"/>
                <a:defRPr sz="1600">
                  <a:cs typeface="Arial" panose="020B0604020202020204" pitchFamily="34" charset="0"/>
                </a:defRPr>
              </a:lvl7pPr>
              <a:lvl8pPr marL="1085850" indent="-17145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Char char="▫"/>
                <a:defRPr sz="1600">
                  <a:cs typeface="Arial" panose="020B0604020202020204" pitchFamily="34" charset="0"/>
                </a:defRPr>
              </a:lvl8pPr>
              <a:lvl9pPr marL="1085850" indent="-17145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Char char="▫"/>
                <a:defRPr sz="1600">
                  <a:cs typeface="Arial" panose="020B0604020202020204" pitchFamily="34" charset="0"/>
                </a:defRPr>
              </a:lvl9pPr>
            </a:lstStyle>
            <a:p>
              <a:pPr algn="r"/>
              <a:r>
                <a:rPr lang="en-US" sz="1200" b="1" dirty="0">
                  <a:cs typeface="+mn-cs"/>
                </a:rPr>
                <a:t>1</a:t>
              </a:r>
            </a:p>
          </p:txBody>
        </p:sp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88D9AA5C-CBC7-4729-9D4B-C75DE0715B52}"/>
                </a:ext>
              </a:extLst>
            </p:cNvPr>
            <p:cNvSpPr txBox="1">
              <a:spLocks/>
            </p:cNvSpPr>
            <p:nvPr/>
          </p:nvSpPr>
          <p:spPr>
            <a:xfrm>
              <a:off x="4711700" y="5865650"/>
              <a:ext cx="183406" cy="184666"/>
            </a:xfrm>
            <a:prstGeom prst="rect">
              <a:avLst/>
            </a:prstGeom>
          </p:spPr>
          <p:txBody>
            <a:bodyPr vert="horz" wrap="square" lIns="0" tIns="0" rIns="0" bIns="0" rtlCol="0" anchor="ctr" anchorCtr="0">
              <a:noAutofit/>
            </a:bodyPr>
            <a:lstStyle>
              <a:lvl1pPr lvl="0" indent="0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tx1"/>
                </a:buClr>
                <a:buSzPct val="100000"/>
                <a:buFont typeface="Segoe UI" panose="020B0502040204020203" pitchFamily="34" charset="0"/>
                <a:buChar char="​"/>
                <a:defRPr lang="en-US" sz="1600" dirty="0">
                  <a:cs typeface="Arial" panose="020B0604020202020204" pitchFamily="34" charset="0"/>
                </a:defRPr>
              </a:lvl1pPr>
              <a:lvl2pPr marL="228600" lvl="1" indent="-22860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>
                  <a:schemeClr val="tx1"/>
                </a:buClr>
                <a:buSzPct val="110000"/>
                <a:buFont typeface="Wingdings" panose="05000000000000000000" pitchFamily="2" charset="2"/>
                <a:buChar char=""/>
                <a:defRPr lang="en-US" sz="1600" dirty="0"/>
              </a:lvl2pPr>
              <a:lvl3pPr marL="438912" lvl="2" indent="-210312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>
                  <a:schemeClr val="tx1"/>
                </a:buClr>
                <a:buSzPct val="110000"/>
                <a:buFont typeface="Arial" panose="020B0604020202020204" pitchFamily="34" charset="0"/>
                <a:buChar char="‒"/>
                <a:defRPr lang="en-US" sz="1600" dirty="0"/>
              </a:lvl3pPr>
              <a:lvl4pPr marL="594360" lvl="3" indent="-155448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>
                  <a:schemeClr val="tx1"/>
                </a:buClr>
                <a:buSzPct val="100000"/>
                <a:buFont typeface="Arial" panose="020B0604020202020204" pitchFamily="34" charset="0"/>
                <a:buChar char="•"/>
                <a:defRPr lang="en-US" sz="1600" dirty="0"/>
              </a:lvl4pPr>
              <a:lvl5pPr marL="813816" lvl="4" indent="-146304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>
                  <a:schemeClr val="tx1"/>
                </a:buClr>
                <a:buSzPct val="100000"/>
                <a:buFont typeface="Arial" panose="020B0604020202020204" pitchFamily="34" charset="0"/>
                <a:buChar char="̶"/>
                <a:defRPr lang="en-US" sz="1600" dirty="0"/>
              </a:lvl5pPr>
              <a:lvl6pPr marL="1085850" indent="-17145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Char char="▫"/>
                <a:defRPr sz="1600">
                  <a:cs typeface="Arial" panose="020B0604020202020204" pitchFamily="34" charset="0"/>
                </a:defRPr>
              </a:lvl6pPr>
              <a:lvl7pPr marL="1085850" indent="-17145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Char char="▫"/>
                <a:defRPr sz="1600">
                  <a:cs typeface="Arial" panose="020B0604020202020204" pitchFamily="34" charset="0"/>
                </a:defRPr>
              </a:lvl7pPr>
              <a:lvl8pPr marL="1085850" indent="-17145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Char char="▫"/>
                <a:defRPr sz="1600">
                  <a:cs typeface="Arial" panose="020B0604020202020204" pitchFamily="34" charset="0"/>
                </a:defRPr>
              </a:lvl8pPr>
              <a:lvl9pPr marL="1085850" indent="-17145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Char char="▫"/>
                <a:defRPr sz="1600">
                  <a:cs typeface="Arial" panose="020B0604020202020204" pitchFamily="34" charset="0"/>
                </a:defRPr>
              </a:lvl9pPr>
            </a:lstStyle>
            <a:p>
              <a:pPr algn="r"/>
              <a:r>
                <a:rPr lang="en-US" sz="1200" b="1" dirty="0">
                  <a:cs typeface="+mn-cs"/>
                </a:rPr>
                <a:t>1</a:t>
              </a:r>
            </a:p>
          </p:txBody>
        </p:sp>
      </p:grpSp>
      <p:grpSp>
        <p:nvGrpSpPr>
          <p:cNvPr id="133" name="Group 132">
            <a:extLst>
              <a:ext uri="{FF2B5EF4-FFF2-40B4-BE49-F238E27FC236}">
                <a16:creationId xmlns:a16="http://schemas.microsoft.com/office/drawing/2014/main" id="{216E051F-E17A-4B9D-870E-B14501F40B31}"/>
              </a:ext>
            </a:extLst>
          </p:cNvPr>
          <p:cNvGrpSpPr/>
          <p:nvPr/>
        </p:nvGrpSpPr>
        <p:grpSpPr>
          <a:xfrm>
            <a:off x="5707866" y="4756100"/>
            <a:ext cx="298905" cy="1129116"/>
            <a:chOff x="6363921" y="4921200"/>
            <a:chExt cx="298905" cy="1129116"/>
          </a:xfrm>
        </p:grpSpPr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FF7F9DC7-59A4-41F8-B58B-C33D4CC69D81}"/>
                </a:ext>
              </a:extLst>
            </p:cNvPr>
            <p:cNvSpPr txBox="1">
              <a:spLocks/>
            </p:cNvSpPr>
            <p:nvPr/>
          </p:nvSpPr>
          <p:spPr>
            <a:xfrm>
              <a:off x="6363921" y="4921200"/>
              <a:ext cx="298905" cy="184666"/>
            </a:xfrm>
            <a:prstGeom prst="rect">
              <a:avLst/>
            </a:prstGeom>
          </p:spPr>
          <p:txBody>
            <a:bodyPr vert="horz" wrap="square" lIns="0" tIns="0" rIns="0" bIns="0" rtlCol="0" anchor="ctr" anchorCtr="0">
              <a:spAutoFit/>
            </a:bodyPr>
            <a:lstStyle>
              <a:lvl1pPr lvl="0" indent="0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tx1"/>
                </a:buClr>
                <a:buSzPct val="100000"/>
                <a:buFont typeface="Segoe UI" panose="020B0502040204020203" pitchFamily="34" charset="0"/>
                <a:buChar char="​"/>
                <a:defRPr lang="en-US" sz="1600" dirty="0">
                  <a:cs typeface="Arial" panose="020B0604020202020204" pitchFamily="34" charset="0"/>
                </a:defRPr>
              </a:lvl1pPr>
              <a:lvl2pPr marL="228600" lvl="1" indent="-22860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>
                  <a:schemeClr val="tx1"/>
                </a:buClr>
                <a:buSzPct val="110000"/>
                <a:buFont typeface="Wingdings" panose="05000000000000000000" pitchFamily="2" charset="2"/>
                <a:buChar char=""/>
                <a:defRPr lang="en-US" sz="1600" dirty="0"/>
              </a:lvl2pPr>
              <a:lvl3pPr marL="438912" lvl="2" indent="-210312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>
                  <a:schemeClr val="tx1"/>
                </a:buClr>
                <a:buSzPct val="110000"/>
                <a:buFont typeface="Arial" panose="020B0604020202020204" pitchFamily="34" charset="0"/>
                <a:buChar char="‒"/>
                <a:defRPr lang="en-US" sz="1600" dirty="0"/>
              </a:lvl3pPr>
              <a:lvl4pPr marL="594360" lvl="3" indent="-155448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>
                  <a:schemeClr val="tx1"/>
                </a:buClr>
                <a:buSzPct val="100000"/>
                <a:buFont typeface="Arial" panose="020B0604020202020204" pitchFamily="34" charset="0"/>
                <a:buChar char="•"/>
                <a:defRPr lang="en-US" sz="1600" dirty="0"/>
              </a:lvl4pPr>
              <a:lvl5pPr marL="813816" lvl="4" indent="-146304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>
                  <a:schemeClr val="tx1"/>
                </a:buClr>
                <a:buSzPct val="100000"/>
                <a:buFont typeface="Arial" panose="020B0604020202020204" pitchFamily="34" charset="0"/>
                <a:buChar char="̶"/>
                <a:defRPr lang="en-US" sz="1600" dirty="0"/>
              </a:lvl5pPr>
              <a:lvl6pPr marL="1085850" indent="-17145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Char char="▫"/>
                <a:defRPr sz="1600">
                  <a:cs typeface="Arial" panose="020B0604020202020204" pitchFamily="34" charset="0"/>
                </a:defRPr>
              </a:lvl6pPr>
              <a:lvl7pPr marL="1085850" indent="-17145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Char char="▫"/>
                <a:defRPr sz="1600">
                  <a:cs typeface="Arial" panose="020B0604020202020204" pitchFamily="34" charset="0"/>
                </a:defRPr>
              </a:lvl7pPr>
              <a:lvl8pPr marL="1085850" indent="-17145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Char char="▫"/>
                <a:defRPr sz="1600">
                  <a:cs typeface="Arial" panose="020B0604020202020204" pitchFamily="34" charset="0"/>
                </a:defRPr>
              </a:lvl8pPr>
              <a:lvl9pPr marL="1085850" indent="-17145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Char char="▫"/>
                <a:defRPr sz="1600">
                  <a:cs typeface="Arial" panose="020B0604020202020204" pitchFamily="34" charset="0"/>
                </a:defRPr>
              </a:lvl9pPr>
            </a:lstStyle>
            <a:p>
              <a:pPr algn="r"/>
              <a:r>
                <a:rPr lang="en-US" sz="1200" b="1" dirty="0">
                  <a:cs typeface="+mn-cs"/>
                </a:rPr>
                <a:t>6.83</a:t>
              </a:r>
            </a:p>
          </p:txBody>
        </p: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F8693357-A8C6-4344-BE18-38813D4A32A7}"/>
                </a:ext>
              </a:extLst>
            </p:cNvPr>
            <p:cNvSpPr txBox="1">
              <a:spLocks/>
            </p:cNvSpPr>
            <p:nvPr/>
          </p:nvSpPr>
          <p:spPr>
            <a:xfrm>
              <a:off x="6363921" y="5393425"/>
              <a:ext cx="298905" cy="184666"/>
            </a:xfrm>
            <a:prstGeom prst="rect">
              <a:avLst/>
            </a:prstGeom>
          </p:spPr>
          <p:txBody>
            <a:bodyPr vert="horz" wrap="square" lIns="0" tIns="0" rIns="0" bIns="0" rtlCol="0" anchor="ctr" anchorCtr="0">
              <a:spAutoFit/>
            </a:bodyPr>
            <a:lstStyle>
              <a:lvl1pPr lvl="0" indent="0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tx1"/>
                </a:buClr>
                <a:buSzPct val="100000"/>
                <a:buFont typeface="Segoe UI" panose="020B0502040204020203" pitchFamily="34" charset="0"/>
                <a:buChar char="​"/>
                <a:defRPr lang="en-US" sz="1600" dirty="0">
                  <a:cs typeface="Arial" panose="020B0604020202020204" pitchFamily="34" charset="0"/>
                </a:defRPr>
              </a:lvl1pPr>
              <a:lvl2pPr marL="228600" lvl="1" indent="-22860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>
                  <a:schemeClr val="tx1"/>
                </a:buClr>
                <a:buSzPct val="110000"/>
                <a:buFont typeface="Wingdings" panose="05000000000000000000" pitchFamily="2" charset="2"/>
                <a:buChar char=""/>
                <a:defRPr lang="en-US" sz="1600" dirty="0"/>
              </a:lvl2pPr>
              <a:lvl3pPr marL="438912" lvl="2" indent="-210312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>
                  <a:schemeClr val="tx1"/>
                </a:buClr>
                <a:buSzPct val="110000"/>
                <a:buFont typeface="Arial" panose="020B0604020202020204" pitchFamily="34" charset="0"/>
                <a:buChar char="‒"/>
                <a:defRPr lang="en-US" sz="1600" dirty="0"/>
              </a:lvl3pPr>
              <a:lvl4pPr marL="594360" lvl="3" indent="-155448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>
                  <a:schemeClr val="tx1"/>
                </a:buClr>
                <a:buSzPct val="100000"/>
                <a:buFont typeface="Arial" panose="020B0604020202020204" pitchFamily="34" charset="0"/>
                <a:buChar char="•"/>
                <a:defRPr lang="en-US" sz="1600" dirty="0"/>
              </a:lvl4pPr>
              <a:lvl5pPr marL="813816" lvl="4" indent="-146304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>
                  <a:schemeClr val="tx1"/>
                </a:buClr>
                <a:buSzPct val="100000"/>
                <a:buFont typeface="Arial" panose="020B0604020202020204" pitchFamily="34" charset="0"/>
                <a:buChar char="̶"/>
                <a:defRPr lang="en-US" sz="1600" dirty="0"/>
              </a:lvl5pPr>
              <a:lvl6pPr marL="1085850" indent="-17145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Char char="▫"/>
                <a:defRPr sz="1600">
                  <a:cs typeface="Arial" panose="020B0604020202020204" pitchFamily="34" charset="0"/>
                </a:defRPr>
              </a:lvl6pPr>
              <a:lvl7pPr marL="1085850" indent="-17145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Char char="▫"/>
                <a:defRPr sz="1600">
                  <a:cs typeface="Arial" panose="020B0604020202020204" pitchFamily="34" charset="0"/>
                </a:defRPr>
              </a:lvl7pPr>
              <a:lvl8pPr marL="1085850" indent="-17145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Char char="▫"/>
                <a:defRPr sz="1600">
                  <a:cs typeface="Arial" panose="020B0604020202020204" pitchFamily="34" charset="0"/>
                </a:defRPr>
              </a:lvl8pPr>
              <a:lvl9pPr marL="1085850" indent="-17145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Char char="▫"/>
                <a:defRPr sz="1600">
                  <a:cs typeface="Arial" panose="020B0604020202020204" pitchFamily="34" charset="0"/>
                </a:defRPr>
              </a:lvl9pPr>
            </a:lstStyle>
            <a:p>
              <a:pPr algn="r"/>
              <a:r>
                <a:rPr lang="en-US" sz="1200" b="1" dirty="0">
                  <a:cs typeface="+mn-cs"/>
                </a:rPr>
                <a:t>0.17</a:t>
              </a:r>
            </a:p>
          </p:txBody>
        </p: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B0511A4A-C0D8-4142-8B22-22445ACA35C2}"/>
                </a:ext>
              </a:extLst>
            </p:cNvPr>
            <p:cNvSpPr txBox="1">
              <a:spLocks/>
            </p:cNvSpPr>
            <p:nvPr/>
          </p:nvSpPr>
          <p:spPr>
            <a:xfrm>
              <a:off x="6363921" y="5865650"/>
              <a:ext cx="298905" cy="184666"/>
            </a:xfrm>
            <a:prstGeom prst="rect">
              <a:avLst/>
            </a:prstGeom>
          </p:spPr>
          <p:txBody>
            <a:bodyPr vert="horz" wrap="square" lIns="0" tIns="0" rIns="0" bIns="0" rtlCol="0" anchor="ctr" anchorCtr="0">
              <a:spAutoFit/>
            </a:bodyPr>
            <a:lstStyle>
              <a:lvl1pPr lvl="0" indent="0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tx1"/>
                </a:buClr>
                <a:buSzPct val="100000"/>
                <a:buFont typeface="Segoe UI" panose="020B0502040204020203" pitchFamily="34" charset="0"/>
                <a:buChar char="​"/>
                <a:defRPr lang="en-US" sz="1600" dirty="0">
                  <a:cs typeface="Arial" panose="020B0604020202020204" pitchFamily="34" charset="0"/>
                </a:defRPr>
              </a:lvl1pPr>
              <a:lvl2pPr marL="228600" lvl="1" indent="-22860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>
                  <a:schemeClr val="tx1"/>
                </a:buClr>
                <a:buSzPct val="110000"/>
                <a:buFont typeface="Wingdings" panose="05000000000000000000" pitchFamily="2" charset="2"/>
                <a:buChar char=""/>
                <a:defRPr lang="en-US" sz="1600" dirty="0"/>
              </a:lvl2pPr>
              <a:lvl3pPr marL="438912" lvl="2" indent="-210312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>
                  <a:schemeClr val="tx1"/>
                </a:buClr>
                <a:buSzPct val="110000"/>
                <a:buFont typeface="Arial" panose="020B0604020202020204" pitchFamily="34" charset="0"/>
                <a:buChar char="‒"/>
                <a:defRPr lang="en-US" sz="1600" dirty="0"/>
              </a:lvl3pPr>
              <a:lvl4pPr marL="594360" lvl="3" indent="-155448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>
                  <a:schemeClr val="tx1"/>
                </a:buClr>
                <a:buSzPct val="100000"/>
                <a:buFont typeface="Arial" panose="020B0604020202020204" pitchFamily="34" charset="0"/>
                <a:buChar char="•"/>
                <a:defRPr lang="en-US" sz="1600" dirty="0"/>
              </a:lvl4pPr>
              <a:lvl5pPr marL="813816" lvl="4" indent="-146304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>
                  <a:schemeClr val="tx1"/>
                </a:buClr>
                <a:buSzPct val="100000"/>
                <a:buFont typeface="Arial" panose="020B0604020202020204" pitchFamily="34" charset="0"/>
                <a:buChar char="̶"/>
                <a:defRPr lang="en-US" sz="1600" dirty="0"/>
              </a:lvl5pPr>
              <a:lvl6pPr marL="1085850" indent="-17145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Char char="▫"/>
                <a:defRPr sz="1600">
                  <a:cs typeface="Arial" panose="020B0604020202020204" pitchFamily="34" charset="0"/>
                </a:defRPr>
              </a:lvl6pPr>
              <a:lvl7pPr marL="1085850" indent="-17145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Char char="▫"/>
                <a:defRPr sz="1600">
                  <a:cs typeface="Arial" panose="020B0604020202020204" pitchFamily="34" charset="0"/>
                </a:defRPr>
              </a:lvl7pPr>
              <a:lvl8pPr marL="1085850" indent="-17145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Char char="▫"/>
                <a:defRPr sz="1600">
                  <a:cs typeface="Arial" panose="020B0604020202020204" pitchFamily="34" charset="0"/>
                </a:defRPr>
              </a:lvl8pPr>
              <a:lvl9pPr marL="1085850" indent="-17145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Char char="▫"/>
                <a:defRPr sz="1600">
                  <a:cs typeface="Arial" panose="020B0604020202020204" pitchFamily="34" charset="0"/>
                </a:defRPr>
              </a:lvl9pPr>
            </a:lstStyle>
            <a:p>
              <a:pPr algn="r"/>
              <a:r>
                <a:rPr lang="en-US" sz="1200" b="1" dirty="0">
                  <a:cs typeface="+mn-cs"/>
                </a:rPr>
                <a:t>0.17</a:t>
              </a:r>
            </a:p>
          </p:txBody>
        </p:sp>
      </p:grpSp>
      <p:sp>
        <p:nvSpPr>
          <p:cNvPr id="103" name="TextBox 102">
            <a:extLst>
              <a:ext uri="{FF2B5EF4-FFF2-40B4-BE49-F238E27FC236}">
                <a16:creationId xmlns:a16="http://schemas.microsoft.com/office/drawing/2014/main" id="{CE11E8C8-1B88-4B76-95B0-034C986B8110}"/>
              </a:ext>
            </a:extLst>
          </p:cNvPr>
          <p:cNvSpPr txBox="1">
            <a:spLocks/>
          </p:cNvSpPr>
          <p:nvPr/>
        </p:nvSpPr>
        <p:spPr>
          <a:xfrm>
            <a:off x="6954611" y="5700550"/>
            <a:ext cx="298905" cy="184666"/>
          </a:xfrm>
          <a:prstGeom prst="rect">
            <a:avLst/>
          </a:prstGeom>
        </p:spPr>
        <p:txBody>
          <a:bodyPr vert="horz" wrap="square" lIns="0" tIns="0" rIns="0" bIns="0" rtlCol="0" anchor="ctr" anchorCtr="0">
            <a:noAutofit/>
          </a:bodyPr>
          <a:lstStyle>
            <a:lvl1pPr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Segoe UI" panose="020B0502040204020203" pitchFamily="34" charset="0"/>
              <a:buChar char="​"/>
              <a:defRPr lang="en-US" sz="1600" dirty="0">
                <a:cs typeface="Arial" panose="020B0604020202020204" pitchFamily="34" charset="0"/>
              </a:defRPr>
            </a:lvl1pPr>
            <a:lvl2pPr marL="228600" lvl="1" indent="-2286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10000"/>
              <a:buFont typeface="Wingdings" panose="05000000000000000000" pitchFamily="2" charset="2"/>
              <a:buChar char=""/>
              <a:defRPr lang="en-US" sz="1600" dirty="0"/>
            </a:lvl2pPr>
            <a:lvl3pPr marL="438912" lvl="2" indent="-210312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10000"/>
              <a:buFont typeface="Arial" panose="020B0604020202020204" pitchFamily="34" charset="0"/>
              <a:buChar char="‒"/>
              <a:defRPr lang="en-US" sz="1600" dirty="0"/>
            </a:lvl3pPr>
            <a:lvl4pPr marL="594360" lvl="3" indent="-15544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 lang="en-US" sz="1600" dirty="0"/>
            </a:lvl4pPr>
            <a:lvl5pPr marL="813816" lvl="4" indent="-146304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̶"/>
              <a:defRPr lang="en-US" sz="1600" dirty="0"/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algn="r"/>
            <a:r>
              <a:rPr lang="en-US" sz="1200" b="1" dirty="0">
                <a:cs typeface="+mn-cs"/>
              </a:rPr>
              <a:t>97.5</a:t>
            </a: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D5E74CAF-E833-4676-981F-3CA00AC3B862}"/>
              </a:ext>
            </a:extLst>
          </p:cNvPr>
          <p:cNvSpPr txBox="1">
            <a:spLocks/>
          </p:cNvSpPr>
          <p:nvPr/>
        </p:nvSpPr>
        <p:spPr>
          <a:xfrm>
            <a:off x="7545301" y="4437763"/>
            <a:ext cx="928139" cy="215444"/>
          </a:xfrm>
          <a:prstGeom prst="rect">
            <a:avLst/>
          </a:prstGeom>
        </p:spPr>
        <p:txBody>
          <a:bodyPr vert="horz" wrap="none" lIns="0" tIns="0" rIns="0" bIns="0" rtlCol="0" anchor="ctr" anchorCtr="0">
            <a:noAutofit/>
          </a:bodyPr>
          <a:lstStyle>
            <a:lvl1pPr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Segoe UI" panose="020B0502040204020203" pitchFamily="34" charset="0"/>
              <a:buChar char="​"/>
              <a:defRPr lang="en-US" sz="1600" dirty="0">
                <a:cs typeface="Arial" panose="020B0604020202020204" pitchFamily="34" charset="0"/>
              </a:defRPr>
            </a:lvl1pPr>
            <a:lvl2pPr marL="228600" lvl="1" indent="-2286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10000"/>
              <a:buFont typeface="Wingdings" panose="05000000000000000000" pitchFamily="2" charset="2"/>
              <a:buChar char=""/>
              <a:defRPr lang="en-US" sz="1600" dirty="0"/>
            </a:lvl2pPr>
            <a:lvl3pPr marL="438912" lvl="2" indent="-210312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10000"/>
              <a:buFont typeface="Arial" panose="020B0604020202020204" pitchFamily="34" charset="0"/>
              <a:buChar char="‒"/>
              <a:defRPr lang="en-US" sz="1600" dirty="0"/>
            </a:lvl3pPr>
            <a:lvl4pPr marL="594360" lvl="3" indent="-15544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 lang="en-US" sz="1600" dirty="0"/>
            </a:lvl4pPr>
            <a:lvl5pPr marL="813816" lvl="4" indent="-146304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̶"/>
              <a:defRPr lang="en-US" sz="1600" dirty="0"/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1400" b="1" dirty="0">
                <a:latin typeface="+mn-lt"/>
                <a:cs typeface="Arial" panose="020B0604020202020204" pitchFamily="34" charset="0"/>
              </a:rPr>
              <a:t>VE 95% CI</a:t>
            </a: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DC59F8AF-5B35-40B0-9D25-FFEE0B09B2B5}"/>
              </a:ext>
            </a:extLst>
          </p:cNvPr>
          <p:cNvSpPr txBox="1">
            <a:spLocks/>
          </p:cNvSpPr>
          <p:nvPr/>
        </p:nvSpPr>
        <p:spPr>
          <a:xfrm>
            <a:off x="7658754" y="5228325"/>
            <a:ext cx="701232" cy="184666"/>
          </a:xfrm>
          <a:prstGeom prst="rect">
            <a:avLst/>
          </a:prstGeom>
        </p:spPr>
        <p:txBody>
          <a:bodyPr vert="horz" wrap="square" lIns="0" tIns="0" rIns="0" bIns="0" rtlCol="0" anchor="ctr" anchorCtr="0">
            <a:noAutofit/>
          </a:bodyPr>
          <a:lstStyle>
            <a:lvl1pPr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Segoe UI" panose="020B0502040204020203" pitchFamily="34" charset="0"/>
              <a:buChar char="​"/>
              <a:defRPr lang="en-US" sz="1600" dirty="0">
                <a:cs typeface="Arial" panose="020B0604020202020204" pitchFamily="34" charset="0"/>
              </a:defRPr>
            </a:lvl1pPr>
            <a:lvl2pPr marL="228600" lvl="1" indent="-2286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10000"/>
              <a:buFont typeface="Wingdings" panose="05000000000000000000" pitchFamily="2" charset="2"/>
              <a:buChar char=""/>
              <a:defRPr lang="en-US" sz="1600" dirty="0"/>
            </a:lvl2pPr>
            <a:lvl3pPr marL="438912" lvl="2" indent="-210312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10000"/>
              <a:buFont typeface="Arial" panose="020B0604020202020204" pitchFamily="34" charset="0"/>
              <a:buChar char="‒"/>
              <a:defRPr lang="en-US" sz="1600" dirty="0"/>
            </a:lvl3pPr>
            <a:lvl4pPr marL="594360" lvl="3" indent="-15544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 lang="en-US" sz="1600" dirty="0"/>
            </a:lvl4pPr>
            <a:lvl5pPr marL="813816" lvl="4" indent="-146304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̶"/>
              <a:defRPr lang="en-US" sz="1600" dirty="0"/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1200" b="1" dirty="0">
                <a:cs typeface="+mn-cs"/>
              </a:rPr>
              <a:t>81.6; 99.7</a:t>
            </a:r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D645547A-C064-402B-94EF-35C1B941CDE1}"/>
              </a:ext>
            </a:extLst>
          </p:cNvPr>
          <p:cNvSpPr txBox="1">
            <a:spLocks/>
          </p:cNvSpPr>
          <p:nvPr/>
        </p:nvSpPr>
        <p:spPr>
          <a:xfrm>
            <a:off x="7658754" y="5700550"/>
            <a:ext cx="701232" cy="184666"/>
          </a:xfrm>
          <a:prstGeom prst="rect">
            <a:avLst/>
          </a:prstGeom>
        </p:spPr>
        <p:txBody>
          <a:bodyPr vert="horz" wrap="square" lIns="0" tIns="0" rIns="0" bIns="0" rtlCol="0" anchor="ctr" anchorCtr="0">
            <a:noAutofit/>
          </a:bodyPr>
          <a:lstStyle>
            <a:lvl1pPr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Segoe UI" panose="020B0502040204020203" pitchFamily="34" charset="0"/>
              <a:buChar char="​"/>
              <a:defRPr lang="en-US" sz="1600" dirty="0">
                <a:cs typeface="Arial" panose="020B0604020202020204" pitchFamily="34" charset="0"/>
              </a:defRPr>
            </a:lvl1pPr>
            <a:lvl2pPr marL="228600" lvl="1" indent="-2286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10000"/>
              <a:buFont typeface="Wingdings" panose="05000000000000000000" pitchFamily="2" charset="2"/>
              <a:buChar char=""/>
              <a:defRPr lang="en-US" sz="1600" dirty="0"/>
            </a:lvl2pPr>
            <a:lvl3pPr marL="438912" lvl="2" indent="-210312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10000"/>
              <a:buFont typeface="Arial" panose="020B0604020202020204" pitchFamily="34" charset="0"/>
              <a:buChar char="‒"/>
              <a:defRPr lang="en-US" sz="1600" dirty="0"/>
            </a:lvl3pPr>
            <a:lvl4pPr marL="594360" lvl="3" indent="-15544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 lang="en-US" sz="1600" dirty="0"/>
            </a:lvl4pPr>
            <a:lvl5pPr marL="813816" lvl="4" indent="-146304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̶"/>
              <a:defRPr lang="en-US" sz="1600" dirty="0"/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1200" b="1" dirty="0">
                <a:cs typeface="+mn-cs"/>
              </a:rPr>
              <a:t>81.7; 99.7</a:t>
            </a: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E35667F0-EADA-4411-8C52-7827026591C1}"/>
              </a:ext>
            </a:extLst>
          </p:cNvPr>
          <p:cNvSpPr txBox="1">
            <a:spLocks/>
          </p:cNvSpPr>
          <p:nvPr/>
        </p:nvSpPr>
        <p:spPr>
          <a:xfrm>
            <a:off x="563643" y="5700550"/>
            <a:ext cx="1863506" cy="369332"/>
          </a:xfrm>
          <a:prstGeom prst="rect">
            <a:avLst/>
          </a:prstGeom>
        </p:spPr>
        <p:txBody>
          <a:bodyPr vert="horz" wrap="square" lIns="0" tIns="0" rIns="0" bIns="0" rtlCol="0" anchor="ctr" anchorCtr="0">
            <a:spAutoFit/>
          </a:bodyPr>
          <a:lstStyle>
            <a:lvl1pPr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Segoe UI" panose="020B0502040204020203" pitchFamily="34" charset="0"/>
              <a:buChar char="​"/>
              <a:defRPr lang="en-US" sz="1600" dirty="0">
                <a:cs typeface="Arial" panose="020B0604020202020204" pitchFamily="34" charset="0"/>
              </a:defRPr>
            </a:lvl1pPr>
            <a:lvl2pPr marL="228600" lvl="1" indent="-2286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10000"/>
              <a:buFont typeface="Wingdings" panose="05000000000000000000" pitchFamily="2" charset="2"/>
              <a:buChar char=""/>
              <a:defRPr lang="en-US" sz="1600" dirty="0"/>
            </a:lvl2pPr>
            <a:lvl3pPr marL="438912" lvl="2" indent="-210312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10000"/>
              <a:buFont typeface="Arial" panose="020B0604020202020204" pitchFamily="34" charset="0"/>
              <a:buChar char="‒"/>
              <a:defRPr lang="en-US" sz="1600" dirty="0"/>
            </a:lvl3pPr>
            <a:lvl4pPr marL="594360" lvl="3" indent="-15544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 lang="en-US" sz="1600" dirty="0"/>
            </a:lvl4pPr>
            <a:lvl5pPr marL="813816" lvl="4" indent="-146304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̶"/>
              <a:defRPr lang="en-US" sz="1600" dirty="0"/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>
              <a:spcBef>
                <a:spcPts val="0"/>
              </a:spcBef>
              <a:spcAft>
                <a:spcPts val="0"/>
              </a:spcAft>
            </a:pPr>
            <a:r>
              <a:rPr lang="pt-BR" sz="1200" b="1" dirty="0"/>
              <a:t>Single dose Nonavalent</a:t>
            </a:r>
            <a:r>
              <a:rPr lang="en-US" sz="1200" b="1" baseline="30000" dirty="0">
                <a:solidFill>
                  <a:srgbClr val="000000"/>
                </a:solidFill>
                <a:highlight>
                  <a:srgbClr val="FFFF00"/>
                </a:highlight>
                <a:latin typeface="Arial"/>
              </a:rPr>
              <a:t> 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pt-BR" sz="1200" b="1" dirty="0"/>
              <a:t>N = 758</a:t>
            </a:r>
            <a:endParaRPr lang="en-US" sz="1200" b="1" dirty="0"/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0969B62B-83C1-4A62-9496-A6522BB8B4E7}"/>
              </a:ext>
            </a:extLst>
          </p:cNvPr>
          <p:cNvSpPr txBox="1">
            <a:spLocks/>
          </p:cNvSpPr>
          <p:nvPr/>
        </p:nvSpPr>
        <p:spPr>
          <a:xfrm>
            <a:off x="554737" y="5228325"/>
            <a:ext cx="1670304" cy="369332"/>
          </a:xfrm>
          <a:prstGeom prst="rect">
            <a:avLst/>
          </a:prstGeom>
        </p:spPr>
        <p:txBody>
          <a:bodyPr vert="horz" wrap="square" lIns="0" tIns="0" rIns="0" bIns="0" rtlCol="0" anchor="ctr" anchorCtr="0">
            <a:spAutoFit/>
          </a:bodyPr>
          <a:lstStyle>
            <a:lvl1pPr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Segoe UI" panose="020B0502040204020203" pitchFamily="34" charset="0"/>
              <a:buChar char="​"/>
              <a:defRPr lang="en-US" sz="1600" dirty="0">
                <a:cs typeface="Arial" panose="020B0604020202020204" pitchFamily="34" charset="0"/>
              </a:defRPr>
            </a:lvl1pPr>
            <a:lvl2pPr marL="228600" lvl="1" indent="-2286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10000"/>
              <a:buFont typeface="Wingdings" panose="05000000000000000000" pitchFamily="2" charset="2"/>
              <a:buChar char=""/>
              <a:defRPr lang="en-US" sz="1600" dirty="0"/>
            </a:lvl2pPr>
            <a:lvl3pPr marL="438912" lvl="2" indent="-210312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10000"/>
              <a:buFont typeface="Arial" panose="020B0604020202020204" pitchFamily="34" charset="0"/>
              <a:buChar char="‒"/>
              <a:defRPr lang="en-US" sz="1600" dirty="0"/>
            </a:lvl3pPr>
            <a:lvl4pPr marL="594360" lvl="3" indent="-15544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 lang="en-US" sz="1600" dirty="0"/>
            </a:lvl4pPr>
            <a:lvl5pPr marL="813816" lvl="4" indent="-146304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̶"/>
              <a:defRPr lang="en-US" sz="1600" dirty="0"/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pt-BR" sz="1200" b="1" dirty="0"/>
              <a:t>Single dose Bivalent</a:t>
            </a:r>
            <a:r>
              <a:rPr lang="pt-BR" sz="1200" b="1" dirty="0">
                <a:solidFill>
                  <a:schemeClr val="tx2"/>
                </a:solidFill>
              </a:rPr>
              <a:t>*</a:t>
            </a:r>
            <a:br>
              <a:rPr lang="pt-BR" sz="1200" b="1" dirty="0"/>
            </a:br>
            <a:r>
              <a:rPr lang="pt-BR" sz="1200" b="1" dirty="0"/>
              <a:t>N = 760</a:t>
            </a:r>
            <a:endParaRPr lang="en-US" sz="1200" b="1" dirty="0"/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B35FC1DE-D7D4-48AA-855B-52674694DF41}"/>
              </a:ext>
            </a:extLst>
          </p:cNvPr>
          <p:cNvSpPr txBox="1">
            <a:spLocks/>
          </p:cNvSpPr>
          <p:nvPr/>
        </p:nvSpPr>
        <p:spPr>
          <a:xfrm>
            <a:off x="554737" y="4756100"/>
            <a:ext cx="1670304" cy="369332"/>
          </a:xfrm>
          <a:prstGeom prst="rect">
            <a:avLst/>
          </a:prstGeom>
        </p:spPr>
        <p:txBody>
          <a:bodyPr vert="horz" wrap="square" lIns="0" tIns="0" rIns="0" bIns="0" rtlCol="0" anchor="ctr" anchorCtr="0">
            <a:spAutoFit/>
          </a:bodyPr>
          <a:lstStyle>
            <a:lvl1pPr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Segoe UI" panose="020B0502040204020203" pitchFamily="34" charset="0"/>
              <a:buChar char="​"/>
              <a:defRPr lang="en-US" sz="1600" dirty="0">
                <a:cs typeface="Arial" panose="020B0604020202020204" pitchFamily="34" charset="0"/>
              </a:defRPr>
            </a:lvl1pPr>
            <a:lvl2pPr marL="228600" lvl="1" indent="-2286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10000"/>
              <a:buFont typeface="Wingdings" panose="05000000000000000000" pitchFamily="2" charset="2"/>
              <a:buChar char=""/>
              <a:defRPr lang="en-US" sz="1600" dirty="0"/>
            </a:lvl2pPr>
            <a:lvl3pPr marL="438912" lvl="2" indent="-210312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10000"/>
              <a:buFont typeface="Arial" panose="020B0604020202020204" pitchFamily="34" charset="0"/>
              <a:buChar char="‒"/>
              <a:defRPr lang="en-US" sz="1600" dirty="0"/>
            </a:lvl3pPr>
            <a:lvl4pPr marL="594360" lvl="3" indent="-15544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 lang="en-US" sz="1600" dirty="0"/>
            </a:lvl4pPr>
            <a:lvl5pPr marL="813816" lvl="4" indent="-146304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̶"/>
              <a:defRPr lang="en-US" sz="1600" dirty="0"/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1200" b="1" dirty="0"/>
              <a:t>Delayed Vaccination</a:t>
            </a:r>
            <a:br>
              <a:rPr lang="en-US" sz="1200" b="1" dirty="0"/>
            </a:br>
            <a:r>
              <a:rPr lang="en-US" sz="1200" b="1" dirty="0"/>
              <a:t>N = 757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FE46FC8D-F945-4734-84A9-03802BAC88B1}"/>
              </a:ext>
            </a:extLst>
          </p:cNvPr>
          <p:cNvSpPr txBox="1">
            <a:spLocks/>
          </p:cNvSpPr>
          <p:nvPr/>
        </p:nvSpPr>
        <p:spPr>
          <a:xfrm>
            <a:off x="9129592" y="1617530"/>
            <a:ext cx="2514796" cy="24622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Segoe UI" panose="020B0502040204020203" pitchFamily="34" charset="0"/>
              <a:buChar char="​"/>
              <a:defRPr lang="en-US" sz="1600" dirty="0">
                <a:cs typeface="Arial" panose="020B0604020202020204" pitchFamily="34" charset="0"/>
              </a:defRPr>
            </a:lvl1pPr>
            <a:lvl2pPr marL="228600" lvl="1" indent="-2286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10000"/>
              <a:buFont typeface="Wingdings" panose="05000000000000000000" pitchFamily="2" charset="2"/>
              <a:buChar char=""/>
              <a:defRPr lang="en-US" sz="1600" dirty="0"/>
            </a:lvl2pPr>
            <a:lvl3pPr marL="438912" lvl="2" indent="-210312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10000"/>
              <a:buFont typeface="Arial" panose="020B0604020202020204" pitchFamily="34" charset="0"/>
              <a:buChar char="‒"/>
              <a:defRPr lang="en-US" sz="1600" dirty="0"/>
            </a:lvl3pPr>
            <a:lvl4pPr marL="594360" lvl="3" indent="-15544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 lang="en-US" sz="1600" dirty="0"/>
            </a:lvl4pPr>
            <a:lvl5pPr marL="813816" lvl="4" indent="-146304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̶"/>
              <a:defRPr lang="en-US" sz="1600" dirty="0"/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000000"/>
              </a:buClr>
              <a:buSzPct val="100000"/>
              <a:buFont typeface="Segoe UI" panose="020B0502040204020203" pitchFamily="34" charset="0"/>
              <a:buChar char="​"/>
              <a:tabLst/>
              <a:defRPr/>
            </a:pPr>
            <a:r>
              <a:rPr kumimoji="0" lang="en-US" sz="1600" b="1" i="0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SYNTHESIS</a:t>
            </a:r>
          </a:p>
        </p:txBody>
      </p:sp>
      <p:cxnSp>
        <p:nvCxnSpPr>
          <p:cNvPr id="46" name="LineBasicDefault 3">
            <a:extLst>
              <a:ext uri="{FF2B5EF4-FFF2-40B4-BE49-F238E27FC236}">
                <a16:creationId xmlns:a16="http://schemas.microsoft.com/office/drawing/2014/main" id="{0DFAB362-BDA6-4489-8692-D4A913E72EF1}"/>
              </a:ext>
            </a:extLst>
          </p:cNvPr>
          <p:cNvCxnSpPr>
            <a:cxnSpLocks/>
          </p:cNvCxnSpPr>
          <p:nvPr>
            <p:custDataLst>
              <p:tags r:id="rId4"/>
            </p:custDataLst>
          </p:nvPr>
        </p:nvCxnSpPr>
        <p:spPr>
          <a:xfrm>
            <a:off x="9134510" y="1988288"/>
            <a:ext cx="2509878" cy="0"/>
          </a:xfrm>
          <a:prstGeom prst="straightConnector1">
            <a:avLst/>
          </a:prstGeom>
          <a:ln w="12700" cap="flat">
            <a:solidFill>
              <a:srgbClr val="7F7F7F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69721E22-9405-4998-AD1B-05C27D92BE8D}"/>
              </a:ext>
            </a:extLst>
          </p:cNvPr>
          <p:cNvSpPr txBox="1"/>
          <p:nvPr/>
        </p:nvSpPr>
        <p:spPr>
          <a:xfrm>
            <a:off x="119109" y="6354528"/>
            <a:ext cx="1959864" cy="10323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US" sz="700" dirty="0">
                <a:solidFill>
                  <a:srgbClr val="454E60"/>
                </a:solidFill>
                <a:latin typeface="+mn-lt"/>
              </a:rPr>
              <a:t>*</a:t>
            </a:r>
            <a:r>
              <a:rPr lang="en-US" sz="700" dirty="0" err="1">
                <a:solidFill>
                  <a:srgbClr val="454E60"/>
                </a:solidFill>
                <a:latin typeface="+mn-lt"/>
              </a:rPr>
              <a:t>Immunobridging</a:t>
            </a:r>
            <a:r>
              <a:rPr lang="en-US" sz="700" dirty="0">
                <a:solidFill>
                  <a:srgbClr val="454E60"/>
                </a:solidFill>
                <a:latin typeface="+mn-lt"/>
              </a:rPr>
              <a:t> data is not yet available.</a:t>
            </a:r>
          </a:p>
          <a:p>
            <a:pPr algn="l"/>
            <a:endParaRPr lang="en-US" sz="1600" dirty="0">
              <a:solidFill>
                <a:srgbClr val="454E60"/>
              </a:solidFill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840985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83DCCEF6-E370-466F-871A-36BAA7C76A8A}"/>
              </a:ext>
            </a:extLst>
          </p:cNvPr>
          <p:cNvSpPr txBox="1"/>
          <p:nvPr/>
        </p:nvSpPr>
        <p:spPr>
          <a:xfrm>
            <a:off x="271463" y="1026820"/>
            <a:ext cx="11623530" cy="5316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3400"/>
              </a:lnSpc>
              <a:spcAft>
                <a:spcPts val="1200"/>
              </a:spcAft>
              <a:buClr>
                <a:srgbClr val="FE5E55"/>
              </a:buClr>
            </a:pPr>
            <a:r>
              <a:rPr lang="fr-FR" sz="28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Cibles des vaccins</a:t>
            </a:r>
          </a:p>
          <a:p>
            <a:pPr algn="just">
              <a:lnSpc>
                <a:spcPct val="200000"/>
              </a:lnSpc>
              <a:spcAft>
                <a:spcPts val="1200"/>
              </a:spcAft>
              <a:buClr>
                <a:srgbClr val="FE5E55"/>
              </a:buClr>
            </a:pPr>
            <a:r>
              <a:rPr lang="fr-FR" sz="2800" dirty="0">
                <a:latin typeface="Arial" panose="020B0604020202020204" pitchFamily="34" charset="0"/>
                <a:cs typeface="Arial" panose="020B0604020202020204" pitchFamily="34" charset="0"/>
              </a:rPr>
              <a:t>- Filles avec pathologies chroniques ( VIH, Déficits immunitaires primitifs)</a:t>
            </a:r>
          </a:p>
          <a:p>
            <a:pPr algn="just">
              <a:lnSpc>
                <a:spcPct val="200000"/>
              </a:lnSpc>
              <a:spcAft>
                <a:spcPts val="1200"/>
              </a:spcAft>
              <a:buClr>
                <a:srgbClr val="FE5E55"/>
              </a:buClr>
            </a:pPr>
            <a:r>
              <a:rPr lang="fr-FR" sz="2800" dirty="0">
                <a:latin typeface="Arial" panose="020B0604020202020204" pitchFamily="34" charset="0"/>
                <a:cs typeface="Arial" panose="020B0604020202020204" pitchFamily="34" charset="0"/>
              </a:rPr>
              <a:t>- Filles victimes d’abus sexuels</a:t>
            </a:r>
          </a:p>
          <a:p>
            <a:pPr algn="just">
              <a:lnSpc>
                <a:spcPct val="200000"/>
              </a:lnSpc>
              <a:spcAft>
                <a:spcPts val="1200"/>
              </a:spcAft>
              <a:buClr>
                <a:srgbClr val="FE5E55"/>
              </a:buClr>
            </a:pPr>
            <a:r>
              <a:rPr lang="fr-FR" sz="2800" dirty="0">
                <a:latin typeface="Arial" panose="020B0604020202020204" pitchFamily="34" charset="0"/>
                <a:cs typeface="Arial" panose="020B0604020202020204" pitchFamily="34" charset="0"/>
              </a:rPr>
              <a:t>- Filles vulnérables</a:t>
            </a:r>
          </a:p>
          <a:p>
            <a:pPr algn="just">
              <a:lnSpc>
                <a:spcPct val="200000"/>
              </a:lnSpc>
              <a:spcAft>
                <a:spcPts val="1200"/>
              </a:spcAft>
              <a:buClr>
                <a:srgbClr val="FE5E55"/>
              </a:buClr>
            </a:pPr>
            <a:r>
              <a:rPr lang="fr-FR" sz="2800" dirty="0">
                <a:latin typeface="Arial" panose="020B0604020202020204" pitchFamily="34" charset="0"/>
                <a:cs typeface="Arial" panose="020B0604020202020204" pitchFamily="34" charset="0"/>
              </a:rPr>
              <a:t>Et aussi les garçons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AB87C53D-7B5B-4AB4-AE68-BBAB8BA89D54}"/>
              </a:ext>
            </a:extLst>
          </p:cNvPr>
          <p:cNvGrpSpPr/>
          <p:nvPr/>
        </p:nvGrpSpPr>
        <p:grpSpPr>
          <a:xfrm>
            <a:off x="231448" y="167639"/>
            <a:ext cx="11723923" cy="590729"/>
            <a:chOff x="231448" y="167639"/>
            <a:chExt cx="11723923" cy="59072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F67F46E-4DB3-4EFD-82B7-61C976CE2B84}"/>
                </a:ext>
              </a:extLst>
            </p:cNvPr>
            <p:cNvSpPr/>
            <p:nvPr/>
          </p:nvSpPr>
          <p:spPr>
            <a:xfrm>
              <a:off x="452846" y="171450"/>
              <a:ext cx="11152010" cy="586918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Ellipse 1">
              <a:extLst>
                <a:ext uri="{FF2B5EF4-FFF2-40B4-BE49-F238E27FC236}">
                  <a16:creationId xmlns:a16="http://schemas.microsoft.com/office/drawing/2014/main" id="{E7D16B78-8415-476E-8E34-D2DF643C6C32}"/>
                </a:ext>
              </a:extLst>
            </p:cNvPr>
            <p:cNvSpPr/>
            <p:nvPr/>
          </p:nvSpPr>
          <p:spPr>
            <a:xfrm>
              <a:off x="11319100" y="169998"/>
              <a:ext cx="636271" cy="58691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76F130AC-80F0-4B30-BB0D-EAFE33521E3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94441" y="229457"/>
              <a:ext cx="517359" cy="468000"/>
            </a:xfrm>
            <a:prstGeom prst="rect">
              <a:avLst/>
            </a:prstGeom>
          </p:spPr>
        </p:pic>
        <p:sp>
          <p:nvSpPr>
            <p:cNvPr id="14" name="Ellipse 13">
              <a:extLst>
                <a:ext uri="{FF2B5EF4-FFF2-40B4-BE49-F238E27FC236}">
                  <a16:creationId xmlns:a16="http://schemas.microsoft.com/office/drawing/2014/main" id="{77AD599E-4C10-4C3A-833E-E3CF04D0D1AC}"/>
                </a:ext>
              </a:extLst>
            </p:cNvPr>
            <p:cNvSpPr/>
            <p:nvPr/>
          </p:nvSpPr>
          <p:spPr>
            <a:xfrm>
              <a:off x="231448" y="167639"/>
              <a:ext cx="636271" cy="58691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FD3D7A0A-C0A5-4CCF-B563-085733C31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01137" y="167639"/>
            <a:ext cx="684000" cy="600075"/>
          </a:xfrm>
        </p:spPr>
        <p:txBody>
          <a:bodyPr/>
          <a:lstStyle/>
          <a:p>
            <a:pPr algn="ctr"/>
            <a:fld id="{E08D205E-34E0-4D4E-B6CF-D546C54444F4}" type="slidenum">
              <a:rPr lang="en-US" sz="2400" b="1" smtClean="0">
                <a:solidFill>
                  <a:srgbClr val="7030A0"/>
                </a:solidFill>
                <a:latin typeface="Arial Black" panose="020B0A04020102020204" pitchFamily="34" charset="0"/>
              </a:rPr>
              <a:pPr algn="ctr"/>
              <a:t>69</a:t>
            </a:fld>
            <a:endParaRPr lang="en-US" sz="2400" b="1" dirty="0">
              <a:solidFill>
                <a:srgbClr val="7030A0"/>
              </a:solidFill>
              <a:latin typeface="Arial Black" panose="020B0A04020102020204" pitchFamily="34" charset="0"/>
            </a:endParaRPr>
          </a:p>
        </p:txBody>
      </p:sp>
      <p:sp>
        <p:nvSpPr>
          <p:cNvPr id="25" name="TextBox 6">
            <a:extLst>
              <a:ext uri="{FF2B5EF4-FFF2-40B4-BE49-F238E27FC236}">
                <a16:creationId xmlns:a16="http://schemas.microsoft.com/office/drawing/2014/main" id="{E30294B8-4862-474C-A351-C243AB29489B}"/>
              </a:ext>
            </a:extLst>
          </p:cNvPr>
          <p:cNvSpPr txBox="1"/>
          <p:nvPr/>
        </p:nvSpPr>
        <p:spPr>
          <a:xfrm>
            <a:off x="915449" y="181078"/>
            <a:ext cx="10275066" cy="55399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fr-FR" sz="3600" b="1" dirty="0">
                <a:solidFill>
                  <a:schemeClr val="bg1"/>
                </a:solidFill>
                <a:latin typeface="+mj-lt"/>
              </a:rPr>
              <a:t>Vaccins contre les Papillomavirus humains</a:t>
            </a:r>
            <a:endParaRPr lang="id-ID" sz="3600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846193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83DCCEF6-E370-466F-871A-36BAA7C76A8A}"/>
              </a:ext>
            </a:extLst>
          </p:cNvPr>
          <p:cNvSpPr txBox="1"/>
          <p:nvPr/>
        </p:nvSpPr>
        <p:spPr>
          <a:xfrm>
            <a:off x="104923" y="814016"/>
            <a:ext cx="11982154" cy="29781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lnSpc>
                <a:spcPct val="150000"/>
              </a:lnSpc>
            </a:pPr>
            <a:r>
              <a:rPr lang="fr-FR" altLang="fr-FR" sz="3200" b="1" dirty="0">
                <a:solidFill>
                  <a:srgbClr val="7030A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- Génome</a:t>
            </a:r>
          </a:p>
          <a:p>
            <a:pPr lvl="1" eaLnBrk="1" hangingPunct="1">
              <a:lnSpc>
                <a:spcPct val="150000"/>
              </a:lnSpc>
            </a:pPr>
            <a:r>
              <a:rPr lang="fr-FR" altLang="fr-FR" sz="240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1 seul brin codant : </a:t>
            </a:r>
          </a:p>
          <a:p>
            <a:pPr lvl="1" eaLnBrk="1" hangingPunct="1">
              <a:lnSpc>
                <a:spcPct val="150000"/>
              </a:lnSpc>
            </a:pPr>
            <a:r>
              <a:rPr lang="fr-FR" altLang="fr-FR" sz="240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-</a:t>
            </a:r>
            <a:r>
              <a:rPr lang="fr-FR" altLang="fr-FR" sz="2400" b="1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Région précoce E </a:t>
            </a:r>
            <a:r>
              <a:rPr lang="fr-FR" altLang="fr-FR" sz="240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(Early)</a:t>
            </a:r>
          </a:p>
          <a:p>
            <a:pPr lvl="1" eaLnBrk="1" hangingPunct="1">
              <a:lnSpc>
                <a:spcPct val="150000"/>
              </a:lnSpc>
            </a:pPr>
            <a:r>
              <a:rPr lang="fr-FR" altLang="fr-FR" sz="240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-</a:t>
            </a:r>
            <a:r>
              <a:rPr lang="fr-FR" altLang="fr-FR" sz="2400" b="1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Région tardive L </a:t>
            </a:r>
            <a:r>
              <a:rPr lang="fr-FR" altLang="fr-FR" sz="240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(Late) </a:t>
            </a:r>
          </a:p>
          <a:p>
            <a:pPr lvl="1" eaLnBrk="1" hangingPunct="1">
              <a:lnSpc>
                <a:spcPct val="150000"/>
              </a:lnSpc>
            </a:pPr>
            <a:r>
              <a:rPr lang="fr-FR" altLang="fr-FR" sz="240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-</a:t>
            </a:r>
            <a:r>
              <a:rPr lang="fr-FR" altLang="fr-FR" sz="2400" b="1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Région de contrôle </a:t>
            </a:r>
            <a:r>
              <a:rPr lang="fr-FR" altLang="fr-FR" sz="240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appelée LCR (Long </a:t>
            </a:r>
            <a:r>
              <a:rPr lang="fr-FR" altLang="fr-FR" sz="2400" dirty="0">
                <a:ea typeface="ＭＳ Ｐゴシック" panose="020B0600070205080204" pitchFamily="34" charset="-128"/>
              </a:rPr>
              <a:t>Control </a:t>
            </a:r>
            <a:r>
              <a:rPr lang="fr-FR" altLang="fr-FR" sz="2400" dirty="0" err="1">
                <a:ea typeface="ＭＳ Ｐゴシック" panose="020B0600070205080204" pitchFamily="34" charset="-128"/>
              </a:rPr>
              <a:t>Region</a:t>
            </a:r>
            <a:r>
              <a:rPr lang="fr-FR" altLang="fr-FR" sz="2400" dirty="0">
                <a:ea typeface="ＭＳ Ｐゴシック" panose="020B0600070205080204" pitchFamily="34" charset="-128"/>
              </a:rPr>
              <a:t>)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AB87C53D-7B5B-4AB4-AE68-BBAB8BA89D54}"/>
              </a:ext>
            </a:extLst>
          </p:cNvPr>
          <p:cNvGrpSpPr/>
          <p:nvPr/>
        </p:nvGrpSpPr>
        <p:grpSpPr>
          <a:xfrm>
            <a:off x="231448" y="167639"/>
            <a:ext cx="11723923" cy="590729"/>
            <a:chOff x="231448" y="167639"/>
            <a:chExt cx="11723923" cy="59072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F67F46E-4DB3-4EFD-82B7-61C976CE2B84}"/>
                </a:ext>
              </a:extLst>
            </p:cNvPr>
            <p:cNvSpPr/>
            <p:nvPr/>
          </p:nvSpPr>
          <p:spPr>
            <a:xfrm>
              <a:off x="452846" y="171450"/>
              <a:ext cx="11152010" cy="586918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Ellipse 1">
              <a:extLst>
                <a:ext uri="{FF2B5EF4-FFF2-40B4-BE49-F238E27FC236}">
                  <a16:creationId xmlns:a16="http://schemas.microsoft.com/office/drawing/2014/main" id="{E7D16B78-8415-476E-8E34-D2DF643C6C32}"/>
                </a:ext>
              </a:extLst>
            </p:cNvPr>
            <p:cNvSpPr/>
            <p:nvPr/>
          </p:nvSpPr>
          <p:spPr>
            <a:xfrm>
              <a:off x="11319100" y="169998"/>
              <a:ext cx="636271" cy="58691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76F130AC-80F0-4B30-BB0D-EAFE33521E3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94441" y="229457"/>
              <a:ext cx="517359" cy="468000"/>
            </a:xfrm>
            <a:prstGeom prst="rect">
              <a:avLst/>
            </a:prstGeom>
          </p:spPr>
        </p:pic>
        <p:sp>
          <p:nvSpPr>
            <p:cNvPr id="14" name="Ellipse 13">
              <a:extLst>
                <a:ext uri="{FF2B5EF4-FFF2-40B4-BE49-F238E27FC236}">
                  <a16:creationId xmlns:a16="http://schemas.microsoft.com/office/drawing/2014/main" id="{77AD599E-4C10-4C3A-833E-E3CF04D0D1AC}"/>
                </a:ext>
              </a:extLst>
            </p:cNvPr>
            <p:cNvSpPr/>
            <p:nvPr/>
          </p:nvSpPr>
          <p:spPr>
            <a:xfrm>
              <a:off x="231448" y="167639"/>
              <a:ext cx="636271" cy="58691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FD3D7A0A-C0A5-4CCF-B563-085733C31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01137" y="167639"/>
            <a:ext cx="684000" cy="600075"/>
          </a:xfrm>
        </p:spPr>
        <p:txBody>
          <a:bodyPr/>
          <a:lstStyle/>
          <a:p>
            <a:pPr algn="ctr"/>
            <a:fld id="{E08D205E-34E0-4D4E-B6CF-D546C54444F4}" type="slidenum">
              <a:rPr lang="en-US" sz="2400" b="1" smtClean="0">
                <a:solidFill>
                  <a:srgbClr val="7030A0"/>
                </a:solidFill>
                <a:latin typeface="Arial Black" panose="020B0A04020102020204" pitchFamily="34" charset="0"/>
              </a:rPr>
              <a:pPr algn="ctr"/>
              <a:t>7</a:t>
            </a:fld>
            <a:endParaRPr lang="en-US" sz="2400" b="1" dirty="0">
              <a:solidFill>
                <a:srgbClr val="7030A0"/>
              </a:solidFill>
              <a:latin typeface="Arial Black" panose="020B0A04020102020204" pitchFamily="34" charset="0"/>
            </a:endParaRPr>
          </a:p>
        </p:txBody>
      </p:sp>
      <p:sp>
        <p:nvSpPr>
          <p:cNvPr id="25" name="TextBox 6">
            <a:extLst>
              <a:ext uri="{FF2B5EF4-FFF2-40B4-BE49-F238E27FC236}">
                <a16:creationId xmlns:a16="http://schemas.microsoft.com/office/drawing/2014/main" id="{E30294B8-4862-474C-A351-C243AB29489B}"/>
              </a:ext>
            </a:extLst>
          </p:cNvPr>
          <p:cNvSpPr txBox="1"/>
          <p:nvPr/>
        </p:nvSpPr>
        <p:spPr>
          <a:xfrm>
            <a:off x="867719" y="119524"/>
            <a:ext cx="10322796" cy="67710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fr-FR" sz="4400" b="1" dirty="0">
                <a:solidFill>
                  <a:schemeClr val="bg1"/>
                </a:solidFill>
                <a:latin typeface="+mj-lt"/>
              </a:rPr>
              <a:t>Virologie</a:t>
            </a:r>
            <a:endParaRPr lang="id-ID" sz="4400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D4CC4EFF-4B7B-6851-6A15-C6718E9CE9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8333" y="3266344"/>
            <a:ext cx="7218744" cy="3319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892671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PV-FASTER: searching for strategies to serve the cervical cancer  elimination campaign in COVID-19 times">
            <a:extLst>
              <a:ext uri="{FF2B5EF4-FFF2-40B4-BE49-F238E27FC236}">
                <a16:creationId xmlns:a16="http://schemas.microsoft.com/office/drawing/2014/main" id="{81696D4C-FA05-73D1-405C-130184E145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3629" y="292100"/>
            <a:ext cx="9267371" cy="627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565671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E7DA6923-2DAA-FC8D-F5C8-25D6E87DAE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9828" y="141514"/>
            <a:ext cx="9241971" cy="6454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00837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83DCCEF6-E370-466F-871A-36BAA7C76A8A}"/>
              </a:ext>
            </a:extLst>
          </p:cNvPr>
          <p:cNvSpPr txBox="1"/>
          <p:nvPr/>
        </p:nvSpPr>
        <p:spPr>
          <a:xfrm>
            <a:off x="271463" y="1026820"/>
            <a:ext cx="1162353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3400"/>
              </a:lnSpc>
              <a:spcAft>
                <a:spcPts val="1200"/>
              </a:spcAft>
              <a:buClr>
                <a:srgbClr val="FE5E55"/>
              </a:buClr>
            </a:pPr>
            <a:r>
              <a:rPr lang="fr-FR" sz="2400" b="1" dirty="0">
                <a:solidFill>
                  <a:srgbClr val="7030A0"/>
                </a:solidFill>
                <a:latin typeface="Arial Narrow" panose="020B0606020202030204" pitchFamily="34" charset="0"/>
                <a:cs typeface="Segoe UI" panose="020B0502040204020203" pitchFamily="34" charset="0"/>
              </a:rPr>
              <a:t>Effets secondaires</a:t>
            </a:r>
          </a:p>
          <a:p>
            <a:pPr algn="just">
              <a:lnSpc>
                <a:spcPts val="3400"/>
              </a:lnSpc>
              <a:spcAft>
                <a:spcPts val="1200"/>
              </a:spcAft>
              <a:buClr>
                <a:srgbClr val="FE5E55"/>
              </a:buClr>
            </a:pPr>
            <a:endParaRPr lang="fr-FR" sz="2400" b="1" dirty="0">
              <a:solidFill>
                <a:srgbClr val="7030A0"/>
              </a:solidFill>
              <a:latin typeface="Arial Narrow" panose="020B0606020202030204" pitchFamily="34" charset="0"/>
              <a:cs typeface="Segoe UI" panose="020B0502040204020203" pitchFamily="34" charset="0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AB87C53D-7B5B-4AB4-AE68-BBAB8BA89D54}"/>
              </a:ext>
            </a:extLst>
          </p:cNvPr>
          <p:cNvGrpSpPr/>
          <p:nvPr/>
        </p:nvGrpSpPr>
        <p:grpSpPr>
          <a:xfrm>
            <a:off x="231448" y="167639"/>
            <a:ext cx="11723923" cy="590729"/>
            <a:chOff x="231448" y="167639"/>
            <a:chExt cx="11723923" cy="59072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F67F46E-4DB3-4EFD-82B7-61C976CE2B84}"/>
                </a:ext>
              </a:extLst>
            </p:cNvPr>
            <p:cNvSpPr/>
            <p:nvPr/>
          </p:nvSpPr>
          <p:spPr>
            <a:xfrm>
              <a:off x="452846" y="171450"/>
              <a:ext cx="11152010" cy="586918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Ellipse 1">
              <a:extLst>
                <a:ext uri="{FF2B5EF4-FFF2-40B4-BE49-F238E27FC236}">
                  <a16:creationId xmlns:a16="http://schemas.microsoft.com/office/drawing/2014/main" id="{E7D16B78-8415-476E-8E34-D2DF643C6C32}"/>
                </a:ext>
              </a:extLst>
            </p:cNvPr>
            <p:cNvSpPr/>
            <p:nvPr/>
          </p:nvSpPr>
          <p:spPr>
            <a:xfrm>
              <a:off x="11319100" y="169998"/>
              <a:ext cx="636271" cy="58691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76F130AC-80F0-4B30-BB0D-EAFE33521E3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94441" y="229457"/>
              <a:ext cx="517359" cy="468000"/>
            </a:xfrm>
            <a:prstGeom prst="rect">
              <a:avLst/>
            </a:prstGeom>
          </p:spPr>
        </p:pic>
        <p:sp>
          <p:nvSpPr>
            <p:cNvPr id="14" name="Ellipse 13">
              <a:extLst>
                <a:ext uri="{FF2B5EF4-FFF2-40B4-BE49-F238E27FC236}">
                  <a16:creationId xmlns:a16="http://schemas.microsoft.com/office/drawing/2014/main" id="{77AD599E-4C10-4C3A-833E-E3CF04D0D1AC}"/>
                </a:ext>
              </a:extLst>
            </p:cNvPr>
            <p:cNvSpPr/>
            <p:nvPr/>
          </p:nvSpPr>
          <p:spPr>
            <a:xfrm>
              <a:off x="231448" y="167639"/>
              <a:ext cx="636271" cy="58691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FD3D7A0A-C0A5-4CCF-B563-085733C31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01137" y="167639"/>
            <a:ext cx="684000" cy="600075"/>
          </a:xfrm>
        </p:spPr>
        <p:txBody>
          <a:bodyPr/>
          <a:lstStyle/>
          <a:p>
            <a:pPr algn="ctr"/>
            <a:fld id="{E08D205E-34E0-4D4E-B6CF-D546C54444F4}" type="slidenum">
              <a:rPr lang="en-US" sz="2400" b="1" smtClean="0">
                <a:solidFill>
                  <a:srgbClr val="7030A0"/>
                </a:solidFill>
                <a:latin typeface="Arial Black" panose="020B0A04020102020204" pitchFamily="34" charset="0"/>
              </a:rPr>
              <a:pPr algn="ctr"/>
              <a:t>72</a:t>
            </a:fld>
            <a:endParaRPr lang="en-US" sz="2400" b="1" dirty="0">
              <a:solidFill>
                <a:srgbClr val="7030A0"/>
              </a:solidFill>
              <a:latin typeface="Arial Black" panose="020B0A04020102020204" pitchFamily="34" charset="0"/>
            </a:endParaRPr>
          </a:p>
        </p:txBody>
      </p:sp>
      <p:sp>
        <p:nvSpPr>
          <p:cNvPr id="25" name="TextBox 6">
            <a:extLst>
              <a:ext uri="{FF2B5EF4-FFF2-40B4-BE49-F238E27FC236}">
                <a16:creationId xmlns:a16="http://schemas.microsoft.com/office/drawing/2014/main" id="{E30294B8-4862-474C-A351-C243AB29489B}"/>
              </a:ext>
            </a:extLst>
          </p:cNvPr>
          <p:cNvSpPr txBox="1"/>
          <p:nvPr/>
        </p:nvSpPr>
        <p:spPr>
          <a:xfrm>
            <a:off x="915449" y="181078"/>
            <a:ext cx="10275066" cy="55399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fr-FR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Vaccins contre les Papillomavirus humains</a:t>
            </a:r>
            <a:endParaRPr lang="id-ID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EFB38A8-17D9-36B2-FEA4-FBA4E7FB96BF}"/>
              </a:ext>
            </a:extLst>
          </p:cNvPr>
          <p:cNvSpPr/>
          <p:nvPr/>
        </p:nvSpPr>
        <p:spPr>
          <a:xfrm>
            <a:off x="385764" y="1562699"/>
            <a:ext cx="11144250" cy="76944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fr-SN" sz="2400" b="1" i="1" dirty="0" err="1">
                <a:solidFill>
                  <a:srgbClr val="0054FC"/>
                </a:solidFill>
                <a:latin typeface="Arial" panose="020B0604020202020204" pitchFamily="34" charset="0"/>
              </a:rPr>
              <a:t>European</a:t>
            </a:r>
            <a:r>
              <a:rPr lang="fr-SN" sz="2400" b="1" i="1" dirty="0">
                <a:solidFill>
                  <a:srgbClr val="0054FC"/>
                </a:solidFill>
                <a:latin typeface="Arial" panose="020B0604020202020204" pitchFamily="34" charset="0"/>
              </a:rPr>
              <a:t> Center for </a:t>
            </a:r>
            <a:r>
              <a:rPr lang="fr-SN" sz="2400" b="1" i="1" dirty="0" err="1">
                <a:solidFill>
                  <a:srgbClr val="0054FC"/>
                </a:solidFill>
                <a:latin typeface="Arial" panose="020B0604020202020204" pitchFamily="34" charset="0"/>
              </a:rPr>
              <a:t>Disease</a:t>
            </a:r>
            <a:r>
              <a:rPr lang="fr-SN" sz="2400" b="1" i="1" dirty="0">
                <a:solidFill>
                  <a:srgbClr val="0054FC"/>
                </a:solidFill>
                <a:latin typeface="Arial" panose="020B0604020202020204" pitchFamily="34" charset="0"/>
              </a:rPr>
              <a:t> Control</a:t>
            </a:r>
            <a:r>
              <a:rPr lang="fr-SN" sz="2400" b="1" dirty="0">
                <a:solidFill>
                  <a:srgbClr val="0054FC"/>
                </a:solidFill>
                <a:latin typeface="Arial" panose="020B0604020202020204" pitchFamily="34" charset="0"/>
              </a:rPr>
              <a:t> (ECDC</a:t>
            </a:r>
            <a:r>
              <a:rPr lang="fr-SN" sz="2000" b="1" dirty="0">
                <a:solidFill>
                  <a:srgbClr val="0054FC"/>
                </a:solidFill>
                <a:latin typeface="Arial" panose="020B0604020202020204" pitchFamily="34" charset="0"/>
              </a:rPr>
              <a:t>) </a:t>
            </a:r>
          </a:p>
          <a:p>
            <a:pPr algn="ctr"/>
            <a:r>
              <a:rPr lang="fr-SN" sz="2000" b="1" dirty="0">
                <a:solidFill>
                  <a:srgbClr val="0054FC"/>
                </a:solidFill>
                <a:latin typeface="Arial" panose="020B0604020202020204" pitchFamily="34" charset="0"/>
              </a:rPr>
              <a:t>et l'Agence Européenne du Médicament </a:t>
            </a:r>
            <a:endParaRPr lang="fr-SN" dirty="0">
              <a:latin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73CEE0E-E9B9-004B-FA49-9B5B8E95605D}"/>
              </a:ext>
            </a:extLst>
          </p:cNvPr>
          <p:cNvSpPr/>
          <p:nvPr/>
        </p:nvSpPr>
        <p:spPr>
          <a:xfrm>
            <a:off x="214313" y="2509939"/>
            <a:ext cx="11758612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fr-SN" sz="2800" dirty="0">
                <a:latin typeface="Arial" panose="020B0604020202020204" pitchFamily="34" charset="0"/>
                <a:cs typeface="Arial" panose="020B0604020202020204" pitchFamily="34" charset="0"/>
              </a:rPr>
              <a:t>Effets indésirables </a:t>
            </a:r>
            <a:r>
              <a:rPr lang="fr-SN" sz="2800" b="1" u="sng" dirty="0" err="1">
                <a:solidFill>
                  <a:srgbClr val="0054F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légèrs</a:t>
            </a:r>
            <a:r>
              <a:rPr lang="fr-SN" sz="2800" b="1" u="sng" dirty="0">
                <a:solidFill>
                  <a:srgbClr val="0054F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ou modérés </a:t>
            </a:r>
            <a:endParaRPr lang="fr-SN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SN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itchFamily="2" charset="2"/>
              <a:buChar char="q"/>
            </a:pPr>
            <a:r>
              <a:rPr lang="fr-SN" sz="2800" dirty="0">
                <a:latin typeface="Arial" panose="020B0604020202020204" pitchFamily="34" charset="0"/>
                <a:cs typeface="Arial" panose="020B0604020202020204" pitchFamily="34" charset="0"/>
              </a:rPr>
              <a:t>Etudes disponibles montrent même incidence jeunes filles vaccinées/population générale </a:t>
            </a:r>
          </a:p>
          <a:p>
            <a:endParaRPr lang="fr-SN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SN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SN" sz="2800" b="1" u="sng" dirty="0">
                <a:solidFill>
                  <a:srgbClr val="0054F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Syndrome Douloureux Régional Complexe </a:t>
            </a:r>
            <a:r>
              <a:rPr lang="fr-SN" sz="2800" dirty="0">
                <a:solidFill>
                  <a:srgbClr val="0054F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(SDRC) </a:t>
            </a:r>
            <a:r>
              <a:rPr lang="fr-SN" sz="2800" dirty="0">
                <a:latin typeface="Arial" panose="020B0604020202020204" pitchFamily="34" charset="0"/>
                <a:cs typeface="Arial" panose="020B0604020202020204" pitchFamily="34" charset="0"/>
              </a:rPr>
              <a:t>et le </a:t>
            </a:r>
            <a:r>
              <a:rPr lang="fr-SN" sz="2800" b="1" u="sng" dirty="0">
                <a:solidFill>
                  <a:srgbClr val="0054F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Syndrome de Tachycardie Orthostatique Posturale</a:t>
            </a:r>
            <a:r>
              <a:rPr lang="fr-SN" sz="2800" b="1" dirty="0">
                <a:solidFill>
                  <a:srgbClr val="0054F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SN" sz="2800" dirty="0">
                <a:solidFill>
                  <a:srgbClr val="0054F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(STOP</a:t>
            </a:r>
            <a:r>
              <a:rPr lang="fr-SN" sz="2800" dirty="0">
                <a:latin typeface="Arial" panose="020B0604020202020204" pitchFamily="34" charset="0"/>
                <a:cs typeface="Arial" panose="020B0604020202020204" pitchFamily="34" charset="0"/>
              </a:rPr>
              <a:t>) </a:t>
            </a:r>
            <a:endParaRPr lang="fr-SN" sz="2800" dirty="0">
              <a:solidFill>
                <a:srgbClr val="4E5C6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0F1F85D-51E0-A99B-5037-7C43125BAAF2}"/>
              </a:ext>
            </a:extLst>
          </p:cNvPr>
          <p:cNvSpPr/>
          <p:nvPr/>
        </p:nvSpPr>
        <p:spPr>
          <a:xfrm>
            <a:off x="1014413" y="6000751"/>
            <a:ext cx="10515600" cy="4616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fr-SN" sz="2400" b="1" dirty="0">
                <a:solidFill>
                  <a:srgbClr val="C00000"/>
                </a:solidFill>
                <a:latin typeface="Arial" panose="020B0604020202020204" pitchFamily="34" charset="0"/>
              </a:rPr>
              <a:t> Données de sécurité recueillies sont  rassurantes</a:t>
            </a:r>
          </a:p>
        </p:txBody>
      </p:sp>
    </p:spTree>
    <p:extLst>
      <p:ext uri="{BB962C8B-B14F-4D97-AF65-F5344CB8AC3E}">
        <p14:creationId xmlns:p14="http://schemas.microsoft.com/office/powerpoint/2010/main" val="107850686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83DCCEF6-E370-466F-871A-36BAA7C76A8A}"/>
              </a:ext>
            </a:extLst>
          </p:cNvPr>
          <p:cNvSpPr txBox="1"/>
          <p:nvPr/>
        </p:nvSpPr>
        <p:spPr>
          <a:xfrm>
            <a:off x="271463" y="1026820"/>
            <a:ext cx="11623530" cy="16671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3400"/>
              </a:lnSpc>
              <a:spcAft>
                <a:spcPts val="1200"/>
              </a:spcAft>
              <a:buClr>
                <a:srgbClr val="FE5E55"/>
              </a:buClr>
            </a:pPr>
            <a:r>
              <a:rPr lang="fr-FR" sz="3200" b="1" dirty="0">
                <a:solidFill>
                  <a:srgbClr val="7030A0"/>
                </a:solidFill>
                <a:latin typeface="+mj-lt"/>
                <a:cs typeface="Segoe UI" panose="020B0502040204020203" pitchFamily="34" charset="0"/>
              </a:rPr>
              <a:t>Effets secondaires</a:t>
            </a:r>
          </a:p>
          <a:p>
            <a:pPr algn="just">
              <a:lnSpc>
                <a:spcPts val="3400"/>
              </a:lnSpc>
              <a:spcAft>
                <a:spcPts val="1200"/>
              </a:spcAft>
              <a:buClr>
                <a:srgbClr val="FE5E55"/>
              </a:buClr>
            </a:pPr>
            <a:endParaRPr lang="fr-FR" sz="2400" b="1" dirty="0">
              <a:solidFill>
                <a:srgbClr val="7030A0"/>
              </a:solidFill>
              <a:latin typeface="Arial Narrow" panose="020B0606020202030204" pitchFamily="34" charset="0"/>
              <a:cs typeface="Segoe UI" panose="020B0502040204020203" pitchFamily="34" charset="0"/>
            </a:endParaRPr>
          </a:p>
          <a:p>
            <a:pPr algn="just">
              <a:lnSpc>
                <a:spcPts val="3400"/>
              </a:lnSpc>
              <a:spcAft>
                <a:spcPts val="1200"/>
              </a:spcAft>
              <a:buClr>
                <a:srgbClr val="FE5E55"/>
              </a:buClr>
            </a:pPr>
            <a:endParaRPr lang="fr-FR" sz="2400" b="1" dirty="0">
              <a:solidFill>
                <a:srgbClr val="7030A0"/>
              </a:solidFill>
              <a:latin typeface="Arial Narrow" panose="020B0606020202030204" pitchFamily="34" charset="0"/>
              <a:cs typeface="Segoe UI" panose="020B0502040204020203" pitchFamily="34" charset="0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AB87C53D-7B5B-4AB4-AE68-BBAB8BA89D54}"/>
              </a:ext>
            </a:extLst>
          </p:cNvPr>
          <p:cNvGrpSpPr/>
          <p:nvPr/>
        </p:nvGrpSpPr>
        <p:grpSpPr>
          <a:xfrm>
            <a:off x="231448" y="167639"/>
            <a:ext cx="11723923" cy="590729"/>
            <a:chOff x="231448" y="167639"/>
            <a:chExt cx="11723923" cy="59072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F67F46E-4DB3-4EFD-82B7-61C976CE2B84}"/>
                </a:ext>
              </a:extLst>
            </p:cNvPr>
            <p:cNvSpPr/>
            <p:nvPr/>
          </p:nvSpPr>
          <p:spPr>
            <a:xfrm>
              <a:off x="452846" y="171450"/>
              <a:ext cx="11152010" cy="586918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Ellipse 1">
              <a:extLst>
                <a:ext uri="{FF2B5EF4-FFF2-40B4-BE49-F238E27FC236}">
                  <a16:creationId xmlns:a16="http://schemas.microsoft.com/office/drawing/2014/main" id="{E7D16B78-8415-476E-8E34-D2DF643C6C32}"/>
                </a:ext>
              </a:extLst>
            </p:cNvPr>
            <p:cNvSpPr/>
            <p:nvPr/>
          </p:nvSpPr>
          <p:spPr>
            <a:xfrm>
              <a:off x="11319100" y="169998"/>
              <a:ext cx="636271" cy="58691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76F130AC-80F0-4B30-BB0D-EAFE33521E3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94441" y="229457"/>
              <a:ext cx="517359" cy="468000"/>
            </a:xfrm>
            <a:prstGeom prst="rect">
              <a:avLst/>
            </a:prstGeom>
          </p:spPr>
        </p:pic>
        <p:sp>
          <p:nvSpPr>
            <p:cNvPr id="14" name="Ellipse 13">
              <a:extLst>
                <a:ext uri="{FF2B5EF4-FFF2-40B4-BE49-F238E27FC236}">
                  <a16:creationId xmlns:a16="http://schemas.microsoft.com/office/drawing/2014/main" id="{77AD599E-4C10-4C3A-833E-E3CF04D0D1AC}"/>
                </a:ext>
              </a:extLst>
            </p:cNvPr>
            <p:cNvSpPr/>
            <p:nvPr/>
          </p:nvSpPr>
          <p:spPr>
            <a:xfrm>
              <a:off x="231448" y="167639"/>
              <a:ext cx="636271" cy="58691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FD3D7A0A-C0A5-4CCF-B563-085733C31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01137" y="167639"/>
            <a:ext cx="684000" cy="600075"/>
          </a:xfrm>
        </p:spPr>
        <p:txBody>
          <a:bodyPr/>
          <a:lstStyle/>
          <a:p>
            <a:pPr algn="ctr"/>
            <a:fld id="{E08D205E-34E0-4D4E-B6CF-D546C54444F4}" type="slidenum">
              <a:rPr lang="en-US" sz="2400" b="1" smtClean="0">
                <a:solidFill>
                  <a:srgbClr val="7030A0"/>
                </a:solidFill>
                <a:latin typeface="Arial Black" panose="020B0A04020102020204" pitchFamily="34" charset="0"/>
              </a:rPr>
              <a:pPr algn="ctr"/>
              <a:t>73</a:t>
            </a:fld>
            <a:endParaRPr lang="en-US" sz="2400" b="1" dirty="0">
              <a:solidFill>
                <a:srgbClr val="7030A0"/>
              </a:solidFill>
              <a:latin typeface="Arial Black" panose="020B0A04020102020204" pitchFamily="34" charset="0"/>
            </a:endParaRPr>
          </a:p>
        </p:txBody>
      </p:sp>
      <p:sp>
        <p:nvSpPr>
          <p:cNvPr id="25" name="TextBox 6">
            <a:extLst>
              <a:ext uri="{FF2B5EF4-FFF2-40B4-BE49-F238E27FC236}">
                <a16:creationId xmlns:a16="http://schemas.microsoft.com/office/drawing/2014/main" id="{E30294B8-4862-474C-A351-C243AB29489B}"/>
              </a:ext>
            </a:extLst>
          </p:cNvPr>
          <p:cNvSpPr txBox="1"/>
          <p:nvPr/>
        </p:nvSpPr>
        <p:spPr>
          <a:xfrm>
            <a:off x="915449" y="181078"/>
            <a:ext cx="10275066" cy="55399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fr-FR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Vaccins contre les Papillomavirus humains</a:t>
            </a:r>
            <a:endParaRPr lang="id-ID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9D614F18-7750-A61D-91B8-DFB590F38928}"/>
              </a:ext>
            </a:extLst>
          </p:cNvPr>
          <p:cNvSpPr txBox="1"/>
          <p:nvPr/>
        </p:nvSpPr>
        <p:spPr>
          <a:xfrm>
            <a:off x="107345" y="1546621"/>
            <a:ext cx="11951766" cy="89255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2600" b="1" dirty="0">
                <a:solidFill>
                  <a:srgbClr val="0054FC"/>
                </a:solidFill>
              </a:rPr>
              <a:t>« COMITE CONSULTATIF MONDIAL SUR LA  SECURITE DES VACCINS » </a:t>
            </a:r>
            <a:r>
              <a:rPr lang="fr-FR" sz="2600" b="1" u="sng" dirty="0">
                <a:solidFill>
                  <a:srgbClr val="0054FC"/>
                </a:solidFill>
              </a:rPr>
              <a:t>(GACVS) </a:t>
            </a:r>
            <a:r>
              <a:rPr lang="fr-FR" sz="2600" b="1" dirty="0">
                <a:solidFill>
                  <a:srgbClr val="0054FC"/>
                </a:solidFill>
              </a:rPr>
              <a:t>DE L’OMS </a:t>
            </a:r>
            <a:r>
              <a:rPr lang="fr-FR" sz="2600" b="1" dirty="0"/>
              <a:t>2 – 3 </a:t>
            </a:r>
            <a:r>
              <a:rPr lang="fr-FR" sz="2600" b="1" dirty="0" err="1"/>
              <a:t>Dec</a:t>
            </a:r>
            <a:r>
              <a:rPr lang="fr-FR" sz="2600" b="1" dirty="0"/>
              <a:t> 2015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87AEFD25-D896-2AC5-2933-89F2442249B7}"/>
              </a:ext>
            </a:extLst>
          </p:cNvPr>
          <p:cNvSpPr txBox="1"/>
          <p:nvPr/>
        </p:nvSpPr>
        <p:spPr>
          <a:xfrm>
            <a:off x="736030" y="2639229"/>
            <a:ext cx="7797598" cy="64633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b="1" i="1" u="sng" dirty="0"/>
              <a:t>le GACVS </a:t>
            </a:r>
            <a:r>
              <a:rPr lang="fr-FR" dirty="0"/>
              <a:t>n’a </a:t>
            </a:r>
            <a:r>
              <a:rPr lang="fr-FR" dirty="0" err="1"/>
              <a:t>relévé</a:t>
            </a:r>
            <a:r>
              <a:rPr lang="fr-FR" dirty="0"/>
              <a:t> </a:t>
            </a:r>
            <a:r>
              <a:rPr lang="fr-FR" u="sng" dirty="0">
                <a:solidFill>
                  <a:srgbClr val="FF0000"/>
                </a:solidFill>
              </a:rPr>
              <a:t>aucun nouvel </a:t>
            </a:r>
            <a:r>
              <a:rPr lang="fr-FR" u="sng" dirty="0" err="1">
                <a:solidFill>
                  <a:srgbClr val="FF0000"/>
                </a:solidFill>
              </a:rPr>
              <a:t>elément</a:t>
            </a:r>
            <a:r>
              <a:rPr lang="fr-FR" u="sng" dirty="0">
                <a:solidFill>
                  <a:srgbClr val="FF0000"/>
                </a:solidFill>
              </a:rPr>
              <a:t> indésirable  préoccupant </a:t>
            </a:r>
            <a:r>
              <a:rPr lang="fr-FR" dirty="0"/>
              <a:t>en exploitant de nombreuses études de grande ampleur et de haute qualité</a:t>
            </a:r>
          </a:p>
        </p:txBody>
      </p:sp>
      <p:pic>
        <p:nvPicPr>
          <p:cNvPr id="12" name="Picture 4">
            <a:extLst>
              <a:ext uri="{FF2B5EF4-FFF2-40B4-BE49-F238E27FC236}">
                <a16:creationId xmlns:a16="http://schemas.microsoft.com/office/drawing/2014/main" id="{BFFDD429-513A-9FC5-008C-B62B8AB7E3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2703" y="3429000"/>
            <a:ext cx="4641850" cy="308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">
            <a:extLst>
              <a:ext uri="{FF2B5EF4-FFF2-40B4-BE49-F238E27FC236}">
                <a16:creationId xmlns:a16="http://schemas.microsoft.com/office/drawing/2014/main" id="{EF4EDA8C-AF4B-AECF-C7A0-1051B8A5AD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8322" y="3511456"/>
            <a:ext cx="3521075" cy="1449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3">
            <a:extLst>
              <a:ext uri="{FF2B5EF4-FFF2-40B4-BE49-F238E27FC236}">
                <a16:creationId xmlns:a16="http://schemas.microsoft.com/office/drawing/2014/main" id="{73922072-0619-DC06-6832-10FC8AADF7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2850" y="5071609"/>
            <a:ext cx="329202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</a:rPr>
              <a:t>WER 14 JULY 2017, 92th YEAR / 14 JUILLET 2017, </a:t>
            </a:r>
          </a:p>
          <a:p>
            <a:r>
              <a:rPr lang="en-US" sz="1200" b="1" dirty="0">
                <a:solidFill>
                  <a:srgbClr val="FF0000"/>
                </a:solidFill>
              </a:rPr>
              <a:t>92e ANNÉE - No 28, 2017, 92, 393–404</a:t>
            </a:r>
          </a:p>
          <a:p>
            <a:r>
              <a:rPr lang="en-US" sz="1200" b="1" dirty="0">
                <a:solidFill>
                  <a:srgbClr val="FF0000"/>
                </a:solidFill>
              </a:rPr>
              <a:t>http://</a:t>
            </a:r>
            <a:r>
              <a:rPr lang="en-US" sz="1200" b="1" dirty="0" err="1">
                <a:solidFill>
                  <a:srgbClr val="FF0000"/>
                </a:solidFill>
              </a:rPr>
              <a:t>www.who.int</a:t>
            </a:r>
            <a:r>
              <a:rPr lang="en-US" sz="1200" b="1" dirty="0">
                <a:solidFill>
                  <a:srgbClr val="FF0000"/>
                </a:solidFill>
              </a:rPr>
              <a:t>/</a:t>
            </a:r>
            <a:r>
              <a:rPr lang="en-US" sz="1200" b="1" dirty="0" err="1">
                <a:solidFill>
                  <a:srgbClr val="FF0000"/>
                </a:solidFill>
              </a:rPr>
              <a:t>wer</a:t>
            </a:r>
            <a:endParaRPr lang="en-US" sz="1200" b="1" dirty="0">
              <a:solidFill>
                <a:srgbClr val="FF0000"/>
              </a:solidFill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1AC2C6BE-7411-F7DB-3B20-2985E733C79E}"/>
              </a:ext>
            </a:extLst>
          </p:cNvPr>
          <p:cNvSpPr txBox="1"/>
          <p:nvPr/>
        </p:nvSpPr>
        <p:spPr>
          <a:xfrm>
            <a:off x="1538515" y="5939468"/>
            <a:ext cx="4572000" cy="83099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rgbClr val="000000"/>
                </a:solidFill>
              </a:rPr>
              <a:t>EXCELLENT PROFIL DE SECURITE DU VACCIN HPV </a:t>
            </a:r>
          </a:p>
        </p:txBody>
      </p:sp>
    </p:spTree>
    <p:extLst>
      <p:ext uri="{BB962C8B-B14F-4D97-AF65-F5344CB8AC3E}">
        <p14:creationId xmlns:p14="http://schemas.microsoft.com/office/powerpoint/2010/main" val="39013203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e 9">
            <a:extLst>
              <a:ext uri="{FF2B5EF4-FFF2-40B4-BE49-F238E27FC236}">
                <a16:creationId xmlns:a16="http://schemas.microsoft.com/office/drawing/2014/main" id="{AB87C53D-7B5B-4AB4-AE68-BBAB8BA89D54}"/>
              </a:ext>
            </a:extLst>
          </p:cNvPr>
          <p:cNvGrpSpPr/>
          <p:nvPr/>
        </p:nvGrpSpPr>
        <p:grpSpPr>
          <a:xfrm>
            <a:off x="231448" y="167639"/>
            <a:ext cx="11723923" cy="590729"/>
            <a:chOff x="231448" y="167639"/>
            <a:chExt cx="11723923" cy="59072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F67F46E-4DB3-4EFD-82B7-61C976CE2B84}"/>
                </a:ext>
              </a:extLst>
            </p:cNvPr>
            <p:cNvSpPr/>
            <p:nvPr/>
          </p:nvSpPr>
          <p:spPr>
            <a:xfrm>
              <a:off x="452846" y="171450"/>
              <a:ext cx="11152010" cy="586918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Ellipse 1">
              <a:extLst>
                <a:ext uri="{FF2B5EF4-FFF2-40B4-BE49-F238E27FC236}">
                  <a16:creationId xmlns:a16="http://schemas.microsoft.com/office/drawing/2014/main" id="{E7D16B78-8415-476E-8E34-D2DF643C6C32}"/>
                </a:ext>
              </a:extLst>
            </p:cNvPr>
            <p:cNvSpPr/>
            <p:nvPr/>
          </p:nvSpPr>
          <p:spPr>
            <a:xfrm>
              <a:off x="11319100" y="169998"/>
              <a:ext cx="636271" cy="58691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76F130AC-80F0-4B30-BB0D-EAFE33521E3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94441" y="229457"/>
              <a:ext cx="517359" cy="468000"/>
            </a:xfrm>
            <a:prstGeom prst="rect">
              <a:avLst/>
            </a:prstGeom>
          </p:spPr>
        </p:pic>
        <p:sp>
          <p:nvSpPr>
            <p:cNvPr id="14" name="Ellipse 13">
              <a:extLst>
                <a:ext uri="{FF2B5EF4-FFF2-40B4-BE49-F238E27FC236}">
                  <a16:creationId xmlns:a16="http://schemas.microsoft.com/office/drawing/2014/main" id="{77AD599E-4C10-4C3A-833E-E3CF04D0D1AC}"/>
                </a:ext>
              </a:extLst>
            </p:cNvPr>
            <p:cNvSpPr/>
            <p:nvPr/>
          </p:nvSpPr>
          <p:spPr>
            <a:xfrm>
              <a:off x="231448" y="167639"/>
              <a:ext cx="636271" cy="58691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FD3D7A0A-C0A5-4CCF-B563-085733C31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01137" y="167639"/>
            <a:ext cx="684000" cy="600075"/>
          </a:xfrm>
        </p:spPr>
        <p:txBody>
          <a:bodyPr/>
          <a:lstStyle/>
          <a:p>
            <a:pPr algn="ctr"/>
            <a:fld id="{E08D205E-34E0-4D4E-B6CF-D546C54444F4}" type="slidenum">
              <a:rPr lang="en-US" sz="2400" b="1" smtClean="0">
                <a:solidFill>
                  <a:srgbClr val="7030A0"/>
                </a:solidFill>
                <a:latin typeface="Arial Black" panose="020B0A04020102020204" pitchFamily="34" charset="0"/>
              </a:rPr>
              <a:pPr algn="ctr"/>
              <a:t>74</a:t>
            </a:fld>
            <a:endParaRPr lang="en-US" sz="2400" b="1" dirty="0">
              <a:solidFill>
                <a:srgbClr val="7030A0"/>
              </a:solidFill>
              <a:latin typeface="Arial Black" panose="020B0A04020102020204" pitchFamily="34" charset="0"/>
            </a:endParaRPr>
          </a:p>
        </p:txBody>
      </p:sp>
      <p:sp>
        <p:nvSpPr>
          <p:cNvPr id="25" name="TextBox 6">
            <a:extLst>
              <a:ext uri="{FF2B5EF4-FFF2-40B4-BE49-F238E27FC236}">
                <a16:creationId xmlns:a16="http://schemas.microsoft.com/office/drawing/2014/main" id="{E30294B8-4862-474C-A351-C243AB29489B}"/>
              </a:ext>
            </a:extLst>
          </p:cNvPr>
          <p:cNvSpPr txBox="1"/>
          <p:nvPr/>
        </p:nvSpPr>
        <p:spPr>
          <a:xfrm>
            <a:off x="898030" y="181078"/>
            <a:ext cx="10292485" cy="55399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fr-FR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Vaccins contre les Papillomavirus humains</a:t>
            </a:r>
            <a:endParaRPr lang="id-ID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7C0B4EE-BAEB-0291-7B6B-0994A3312257}"/>
              </a:ext>
            </a:extLst>
          </p:cNvPr>
          <p:cNvSpPr/>
          <p:nvPr/>
        </p:nvSpPr>
        <p:spPr>
          <a:xfrm>
            <a:off x="357188" y="883171"/>
            <a:ext cx="11329987" cy="59708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b="1" dirty="0">
                <a:solidFill>
                  <a:srgbClr val="7030A0"/>
                </a:solidFill>
                <a:latin typeface="+mj-lt"/>
                <a:cs typeface="Segoe UI" panose="020B0502040204020203" pitchFamily="34" charset="0"/>
              </a:rPr>
              <a:t>Efficacité</a:t>
            </a:r>
          </a:p>
          <a:p>
            <a:r>
              <a:rPr lang="en-US" sz="2800" b="1" spc="38" dirty="0">
                <a:latin typeface="+mj-lt"/>
              </a:rPr>
              <a:t>Deux </a:t>
            </a:r>
            <a:r>
              <a:rPr lang="en-US" sz="2800" b="1" i="1" spc="38" dirty="0">
                <a:latin typeface="+mj-lt"/>
              </a:rPr>
              <a:t>end points pour </a:t>
            </a:r>
            <a:r>
              <a:rPr lang="en-US" sz="2800" b="1" i="1" spc="38" dirty="0" err="1">
                <a:latin typeface="+mj-lt"/>
              </a:rPr>
              <a:t>évaluer</a:t>
            </a:r>
            <a:r>
              <a:rPr lang="en-US" sz="2800" b="1" i="1" spc="38" dirty="0">
                <a:latin typeface="+mj-lt"/>
              </a:rPr>
              <a:t> </a:t>
            </a:r>
            <a:r>
              <a:rPr lang="en-US" sz="2800" b="1" i="1" spc="38" dirty="0" err="1">
                <a:latin typeface="+mj-lt"/>
              </a:rPr>
              <a:t>l’éfficacité</a:t>
            </a:r>
            <a:endParaRPr lang="en-US" sz="2800" b="1" i="1" spc="38" dirty="0">
              <a:solidFill>
                <a:srgbClr val="0054FC"/>
              </a:solidFill>
              <a:latin typeface="+mj-lt"/>
            </a:endParaRPr>
          </a:p>
          <a:p>
            <a:pPr marL="914400" lvl="1" indent="-457200">
              <a:buFont typeface="+mj-lt"/>
              <a:buAutoNum type="arabicPeriod"/>
            </a:pPr>
            <a:r>
              <a:rPr lang="en-US" sz="2800" b="1" i="1" spc="38" dirty="0">
                <a:solidFill>
                  <a:srgbClr val="0054FC"/>
                </a:solidFill>
                <a:latin typeface="+mj-lt"/>
              </a:rPr>
              <a:t>A partir des  anomalies  du </a:t>
            </a:r>
            <a:r>
              <a:rPr lang="en-US" sz="2800" b="1" i="1" u="sng" spc="38" dirty="0">
                <a:solidFill>
                  <a:schemeClr val="accent2"/>
                </a:solidFill>
                <a:latin typeface="+mj-lt"/>
              </a:rPr>
              <a:t>frottis </a:t>
            </a:r>
            <a:r>
              <a:rPr lang="en-US" sz="2800" b="1" i="1" u="sng" spc="38" dirty="0" err="1">
                <a:solidFill>
                  <a:schemeClr val="accent2"/>
                </a:solidFill>
                <a:latin typeface="+mj-lt"/>
              </a:rPr>
              <a:t>cervico</a:t>
            </a:r>
            <a:r>
              <a:rPr lang="en-US" sz="2800" b="1" i="1" u="sng" spc="38" dirty="0">
                <a:solidFill>
                  <a:schemeClr val="accent2"/>
                </a:solidFill>
                <a:latin typeface="+mj-lt"/>
              </a:rPr>
              <a:t> vaginal</a:t>
            </a:r>
            <a:r>
              <a:rPr lang="en-US" sz="2800" b="1" i="1" spc="38" dirty="0">
                <a:solidFill>
                  <a:schemeClr val="accent2"/>
                </a:solidFill>
                <a:latin typeface="+mj-lt"/>
              </a:rPr>
              <a:t>  (CIN </a:t>
            </a:r>
            <a:r>
              <a:rPr lang="en-US" sz="2800" b="1" i="1" spc="38" dirty="0">
                <a:solidFill>
                  <a:srgbClr val="0054FC"/>
                </a:solidFill>
                <a:latin typeface="+mj-lt"/>
              </a:rPr>
              <a:t>et</a:t>
            </a:r>
          </a:p>
          <a:p>
            <a:pPr lvl="1"/>
            <a:r>
              <a:rPr lang="en-US" sz="2800" b="1" i="1" spc="38" dirty="0">
                <a:solidFill>
                  <a:srgbClr val="0054FC"/>
                </a:solidFill>
                <a:latin typeface="+mj-lt"/>
              </a:rPr>
              <a:t>Des </a:t>
            </a:r>
            <a:r>
              <a:rPr lang="en-US" sz="2800" b="1" i="1" spc="38" dirty="0" err="1">
                <a:solidFill>
                  <a:srgbClr val="0054FC"/>
                </a:solidFill>
                <a:latin typeface="+mj-lt"/>
              </a:rPr>
              <a:t>verrues</a:t>
            </a:r>
            <a:r>
              <a:rPr lang="en-US" sz="2800" b="1" i="1" spc="38" dirty="0">
                <a:solidFill>
                  <a:srgbClr val="0054FC"/>
                </a:solidFill>
                <a:latin typeface="+mj-lt"/>
              </a:rPr>
              <a:t> </a:t>
            </a:r>
            <a:r>
              <a:rPr lang="en-US" sz="2800" b="1" i="1" spc="38" dirty="0" err="1">
                <a:solidFill>
                  <a:srgbClr val="0054FC"/>
                </a:solidFill>
                <a:latin typeface="+mj-lt"/>
              </a:rPr>
              <a:t>génitales</a:t>
            </a:r>
            <a:r>
              <a:rPr lang="en-US" sz="2800" b="1" i="1" spc="38" dirty="0">
                <a:solidFill>
                  <a:srgbClr val="0054FC"/>
                </a:solidFill>
                <a:latin typeface="+mj-lt"/>
              </a:rPr>
              <a:t>  </a:t>
            </a:r>
            <a:r>
              <a:rPr lang="en-US" sz="2800" b="1" spc="38" dirty="0">
                <a:solidFill>
                  <a:srgbClr val="C00000"/>
                </a:solidFill>
                <a:latin typeface="+mj-lt"/>
              </a:rPr>
              <a:t>(</a:t>
            </a:r>
            <a:r>
              <a:rPr lang="en-US" sz="2800" b="1" dirty="0">
                <a:solidFill>
                  <a:srgbClr val="C00000"/>
                </a:solidFill>
                <a:latin typeface="+mj-lt"/>
                <a:cs typeface="Arial" charset="0"/>
              </a:rPr>
              <a:t>Incidence de la </a:t>
            </a:r>
            <a:r>
              <a:rPr lang="en-US" sz="2800" b="1" dirty="0" err="1">
                <a:solidFill>
                  <a:srgbClr val="C00000"/>
                </a:solidFill>
                <a:latin typeface="+mj-lt"/>
                <a:cs typeface="Arial" charset="0"/>
              </a:rPr>
              <a:t>maladie</a:t>
            </a:r>
            <a:r>
              <a:rPr lang="en-US" sz="2800" b="1" dirty="0">
                <a:solidFill>
                  <a:srgbClr val="C00000"/>
                </a:solidFill>
                <a:latin typeface="+mj-lt"/>
                <a:cs typeface="Arial" charset="0"/>
              </a:rPr>
              <a:t>)</a:t>
            </a:r>
          </a:p>
          <a:p>
            <a:pPr lvl="1"/>
            <a:endParaRPr lang="en-US" sz="2800" b="1" i="1" spc="38" dirty="0">
              <a:solidFill>
                <a:srgbClr val="0054FC"/>
              </a:solidFill>
              <a:latin typeface="+mj-lt"/>
            </a:endParaRPr>
          </a:p>
          <a:p>
            <a:pPr lvl="1"/>
            <a:endParaRPr lang="en-US" sz="2800" b="1" i="1" spc="38" dirty="0">
              <a:solidFill>
                <a:srgbClr val="0054FC"/>
              </a:solidFill>
              <a:latin typeface="+mj-lt"/>
            </a:endParaRPr>
          </a:p>
          <a:p>
            <a:pPr lvl="1"/>
            <a:r>
              <a:rPr lang="en-US" sz="2800" b="1" i="1" spc="38" dirty="0">
                <a:solidFill>
                  <a:srgbClr val="0054FC"/>
                </a:solidFill>
                <a:latin typeface="+mj-lt"/>
              </a:rPr>
              <a:t> </a:t>
            </a:r>
          </a:p>
          <a:p>
            <a:pPr lvl="1"/>
            <a:endParaRPr lang="en-US" sz="2800" b="1" i="1" spc="38" dirty="0">
              <a:solidFill>
                <a:srgbClr val="0054FC"/>
              </a:solidFill>
              <a:latin typeface="+mj-lt"/>
            </a:endParaRPr>
          </a:p>
          <a:p>
            <a:pPr lvl="1"/>
            <a:endParaRPr lang="en-US" sz="2800" b="1" i="1" spc="38" dirty="0">
              <a:solidFill>
                <a:srgbClr val="0054FC"/>
              </a:solidFill>
              <a:latin typeface="+mj-lt"/>
            </a:endParaRPr>
          </a:p>
          <a:p>
            <a:pPr lvl="1"/>
            <a:r>
              <a:rPr lang="en-US" sz="2800" b="1" i="1" spc="38" dirty="0">
                <a:solidFill>
                  <a:srgbClr val="0054FC"/>
                </a:solidFill>
                <a:latin typeface="+mj-lt"/>
              </a:rPr>
              <a:t> 2.  A partir de la </a:t>
            </a:r>
            <a:r>
              <a:rPr lang="en-US" sz="2800" b="1" i="1" u="sng" spc="38" dirty="0">
                <a:solidFill>
                  <a:schemeClr val="accent2"/>
                </a:solidFill>
                <a:latin typeface="+mj-lt"/>
              </a:rPr>
              <a:t>prévalence du HPV</a:t>
            </a:r>
          </a:p>
          <a:p>
            <a:pPr lvl="1"/>
            <a:endParaRPr lang="en-US" sz="2800" b="1" i="1" u="sng" spc="38" dirty="0">
              <a:solidFill>
                <a:schemeClr val="accent2"/>
              </a:solidFill>
              <a:latin typeface="+mj-lt"/>
            </a:endParaRPr>
          </a:p>
          <a:p>
            <a:pPr lvl="1"/>
            <a:endParaRPr lang="en-US" sz="2800" b="1" i="1" spc="38" dirty="0">
              <a:solidFill>
                <a:srgbClr val="0054FC"/>
              </a:solidFill>
              <a:latin typeface="+mj-lt"/>
            </a:endParaRPr>
          </a:p>
          <a:p>
            <a:endParaRPr lang="en-US" sz="2800" b="1" spc="38" dirty="0">
              <a:latin typeface="+mj-lt"/>
            </a:endParaRPr>
          </a:p>
          <a:p>
            <a:endParaRPr lang="fr-FR" dirty="0"/>
          </a:p>
        </p:txBody>
      </p:sp>
      <p:sp>
        <p:nvSpPr>
          <p:cNvPr id="11" name="Espace réservé du contenu 2">
            <a:extLst>
              <a:ext uri="{FF2B5EF4-FFF2-40B4-BE49-F238E27FC236}">
                <a16:creationId xmlns:a16="http://schemas.microsoft.com/office/drawing/2014/main" id="{B85D2432-E90C-37BB-5656-C670F99AB601}"/>
              </a:ext>
            </a:extLst>
          </p:cNvPr>
          <p:cNvSpPr txBox="1">
            <a:spLocks/>
          </p:cNvSpPr>
          <p:nvPr/>
        </p:nvSpPr>
        <p:spPr>
          <a:xfrm>
            <a:off x="1285875" y="2815069"/>
            <a:ext cx="9501188" cy="1714500"/>
          </a:xfrm>
          <a:prstGeom prst="rect">
            <a:avLst/>
          </a:prstGeom>
        </p:spPr>
        <p:txBody>
          <a:bodyPr>
            <a:normAutofit fontScale="3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8600" b="1" dirty="0">
                <a:latin typeface="Arial" charset="0"/>
                <a:cs typeface="Arial" charset="0"/>
              </a:rPr>
              <a:t>AIS </a:t>
            </a:r>
            <a:r>
              <a:rPr lang="en-US" sz="8600" dirty="0">
                <a:latin typeface="Arial" charset="0"/>
                <a:cs typeface="Arial" charset="0"/>
              </a:rPr>
              <a:t>= </a:t>
            </a:r>
            <a:r>
              <a:rPr lang="en-US" sz="8600" dirty="0" err="1">
                <a:latin typeface="Arial" charset="0"/>
                <a:cs typeface="Arial" charset="0"/>
              </a:rPr>
              <a:t>Adénocarcinome</a:t>
            </a:r>
            <a:r>
              <a:rPr lang="en-US" sz="8600" dirty="0">
                <a:latin typeface="Arial" charset="0"/>
                <a:cs typeface="Arial" charset="0"/>
              </a:rPr>
              <a:t> in situ;</a:t>
            </a:r>
            <a:r>
              <a:rPr lang="en-US" sz="8600" b="1" dirty="0">
                <a:latin typeface="Arial" charset="0"/>
                <a:cs typeface="Arial" charset="0"/>
              </a:rPr>
              <a:t> CI </a:t>
            </a:r>
            <a:r>
              <a:rPr lang="en-US" sz="8600" dirty="0">
                <a:latin typeface="Arial" charset="0"/>
                <a:cs typeface="Arial" charset="0"/>
              </a:rPr>
              <a:t>= Confidence </a:t>
            </a:r>
            <a:r>
              <a:rPr lang="en-US" sz="8600" dirty="0" err="1">
                <a:latin typeface="Arial" charset="0"/>
                <a:cs typeface="Arial" charset="0"/>
              </a:rPr>
              <a:t>intervalle</a:t>
            </a:r>
            <a:r>
              <a:rPr lang="en-US" sz="8600" dirty="0">
                <a:latin typeface="Arial" charset="0"/>
                <a:cs typeface="Arial" charset="0"/>
              </a:rPr>
              <a:t>; </a:t>
            </a:r>
          </a:p>
          <a:p>
            <a:pPr marL="0" indent="0">
              <a:buNone/>
            </a:pPr>
            <a:r>
              <a:rPr lang="en-US" sz="8600" b="1" dirty="0">
                <a:solidFill>
                  <a:schemeClr val="accent2"/>
                </a:solidFill>
                <a:highlight>
                  <a:srgbClr val="FFFF00"/>
                </a:highlight>
                <a:latin typeface="Arial" charset="0"/>
                <a:cs typeface="Arial" charset="0"/>
              </a:rPr>
              <a:t>CIN</a:t>
            </a:r>
            <a:r>
              <a:rPr lang="en-US" sz="8600" dirty="0">
                <a:solidFill>
                  <a:schemeClr val="accent2"/>
                </a:solidFill>
                <a:highlight>
                  <a:srgbClr val="FFFF00"/>
                </a:highlight>
                <a:latin typeface="Arial" charset="0"/>
                <a:cs typeface="Arial" charset="0"/>
              </a:rPr>
              <a:t> =</a:t>
            </a:r>
            <a:r>
              <a:rPr lang="en-US" sz="8600" dirty="0" err="1">
                <a:solidFill>
                  <a:schemeClr val="accent2"/>
                </a:solidFill>
                <a:highlight>
                  <a:srgbClr val="FFFF00"/>
                </a:highlight>
                <a:latin typeface="Arial" charset="0"/>
                <a:cs typeface="Arial" charset="0"/>
              </a:rPr>
              <a:t>Néoplasie</a:t>
            </a:r>
            <a:r>
              <a:rPr lang="en-US" sz="8600" dirty="0">
                <a:solidFill>
                  <a:schemeClr val="accent2"/>
                </a:solidFill>
                <a:highlight>
                  <a:srgbClr val="FFFF00"/>
                </a:highlight>
                <a:latin typeface="Arial" charset="0"/>
                <a:cs typeface="Arial" charset="0"/>
              </a:rPr>
              <a:t> cervicale </a:t>
            </a:r>
            <a:r>
              <a:rPr lang="en-US" sz="8600" dirty="0" err="1">
                <a:solidFill>
                  <a:schemeClr val="accent2"/>
                </a:solidFill>
                <a:highlight>
                  <a:srgbClr val="FFFF00"/>
                </a:highlight>
                <a:latin typeface="Arial" charset="0"/>
                <a:cs typeface="Arial" charset="0"/>
              </a:rPr>
              <a:t>intraépithéliale</a:t>
            </a:r>
            <a:r>
              <a:rPr lang="en-US" sz="8600" dirty="0">
                <a:solidFill>
                  <a:schemeClr val="accent2"/>
                </a:solidFill>
                <a:highlight>
                  <a:srgbClr val="FFFF00"/>
                </a:highlight>
                <a:latin typeface="Arial" charset="0"/>
                <a:cs typeface="Arial" charset="0"/>
              </a:rPr>
              <a:t>”</a:t>
            </a:r>
          </a:p>
          <a:p>
            <a:pPr marL="0" indent="0">
              <a:buNone/>
            </a:pPr>
            <a:r>
              <a:rPr lang="fr-SN" sz="8600" b="1" dirty="0" err="1"/>
              <a:t>VaIN</a:t>
            </a:r>
            <a:r>
              <a:rPr lang="fr-SN" sz="8600" b="1" dirty="0"/>
              <a:t> = </a:t>
            </a:r>
            <a:r>
              <a:rPr lang="fr-SN" sz="8600" b="1" dirty="0" err="1"/>
              <a:t>Neoplasia</a:t>
            </a:r>
            <a:r>
              <a:rPr lang="fr-SN" sz="8600" b="1" dirty="0"/>
              <a:t>  Vaginale </a:t>
            </a:r>
            <a:r>
              <a:rPr lang="fr-SN" sz="8600" b="1" dirty="0" err="1"/>
              <a:t>intraepitheliale</a:t>
            </a:r>
            <a:endParaRPr lang="fr-SN" sz="8600" b="1" dirty="0"/>
          </a:p>
          <a:p>
            <a:pPr marL="0" indent="0">
              <a:buNone/>
            </a:pPr>
            <a:r>
              <a:rPr lang="fr-SN" sz="8600" b="1" dirty="0"/>
              <a:t>VIN = </a:t>
            </a:r>
            <a:r>
              <a:rPr lang="fr-SN" sz="8600" dirty="0" err="1">
                <a:solidFill>
                  <a:srgbClr val="545454"/>
                </a:solidFill>
                <a:latin typeface="arial" panose="020B0604020202020204" pitchFamily="34" charset="0"/>
              </a:rPr>
              <a:t>neoplasia</a:t>
            </a:r>
            <a:r>
              <a:rPr lang="fr-SN" sz="8600" dirty="0">
                <a:solidFill>
                  <a:srgbClr val="545454"/>
                </a:solidFill>
                <a:latin typeface="arial" panose="020B0604020202020204" pitchFamily="34" charset="0"/>
              </a:rPr>
              <a:t> Vulvaire  </a:t>
            </a:r>
            <a:r>
              <a:rPr lang="fr-SN" sz="8600" dirty="0" err="1">
                <a:solidFill>
                  <a:srgbClr val="545454"/>
                </a:solidFill>
                <a:latin typeface="arial" panose="020B0604020202020204" pitchFamily="34" charset="0"/>
              </a:rPr>
              <a:t>intra-epitheliale</a:t>
            </a:r>
            <a:r>
              <a:rPr lang="fr-SN" sz="8600" dirty="0">
                <a:solidFill>
                  <a:srgbClr val="545454"/>
                </a:solidFill>
                <a:latin typeface="arial" panose="020B0604020202020204" pitchFamily="34" charset="0"/>
              </a:rPr>
              <a:t> </a:t>
            </a:r>
          </a:p>
          <a:p>
            <a:pPr marL="0" indent="0">
              <a:buNone/>
            </a:pPr>
            <a:endParaRPr lang="en-US" sz="4400" b="1" dirty="0">
              <a:latin typeface="Arial" charset="0"/>
              <a:cs typeface="Arial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478C8A7-5BEF-811E-22A1-F55BF1B89FF0}"/>
              </a:ext>
            </a:extLst>
          </p:cNvPr>
          <p:cNvSpPr/>
          <p:nvPr/>
        </p:nvSpPr>
        <p:spPr>
          <a:xfrm>
            <a:off x="915449" y="5344457"/>
            <a:ext cx="7909563" cy="6289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lnSpc>
                <a:spcPct val="120000"/>
              </a:lnSpc>
            </a:pPr>
            <a:r>
              <a:rPr lang="en-US" sz="3200" dirty="0" err="1">
                <a:highlight>
                  <a:srgbClr val="C0C0C0"/>
                </a:highlight>
                <a:latin typeface="Arial" charset="0"/>
                <a:cs typeface="Arial" charset="0"/>
              </a:rPr>
              <a:t>Efficacité</a:t>
            </a:r>
            <a:r>
              <a:rPr lang="en-US" sz="3200" dirty="0">
                <a:highlight>
                  <a:srgbClr val="C0C0C0"/>
                </a:highlight>
                <a:latin typeface="Arial" charset="0"/>
                <a:cs typeface="Arial" charset="0"/>
              </a:rPr>
              <a:t> du </a:t>
            </a:r>
            <a:r>
              <a:rPr lang="en-US" sz="3200" dirty="0" err="1">
                <a:highlight>
                  <a:srgbClr val="C0C0C0"/>
                </a:highlight>
                <a:latin typeface="Arial" charset="0"/>
                <a:cs typeface="Arial" charset="0"/>
              </a:rPr>
              <a:t>vaccin</a:t>
            </a:r>
            <a:r>
              <a:rPr lang="en-US" sz="3200" dirty="0">
                <a:highlight>
                  <a:srgbClr val="C0C0C0"/>
                </a:highlight>
                <a:latin typeface="Arial" charset="0"/>
                <a:cs typeface="Arial" charset="0"/>
              </a:rPr>
              <a:t> </a:t>
            </a:r>
            <a:r>
              <a:rPr lang="en-US" sz="3200" dirty="0" err="1">
                <a:highlight>
                  <a:srgbClr val="C0C0C0"/>
                </a:highlight>
                <a:latin typeface="Arial" charset="0"/>
                <a:cs typeface="Arial" charset="0"/>
              </a:rPr>
              <a:t>présumé</a:t>
            </a:r>
            <a:r>
              <a:rPr lang="en-US" sz="3200" dirty="0">
                <a:highlight>
                  <a:srgbClr val="C0C0C0"/>
                </a:highlight>
                <a:latin typeface="Arial" charset="0"/>
                <a:cs typeface="Arial" charset="0"/>
              </a:rPr>
              <a:t> </a:t>
            </a:r>
            <a:r>
              <a:rPr lang="en-US" sz="3200" b="1" dirty="0">
                <a:highlight>
                  <a:srgbClr val="C0C0C0"/>
                </a:highlight>
                <a:latin typeface="Arial" charset="0"/>
                <a:cs typeface="Arial" charset="0"/>
              </a:rPr>
              <a:t>= </a:t>
            </a:r>
            <a:r>
              <a:rPr lang="en-US" sz="3200" b="1" u="sng" dirty="0">
                <a:highlight>
                  <a:srgbClr val="C0C0C0"/>
                </a:highlight>
                <a:latin typeface="Arial" charset="0"/>
                <a:cs typeface="Arial" charset="0"/>
              </a:rPr>
              <a:t>90%</a:t>
            </a:r>
          </a:p>
        </p:txBody>
      </p:sp>
      <p:pic>
        <p:nvPicPr>
          <p:cNvPr id="13" name="Picture 2" descr="Résultat de recherche d'images pour &quot;généralités&quot;">
            <a:extLst>
              <a:ext uri="{FF2B5EF4-FFF2-40B4-BE49-F238E27FC236}">
                <a16:creationId xmlns:a16="http://schemas.microsoft.com/office/drawing/2014/main" id="{2FA96E27-2C99-0317-AE48-0C4B3CDFEF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1863" y="5402169"/>
            <a:ext cx="463858" cy="904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405806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0597" r="53901" b="20521"/>
          <a:stretch/>
        </p:blipFill>
        <p:spPr>
          <a:xfrm>
            <a:off x="1524001" y="1289722"/>
            <a:ext cx="4427621" cy="5223373"/>
          </a:xfrm>
        </p:spPr>
      </p:pic>
      <p:sp>
        <p:nvSpPr>
          <p:cNvPr id="6" name="TextBox 21">
            <a:extLst>
              <a:ext uri="{FF2B5EF4-FFF2-40B4-BE49-F238E27FC236}">
                <a16:creationId xmlns:a16="http://schemas.microsoft.com/office/drawing/2014/main" id="{EC023F45-43C5-2D46-BBED-B4CC5BAE16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25578" y="2001303"/>
            <a:ext cx="2853519" cy="588963"/>
          </a:xfrm>
          <a:prstGeom prst="roundRect">
            <a:avLst>
              <a:gd name="adj" fmla="val 16667"/>
            </a:avLst>
          </a:prstGeom>
          <a:solidFill>
            <a:srgbClr val="C4E3E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defTabSz="342993">
              <a:defRPr/>
            </a:pPr>
            <a:r>
              <a:rPr lang="en-US" altLang="en-US" sz="2000" b="1" dirty="0">
                <a:solidFill>
                  <a:srgbClr val="37424A"/>
                </a:solidFill>
              </a:rPr>
              <a:t>Durant 6 </a:t>
            </a:r>
            <a:r>
              <a:rPr lang="en-US" altLang="en-US" sz="2000" b="1" dirty="0" err="1">
                <a:solidFill>
                  <a:srgbClr val="37424A"/>
                </a:solidFill>
              </a:rPr>
              <a:t>ans</a:t>
            </a:r>
            <a:r>
              <a:rPr lang="en-US" altLang="en-US" sz="2000" b="1" dirty="0">
                <a:solidFill>
                  <a:srgbClr val="37424A"/>
                </a:solidFill>
              </a:rPr>
              <a:t> de vaccination 4vHPV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CD34A97-3681-C842-B796-736A29AD91B8}"/>
              </a:ext>
            </a:extLst>
          </p:cNvPr>
          <p:cNvSpPr/>
          <p:nvPr/>
        </p:nvSpPr>
        <p:spPr>
          <a:xfrm>
            <a:off x="3360348" y="6463777"/>
            <a:ext cx="11849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solidFill>
                  <a:srgbClr val="FF0000"/>
                </a:solidFill>
                <a:latin typeface="Arial" charset="0"/>
                <a:cs typeface="Arial" charset="0"/>
              </a:rPr>
              <a:t>Femmes </a:t>
            </a:r>
            <a:endParaRPr lang="fr-FR" dirty="0"/>
          </a:p>
        </p:txBody>
      </p:sp>
      <p:pic>
        <p:nvPicPr>
          <p:cNvPr id="10" name="Espace réservé du contenu 3">
            <a:extLst>
              <a:ext uri="{FF2B5EF4-FFF2-40B4-BE49-F238E27FC236}">
                <a16:creationId xmlns:a16="http://schemas.microsoft.com/office/drawing/2014/main" id="{C8044646-27A4-2B4B-95C8-462E12AB49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433" t="20597" b="20521"/>
          <a:stretch/>
        </p:blipFill>
        <p:spPr>
          <a:xfrm>
            <a:off x="6136105" y="1345870"/>
            <a:ext cx="5144873" cy="522337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B49350F-7123-4548-A79D-8B469F9D715A}"/>
              </a:ext>
            </a:extLst>
          </p:cNvPr>
          <p:cNvSpPr/>
          <p:nvPr/>
        </p:nvSpPr>
        <p:spPr>
          <a:xfrm>
            <a:off x="8096834" y="6383569"/>
            <a:ext cx="12234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solidFill>
                  <a:srgbClr val="FF0000"/>
                </a:solidFill>
                <a:latin typeface="Arial" charset="0"/>
                <a:cs typeface="Arial" charset="0"/>
              </a:rPr>
              <a:t>Hommes </a:t>
            </a:r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443384-7D2B-3147-BE88-5386435978A8}" type="slidenum">
              <a:rPr lang="fr-FR" smtClean="0"/>
              <a:t>75</a:t>
            </a:fld>
            <a:endParaRPr lang="fr-FR"/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DE012CA8-9311-586D-A6B1-4E1F62EEC6E8}"/>
              </a:ext>
            </a:extLst>
          </p:cNvPr>
          <p:cNvGrpSpPr/>
          <p:nvPr/>
        </p:nvGrpSpPr>
        <p:grpSpPr>
          <a:xfrm>
            <a:off x="71695" y="165280"/>
            <a:ext cx="12048610" cy="589277"/>
            <a:chOff x="405422" y="165280"/>
            <a:chExt cx="11710251" cy="589277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5D1252B6-33CF-513B-9ED6-657581743817}"/>
                </a:ext>
              </a:extLst>
            </p:cNvPr>
            <p:cNvSpPr/>
            <p:nvPr/>
          </p:nvSpPr>
          <p:spPr>
            <a:xfrm>
              <a:off x="1165213" y="167639"/>
              <a:ext cx="10746588" cy="586918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500" b="1" dirty="0" err="1">
                  <a:latin typeface="+mj-lt"/>
                </a:rPr>
                <a:t>Vaccins</a:t>
              </a:r>
              <a:r>
                <a:rPr lang="en-US" sz="3500" b="1" dirty="0">
                  <a:latin typeface="+mj-lt"/>
                </a:rPr>
                <a:t> contre les Papillomavirus humains </a:t>
              </a:r>
            </a:p>
          </p:txBody>
        </p:sp>
        <p:sp>
          <p:nvSpPr>
            <p:cNvPr id="21" name="Ellipse 20">
              <a:extLst>
                <a:ext uri="{FF2B5EF4-FFF2-40B4-BE49-F238E27FC236}">
                  <a16:creationId xmlns:a16="http://schemas.microsoft.com/office/drawing/2014/main" id="{DA6C00C9-4CA3-A2BB-B6BF-09E8ACC7B3CF}"/>
                </a:ext>
              </a:extLst>
            </p:cNvPr>
            <p:cNvSpPr/>
            <p:nvPr/>
          </p:nvSpPr>
          <p:spPr>
            <a:xfrm>
              <a:off x="11377466" y="165280"/>
              <a:ext cx="636271" cy="58691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22" name="Image 21">
              <a:extLst>
                <a:ext uri="{FF2B5EF4-FFF2-40B4-BE49-F238E27FC236}">
                  <a16:creationId xmlns:a16="http://schemas.microsoft.com/office/drawing/2014/main" id="{827EBEEE-886C-8FAD-ECB1-10F845F5AD6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98314" y="165280"/>
              <a:ext cx="517359" cy="468000"/>
            </a:xfrm>
            <a:prstGeom prst="rect">
              <a:avLst/>
            </a:prstGeom>
          </p:spPr>
        </p:pic>
        <p:sp>
          <p:nvSpPr>
            <p:cNvPr id="23" name="Ellipse 22">
              <a:extLst>
                <a:ext uri="{FF2B5EF4-FFF2-40B4-BE49-F238E27FC236}">
                  <a16:creationId xmlns:a16="http://schemas.microsoft.com/office/drawing/2014/main" id="{DE42AAC7-0CA6-3740-B899-233521ACE5AD}"/>
                </a:ext>
              </a:extLst>
            </p:cNvPr>
            <p:cNvSpPr/>
            <p:nvPr/>
          </p:nvSpPr>
          <p:spPr>
            <a:xfrm>
              <a:off x="405422" y="167639"/>
              <a:ext cx="759790" cy="58691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400" b="1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34</a:t>
              </a:r>
            </a:p>
          </p:txBody>
        </p:sp>
      </p:grpSp>
      <p:sp>
        <p:nvSpPr>
          <p:cNvPr id="25" name="ZoneTexte 24">
            <a:extLst>
              <a:ext uri="{FF2B5EF4-FFF2-40B4-BE49-F238E27FC236}">
                <a16:creationId xmlns:a16="http://schemas.microsoft.com/office/drawing/2014/main" id="{6F19488F-8B00-FF64-ADF7-5D1445CCCBCD}"/>
              </a:ext>
            </a:extLst>
          </p:cNvPr>
          <p:cNvSpPr txBox="1"/>
          <p:nvPr/>
        </p:nvSpPr>
        <p:spPr>
          <a:xfrm>
            <a:off x="3032760" y="3112254"/>
            <a:ext cx="61264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fld id="{E08D205E-34E0-4D4E-B6CF-D546C54444F4}" type="slidenum">
              <a:rPr lang="en-US" sz="1800" b="1" smtClean="0">
                <a:solidFill>
                  <a:srgbClr val="7030A0"/>
                </a:solidFill>
                <a:latin typeface="Arial Black" panose="020B0A04020102020204" pitchFamily="34" charset="0"/>
              </a:rPr>
              <a:pPr/>
              <a:t>75</a:t>
            </a:fld>
            <a:endParaRPr lang="fr-FR" dirty="0"/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7EE4E361-6159-F77F-0F0E-29E2FD64024B}"/>
              </a:ext>
            </a:extLst>
          </p:cNvPr>
          <p:cNvSpPr txBox="1"/>
          <p:nvPr/>
        </p:nvSpPr>
        <p:spPr>
          <a:xfrm>
            <a:off x="3032760" y="3112254"/>
            <a:ext cx="61264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b="1" dirty="0">
                <a:solidFill>
                  <a:schemeClr val="bg1"/>
                </a:solidFill>
                <a:latin typeface="+mj-lt"/>
              </a:rPr>
              <a:t>Vaccins contre les Papillomavirus humains</a:t>
            </a:r>
            <a:endParaRPr lang="id-ID" sz="18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72003EB-6E55-7A9B-4B1B-A7968C969D63}"/>
              </a:ext>
            </a:extLst>
          </p:cNvPr>
          <p:cNvSpPr txBox="1"/>
          <p:nvPr/>
        </p:nvSpPr>
        <p:spPr>
          <a:xfrm>
            <a:off x="71695" y="796424"/>
            <a:ext cx="631029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3200" b="1" dirty="0">
                <a:solidFill>
                  <a:srgbClr val="7030A0"/>
                </a:solidFill>
                <a:latin typeface="+mj-lt"/>
                <a:cs typeface="Segoe UI" panose="020B0502040204020203" pitchFamily="34" charset="0"/>
              </a:rPr>
              <a:t>Efficacité</a:t>
            </a:r>
          </a:p>
        </p:txBody>
      </p:sp>
    </p:spTree>
    <p:extLst>
      <p:ext uri="{BB962C8B-B14F-4D97-AF65-F5344CB8AC3E}">
        <p14:creationId xmlns:p14="http://schemas.microsoft.com/office/powerpoint/2010/main" val="1828157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83DCCEF6-E370-466F-871A-36BAA7C76A8A}"/>
              </a:ext>
            </a:extLst>
          </p:cNvPr>
          <p:cNvSpPr txBox="1"/>
          <p:nvPr/>
        </p:nvSpPr>
        <p:spPr>
          <a:xfrm>
            <a:off x="288270" y="888565"/>
            <a:ext cx="11623530" cy="16671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3400"/>
              </a:lnSpc>
              <a:spcAft>
                <a:spcPts val="1200"/>
              </a:spcAft>
              <a:buClr>
                <a:srgbClr val="FE5E55"/>
              </a:buClr>
            </a:pPr>
            <a:r>
              <a:rPr lang="fr-FR" sz="3200" b="1" dirty="0">
                <a:solidFill>
                  <a:srgbClr val="7030A0"/>
                </a:solidFill>
                <a:latin typeface="+mj-lt"/>
                <a:cs typeface="Segoe UI" panose="020B0502040204020203" pitchFamily="34" charset="0"/>
              </a:rPr>
              <a:t>Efficacité</a:t>
            </a:r>
          </a:p>
          <a:p>
            <a:pPr algn="just">
              <a:lnSpc>
                <a:spcPts val="3400"/>
              </a:lnSpc>
              <a:spcAft>
                <a:spcPts val="1200"/>
              </a:spcAft>
              <a:buClr>
                <a:srgbClr val="FE5E55"/>
              </a:buClr>
            </a:pPr>
            <a:endParaRPr lang="fr-FR" sz="2400" b="1" dirty="0">
              <a:solidFill>
                <a:srgbClr val="7030A0"/>
              </a:solidFill>
              <a:latin typeface="Arial Narrow" panose="020B0606020202030204" pitchFamily="34" charset="0"/>
              <a:cs typeface="Segoe UI" panose="020B0502040204020203" pitchFamily="34" charset="0"/>
            </a:endParaRPr>
          </a:p>
          <a:p>
            <a:pPr algn="just">
              <a:lnSpc>
                <a:spcPts val="3400"/>
              </a:lnSpc>
              <a:spcAft>
                <a:spcPts val="1200"/>
              </a:spcAft>
              <a:buClr>
                <a:srgbClr val="FE5E55"/>
              </a:buClr>
            </a:pPr>
            <a:endParaRPr lang="fr-FR" sz="2400" b="1" dirty="0">
              <a:solidFill>
                <a:srgbClr val="7030A0"/>
              </a:solidFill>
              <a:latin typeface="Arial Narrow" panose="020B0606020202030204" pitchFamily="34" charset="0"/>
              <a:cs typeface="Segoe UI" panose="020B0502040204020203" pitchFamily="34" charset="0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AB87C53D-7B5B-4AB4-AE68-BBAB8BA89D54}"/>
              </a:ext>
            </a:extLst>
          </p:cNvPr>
          <p:cNvGrpSpPr/>
          <p:nvPr/>
        </p:nvGrpSpPr>
        <p:grpSpPr>
          <a:xfrm>
            <a:off x="231448" y="167639"/>
            <a:ext cx="11723923" cy="590729"/>
            <a:chOff x="231448" y="167639"/>
            <a:chExt cx="11723923" cy="59072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F67F46E-4DB3-4EFD-82B7-61C976CE2B84}"/>
                </a:ext>
              </a:extLst>
            </p:cNvPr>
            <p:cNvSpPr/>
            <p:nvPr/>
          </p:nvSpPr>
          <p:spPr>
            <a:xfrm>
              <a:off x="452846" y="171450"/>
              <a:ext cx="11152010" cy="586918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Ellipse 1">
              <a:extLst>
                <a:ext uri="{FF2B5EF4-FFF2-40B4-BE49-F238E27FC236}">
                  <a16:creationId xmlns:a16="http://schemas.microsoft.com/office/drawing/2014/main" id="{E7D16B78-8415-476E-8E34-D2DF643C6C32}"/>
                </a:ext>
              </a:extLst>
            </p:cNvPr>
            <p:cNvSpPr/>
            <p:nvPr/>
          </p:nvSpPr>
          <p:spPr>
            <a:xfrm>
              <a:off x="11319100" y="169998"/>
              <a:ext cx="636271" cy="58691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76F130AC-80F0-4B30-BB0D-EAFE33521E3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94441" y="229457"/>
              <a:ext cx="517359" cy="468000"/>
            </a:xfrm>
            <a:prstGeom prst="rect">
              <a:avLst/>
            </a:prstGeom>
          </p:spPr>
        </p:pic>
        <p:sp>
          <p:nvSpPr>
            <p:cNvPr id="14" name="Ellipse 13">
              <a:extLst>
                <a:ext uri="{FF2B5EF4-FFF2-40B4-BE49-F238E27FC236}">
                  <a16:creationId xmlns:a16="http://schemas.microsoft.com/office/drawing/2014/main" id="{77AD599E-4C10-4C3A-833E-E3CF04D0D1AC}"/>
                </a:ext>
              </a:extLst>
            </p:cNvPr>
            <p:cNvSpPr/>
            <p:nvPr/>
          </p:nvSpPr>
          <p:spPr>
            <a:xfrm>
              <a:off x="231448" y="167639"/>
              <a:ext cx="636271" cy="58691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FD3D7A0A-C0A5-4CCF-B563-085733C31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01137" y="167639"/>
            <a:ext cx="684000" cy="600075"/>
          </a:xfrm>
        </p:spPr>
        <p:txBody>
          <a:bodyPr/>
          <a:lstStyle/>
          <a:p>
            <a:pPr algn="ctr"/>
            <a:fld id="{E08D205E-34E0-4D4E-B6CF-D546C54444F4}" type="slidenum">
              <a:rPr lang="en-US" sz="2400" b="1" smtClean="0">
                <a:solidFill>
                  <a:srgbClr val="7030A0"/>
                </a:solidFill>
                <a:latin typeface="Arial Black" panose="020B0A04020102020204" pitchFamily="34" charset="0"/>
              </a:rPr>
              <a:pPr algn="ctr"/>
              <a:t>76</a:t>
            </a:fld>
            <a:endParaRPr lang="en-US" sz="2400" b="1" dirty="0">
              <a:solidFill>
                <a:srgbClr val="7030A0"/>
              </a:solidFill>
              <a:latin typeface="Arial Black" panose="020B0A04020102020204" pitchFamily="34" charset="0"/>
            </a:endParaRPr>
          </a:p>
        </p:txBody>
      </p:sp>
      <p:sp>
        <p:nvSpPr>
          <p:cNvPr id="25" name="TextBox 6">
            <a:extLst>
              <a:ext uri="{FF2B5EF4-FFF2-40B4-BE49-F238E27FC236}">
                <a16:creationId xmlns:a16="http://schemas.microsoft.com/office/drawing/2014/main" id="{E30294B8-4862-474C-A351-C243AB29489B}"/>
              </a:ext>
            </a:extLst>
          </p:cNvPr>
          <p:cNvSpPr txBox="1"/>
          <p:nvPr/>
        </p:nvSpPr>
        <p:spPr>
          <a:xfrm>
            <a:off x="915449" y="181078"/>
            <a:ext cx="10275066" cy="55399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fr-FR" sz="3600" b="1" dirty="0">
                <a:solidFill>
                  <a:schemeClr val="bg1"/>
                </a:solidFill>
                <a:latin typeface="+mj-lt"/>
              </a:rPr>
              <a:t>Vaccins contre les Papillomavirus humains</a:t>
            </a:r>
            <a:endParaRPr lang="id-ID" sz="3600" b="1" dirty="0">
              <a:solidFill>
                <a:schemeClr val="bg1"/>
              </a:solidFill>
              <a:latin typeface="+mj-lt"/>
            </a:endParaRPr>
          </a:p>
        </p:txBody>
      </p:sp>
      <p:graphicFrame>
        <p:nvGraphicFramePr>
          <p:cNvPr id="8" name="Group 47">
            <a:extLst>
              <a:ext uri="{FF2B5EF4-FFF2-40B4-BE49-F238E27FC236}">
                <a16:creationId xmlns:a16="http://schemas.microsoft.com/office/drawing/2014/main" id="{0071EEA7-5FD3-22F2-144B-ED221957BFD9}"/>
              </a:ext>
            </a:extLst>
          </p:cNvPr>
          <p:cNvGraphicFramePr>
            <a:graphicFrameLocks noGrp="1"/>
          </p:cNvGraphicFramePr>
          <p:nvPr/>
        </p:nvGraphicFramePr>
        <p:xfrm>
          <a:off x="1117600" y="1464469"/>
          <a:ext cx="9428479" cy="3929062"/>
        </p:xfrm>
        <a:graphic>
          <a:graphicData uri="http://schemas.openxmlformats.org/drawingml/2006/table">
            <a:tbl>
              <a:tblPr/>
              <a:tblGrid>
                <a:gridCol w="35806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871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607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165214">
                <a:tc>
                  <a:txBody>
                    <a:bodyPr/>
                    <a:lstStyle/>
                    <a:p>
                      <a:pPr marL="0" marR="0" lvl="0" indent="0" algn="ctr" defTabSz="95726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AFA5"/>
                        </a:buClr>
                        <a:buSzPct val="85000"/>
                        <a:buFont typeface="ZapfDingbats" charset="0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charset="0"/>
                          <a:ea typeface="MS PGothic" charset="0"/>
                          <a:cs typeface="MS PGothic" charset="0"/>
                        </a:rPr>
                        <a:t>Endpoint </a:t>
                      </a:r>
                    </a:p>
                  </a:txBody>
                  <a:tcPr marL="91443" marR="91443" marT="42210" marB="4221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5726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AFA5"/>
                        </a:buClr>
                        <a:buSzPct val="85000"/>
                        <a:buFont typeface="ZapfDingbats" charset="0"/>
                        <a:buNone/>
                        <a:tabLst/>
                      </a:pPr>
                      <a:endParaRPr kumimoji="0" lang="en-US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Calibri" charset="0"/>
                        <a:ea typeface="MS PGothic" charset="0"/>
                        <a:cs typeface="MS PGothic" charset="0"/>
                      </a:endParaRPr>
                    </a:p>
                  </a:txBody>
                  <a:tcPr marL="91443" marR="91443" marT="42210" marB="42210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5726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AFA5"/>
                        </a:buClr>
                        <a:buSzPct val="85000"/>
                        <a:buFont typeface="ZapfDingbats" charset="0"/>
                        <a:buNone/>
                        <a:tabLst/>
                      </a:pPr>
                      <a:r>
                        <a:rPr kumimoji="0" lang="fr-FR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Calibri" charset="0"/>
                          <a:ea typeface="MS PGothic" charset="0"/>
                          <a:cs typeface="MS PGothic" charset="0"/>
                        </a:rPr>
                        <a:t>Efficacité prophylactique à fin d</a:t>
                      </a:r>
                      <a:r>
                        <a:rPr kumimoji="0" lang="ja-JP" altLang="fr-FR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Calibri" charset="0"/>
                          <a:ea typeface="MS PGothic" charset="0"/>
                          <a:cs typeface="MS PGothic" charset="0"/>
                        </a:rPr>
                        <a:t>’</a:t>
                      </a:r>
                      <a:r>
                        <a:rPr kumimoji="0" lang="fr-FR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Calibri" charset="0"/>
                          <a:ea typeface="MS PGothic" charset="0"/>
                          <a:cs typeface="MS PGothic" charset="0"/>
                        </a:rPr>
                        <a:t>étude </a:t>
                      </a:r>
                    </a:p>
                  </a:txBody>
                  <a:tcPr marL="91443" marR="91443" marT="42210" marB="422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0433">
                <a:tc>
                  <a:txBody>
                    <a:bodyPr/>
                    <a:lstStyle/>
                    <a:p>
                      <a:pPr marL="0" marR="0" lvl="0" indent="0" algn="l" defTabSz="9572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Calibri" charset="0"/>
                          <a:ea typeface="MS PGothic" charset="0"/>
                          <a:cs typeface="Times New Roman" charset="0"/>
                        </a:rPr>
                        <a:t>CIN 2/3</a:t>
                      </a:r>
                      <a:r>
                        <a:rPr kumimoji="0" lang="fr-FR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Calibri" charset="0"/>
                          <a:ea typeface="MS PGothic" charset="0"/>
                          <a:cs typeface="Times New Roman" charset="0"/>
                        </a:rPr>
                        <a:t> </a:t>
                      </a:r>
                      <a:r>
                        <a:rPr kumimoji="0" lang="fr-FR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charset="0"/>
                          <a:ea typeface="MS PGothic" charset="0"/>
                          <a:cs typeface="Times New Roman" charset="0"/>
                        </a:rPr>
                        <a:t>associées à HPV 16 /18</a:t>
                      </a:r>
                      <a:endParaRPr kumimoji="0" lang="fr-FR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libri" charset="0"/>
                        <a:ea typeface="MS PGothic" charset="0"/>
                        <a:cs typeface="Times New Roman" charset="0"/>
                      </a:endParaRPr>
                    </a:p>
                  </a:txBody>
                  <a:tcPr marL="91443" marR="91443" marT="42210" marB="4221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572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9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charset="0"/>
                          <a:ea typeface="MS PGothic" charset="0"/>
                          <a:cs typeface="Times New Roman" charset="0"/>
                        </a:rPr>
                        <a:t>Gardasil® n = 8493</a:t>
                      </a:r>
                      <a:br>
                        <a:rPr kumimoji="0" lang="fr-FR" sz="9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charset="0"/>
                          <a:ea typeface="MS PGothic" charset="0"/>
                          <a:cs typeface="Times New Roman" charset="0"/>
                        </a:rPr>
                      </a:br>
                      <a:r>
                        <a:rPr kumimoji="0" lang="fr-FR" sz="9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charset="0"/>
                          <a:ea typeface="MS PGothic" charset="0"/>
                          <a:cs typeface="Times New Roman" charset="0"/>
                        </a:rPr>
                        <a:t>Placebo  n = 8464 </a:t>
                      </a:r>
                      <a:endParaRPr kumimoji="0" lang="fr-FR" sz="1300" b="0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libri" charset="0"/>
                        <a:ea typeface="MS PGothic" charset="0"/>
                        <a:cs typeface="Times New Roman" charset="0"/>
                      </a:endParaRPr>
                    </a:p>
                  </a:txBody>
                  <a:tcPr marL="91443" marR="91443" marT="42210" marB="42210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572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 Narrow" charset="0"/>
                          <a:ea typeface="MS PGothic" charset="0"/>
                          <a:cs typeface="Times New Roman" charset="0"/>
                        </a:rPr>
                        <a:t>98,2 %</a:t>
                      </a:r>
                      <a:r>
                        <a:rPr kumimoji="0" lang="fr-FR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 Narrow" charset="0"/>
                          <a:ea typeface="MS PGothic" charset="0"/>
                          <a:cs typeface="Times New Roman" charset="0"/>
                        </a:rPr>
                        <a:t> (93,5- 99,8)</a:t>
                      </a:r>
                      <a:r>
                        <a:rPr kumimoji="0" lang="fr-FR" sz="1800" b="0" i="0" u="none" strike="noStrike" cap="none" normalizeH="0" baseline="3000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 Narrow" charset="0"/>
                          <a:ea typeface="MS PGothic" charset="0"/>
                          <a:cs typeface="Times New Roman" charset="0"/>
                        </a:rPr>
                        <a:t>1</a:t>
                      </a:r>
                    </a:p>
                  </a:txBody>
                  <a:tcPr marL="91443" marR="91443" marT="42210" marB="422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90433">
                <a:tc>
                  <a:txBody>
                    <a:bodyPr/>
                    <a:lstStyle/>
                    <a:p>
                      <a:pPr marL="0" marR="0" lvl="0" indent="0" algn="l" defTabSz="9572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54FC"/>
                          </a:solidFill>
                          <a:effectLst/>
                          <a:latin typeface="Calibri" charset="0"/>
                          <a:ea typeface="MS PGothic" charset="0"/>
                          <a:cs typeface="Times New Roman" charset="0"/>
                        </a:rPr>
                        <a:t>VIN 2/3</a:t>
                      </a:r>
                      <a:r>
                        <a:rPr kumimoji="0" lang="fr-FR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54FC"/>
                          </a:solidFill>
                          <a:effectLst/>
                          <a:latin typeface="Calibri" charset="0"/>
                          <a:ea typeface="MS PGothic" charset="0"/>
                          <a:cs typeface="Times New Roman" charset="0"/>
                        </a:rPr>
                        <a:t> </a:t>
                      </a:r>
                      <a:r>
                        <a:rPr kumimoji="0" lang="fr-FR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charset="0"/>
                          <a:ea typeface="MS PGothic" charset="0"/>
                          <a:cs typeface="Times New Roman" charset="0"/>
                        </a:rPr>
                        <a:t>associées à </a:t>
                      </a:r>
                      <a:r>
                        <a:rPr kumimoji="0" lang="fr-FR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charset="0"/>
                          <a:ea typeface="MS PGothic" charset="0"/>
                          <a:cs typeface="Times New Roman" charset="0"/>
                        </a:rPr>
                        <a:t>HPV 6/11/16 /18</a:t>
                      </a:r>
                      <a:endParaRPr kumimoji="0" lang="fr-FR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libri" charset="0"/>
                        <a:ea typeface="MS PGothic" charset="0"/>
                        <a:cs typeface="Times New Roman" charset="0"/>
                      </a:endParaRPr>
                    </a:p>
                  </a:txBody>
                  <a:tcPr marL="91443" marR="91443" marT="42210" marB="4221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572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charset="0"/>
                          <a:ea typeface="MS PGothic" charset="0"/>
                          <a:cs typeface="Times New Roman" charset="0"/>
                        </a:rPr>
                        <a:t>Gardasil® n = 7665</a:t>
                      </a:r>
                      <a:br>
                        <a:rPr kumimoji="0" lang="fr-FR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charset="0"/>
                          <a:ea typeface="MS PGothic" charset="0"/>
                          <a:cs typeface="Times New Roman" charset="0"/>
                        </a:rPr>
                      </a:br>
                      <a:r>
                        <a:rPr kumimoji="0" lang="fr-FR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charset="0"/>
                          <a:ea typeface="MS PGothic" charset="0"/>
                          <a:cs typeface="Times New Roman" charset="0"/>
                        </a:rPr>
                        <a:t>Placebo  n = 7669</a:t>
                      </a:r>
                    </a:p>
                  </a:txBody>
                  <a:tcPr marL="91443" marR="91443" marT="42210" marB="42210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572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 Narrow" charset="0"/>
                          <a:ea typeface="MS PGothic" charset="0"/>
                          <a:cs typeface="Times New Roman" charset="0"/>
                        </a:rPr>
                        <a:t>100 %</a:t>
                      </a:r>
                      <a:r>
                        <a:rPr kumimoji="0" lang="fr-FR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 Narrow" charset="0"/>
                          <a:ea typeface="MS PGothic" charset="0"/>
                          <a:cs typeface="Times New Roman" charset="0"/>
                        </a:rPr>
                        <a:t> (74,1-100) </a:t>
                      </a:r>
                      <a:r>
                        <a:rPr kumimoji="0" lang="fr-FR" sz="1800" b="0" i="0" u="none" strike="noStrike" cap="none" normalizeH="0" baseline="3000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 Narrow" charset="0"/>
                          <a:ea typeface="MS PGothic" charset="0"/>
                          <a:cs typeface="Times New Roman" charset="0"/>
                        </a:rPr>
                        <a:t>3</a:t>
                      </a:r>
                    </a:p>
                  </a:txBody>
                  <a:tcPr marL="91443" marR="91443" marT="42210" marB="422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90433">
                <a:tc>
                  <a:txBody>
                    <a:bodyPr/>
                    <a:lstStyle/>
                    <a:p>
                      <a:pPr marL="0" marR="0" lvl="0" indent="0" algn="l" defTabSz="9572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Calibri" charset="0"/>
                          <a:ea typeface="MS PGothic" charset="0"/>
                          <a:cs typeface="Times New Roman" charset="0"/>
                        </a:rPr>
                        <a:t>VaIN</a:t>
                      </a:r>
                      <a:r>
                        <a:rPr kumimoji="0" lang="fr-F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charset="0"/>
                          <a:ea typeface="MS PGothic" charset="0"/>
                          <a:cs typeface="Times New Roman" charset="0"/>
                        </a:rPr>
                        <a:t> 2/3</a:t>
                      </a:r>
                      <a:r>
                        <a:rPr kumimoji="0" lang="fr-F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charset="0"/>
                          <a:ea typeface="MS PGothic" charset="0"/>
                          <a:cs typeface="Times New Roman" charset="0"/>
                        </a:rPr>
                        <a:t> associées à </a:t>
                      </a:r>
                      <a:r>
                        <a:rPr kumimoji="0" lang="fr-F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charset="0"/>
                          <a:ea typeface="MS PGothic" charset="0"/>
                          <a:cs typeface="Times New Roman" charset="0"/>
                        </a:rPr>
                        <a:t>HPV 6/11/16 /18</a:t>
                      </a:r>
                    </a:p>
                  </a:txBody>
                  <a:tcPr marL="91443" marR="91443" marT="42210" marB="4221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572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charset="0"/>
                          <a:ea typeface="MS PGothic" charset="0"/>
                          <a:cs typeface="Times New Roman" charset="0"/>
                        </a:rPr>
                        <a:t>Gardasil® n = 7665</a:t>
                      </a:r>
                      <a:br>
                        <a:rPr kumimoji="0" lang="fr-FR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charset="0"/>
                          <a:ea typeface="MS PGothic" charset="0"/>
                          <a:cs typeface="Times New Roman" charset="0"/>
                        </a:rPr>
                      </a:br>
                      <a:r>
                        <a:rPr kumimoji="0" lang="fr-FR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charset="0"/>
                          <a:ea typeface="MS PGothic" charset="0"/>
                          <a:cs typeface="Times New Roman" charset="0"/>
                        </a:rPr>
                        <a:t>Placebo  n = 7669</a:t>
                      </a:r>
                    </a:p>
                  </a:txBody>
                  <a:tcPr marL="91443" marR="91443" marT="42210" marB="42210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572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 Narrow" charset="0"/>
                          <a:ea typeface="MS PGothic" charset="0"/>
                          <a:cs typeface="Times New Roman" charset="0"/>
                        </a:rPr>
                        <a:t>100 %</a:t>
                      </a:r>
                      <a:r>
                        <a:rPr kumimoji="0" lang="fr-F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 Narrow" charset="0"/>
                          <a:ea typeface="MS PGothic" charset="0"/>
                          <a:cs typeface="Times New Roman" charset="0"/>
                        </a:rPr>
                        <a:t> (64,0- 100) </a:t>
                      </a:r>
                      <a:r>
                        <a:rPr kumimoji="0" lang="fr-FR" sz="1800" b="0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 Narrow" charset="0"/>
                          <a:ea typeface="MS PGothic" charset="0"/>
                          <a:cs typeface="Times New Roman" charset="0"/>
                        </a:rPr>
                        <a:t>3</a:t>
                      </a:r>
                    </a:p>
                  </a:txBody>
                  <a:tcPr marL="91443" marR="91443" marT="42210" marB="422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92549">
                <a:tc>
                  <a:txBody>
                    <a:bodyPr/>
                    <a:lstStyle/>
                    <a:p>
                      <a:pPr marL="0" marR="0" lvl="0" indent="0" algn="l" defTabSz="9572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charset="0"/>
                          <a:ea typeface="MS PGothic" charset="0"/>
                          <a:cs typeface="Times New Roman" charset="0"/>
                        </a:rPr>
                        <a:t>Verrues génitales</a:t>
                      </a:r>
                      <a:r>
                        <a:rPr kumimoji="0" lang="fr-F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charset="0"/>
                          <a:ea typeface="MS PGothic" charset="0"/>
                          <a:cs typeface="Times New Roman" charset="0"/>
                        </a:rPr>
                        <a:t> associées à </a:t>
                      </a:r>
                      <a:r>
                        <a:rPr kumimoji="0" lang="fr-F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charset="0"/>
                          <a:ea typeface="MS PGothic" charset="0"/>
                          <a:cs typeface="Times New Roman" charset="0"/>
                        </a:rPr>
                        <a:t>HPV 6/11/16 /18</a:t>
                      </a:r>
                    </a:p>
                  </a:txBody>
                  <a:tcPr marL="91443" marR="91443" marT="42210" marB="4221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572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charset="0"/>
                          <a:ea typeface="MS PGothic" charset="0"/>
                          <a:cs typeface="Times New Roman" charset="0"/>
                        </a:rPr>
                        <a:t>Gardasil® n = 7665</a:t>
                      </a:r>
                      <a:br>
                        <a:rPr kumimoji="0" lang="fr-FR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charset="0"/>
                          <a:ea typeface="MS PGothic" charset="0"/>
                          <a:cs typeface="Times New Roman" charset="0"/>
                        </a:rPr>
                      </a:br>
                      <a:r>
                        <a:rPr kumimoji="0" lang="fr-FR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charset="0"/>
                          <a:ea typeface="MS PGothic" charset="0"/>
                          <a:cs typeface="Times New Roman" charset="0"/>
                        </a:rPr>
                        <a:t>Placebo  n = 7669</a:t>
                      </a:r>
                      <a:endParaRPr kumimoji="0" lang="fr-FR" sz="1300" b="0" i="0" u="none" strike="noStrike" cap="none" normalizeH="0" baseline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libri" charset="0"/>
                        <a:ea typeface="MS PGothic" charset="0"/>
                        <a:cs typeface="Times New Roman" charset="0"/>
                      </a:endParaRPr>
                    </a:p>
                  </a:txBody>
                  <a:tcPr marL="91443" marR="91443" marT="42210" marB="42210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572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 Narrow" charset="0"/>
                          <a:ea typeface="MS PGothic" charset="0"/>
                          <a:cs typeface="Times New Roman" charset="0"/>
                        </a:rPr>
                        <a:t>99,0 %</a:t>
                      </a:r>
                      <a:r>
                        <a:rPr kumimoji="0" lang="fr-F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 Narrow" charset="0"/>
                          <a:ea typeface="MS PGothic" charset="0"/>
                          <a:cs typeface="Times New Roman" charset="0"/>
                        </a:rPr>
                        <a:t> (96,2- 99,9)</a:t>
                      </a:r>
                      <a:r>
                        <a:rPr kumimoji="0" lang="fr-FR" sz="1800" b="0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 Narrow" charset="0"/>
                          <a:ea typeface="MS PGothic" charset="0"/>
                          <a:cs typeface="Times New Roman" charset="0"/>
                        </a:rPr>
                        <a:t>3</a:t>
                      </a:r>
                    </a:p>
                    <a:p>
                      <a:pPr marL="0" marR="0" lvl="0" indent="0" algn="ctr" defTabSz="9572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85000"/>
                        <a:buFontTx/>
                        <a:buNone/>
                        <a:tabLst/>
                      </a:pPr>
                      <a:endParaRPr kumimoji="0" lang="fr-FR" sz="1800" b="0" i="0" u="none" strike="noStrike" cap="none" normalizeH="0" baseline="3000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 Narrow" charset="0"/>
                        <a:ea typeface="MS PGothic" charset="0"/>
                        <a:cs typeface="Times New Roman" charset="0"/>
                      </a:endParaRPr>
                    </a:p>
                  </a:txBody>
                  <a:tcPr marL="91443" marR="91443" marT="42210" marB="422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1" name="Titre 1">
            <a:extLst>
              <a:ext uri="{FF2B5EF4-FFF2-40B4-BE49-F238E27FC236}">
                <a16:creationId xmlns:a16="http://schemas.microsoft.com/office/drawing/2014/main" id="{84EADDD4-EEE2-53E7-78ED-C3A99AE05DF2}"/>
              </a:ext>
            </a:extLst>
          </p:cNvPr>
          <p:cNvSpPr txBox="1">
            <a:spLocks/>
          </p:cNvSpPr>
          <p:nvPr/>
        </p:nvSpPr>
        <p:spPr>
          <a:xfrm>
            <a:off x="543137" y="5487798"/>
            <a:ext cx="10403839" cy="9853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800" dirty="0">
                <a:solidFill>
                  <a:srgbClr val="FF0000"/>
                </a:solidFill>
              </a:rPr>
              <a:t>Filles  âgées  de 16 à 26 ans, 3 doses de vaccins </a:t>
            </a:r>
          </a:p>
        </p:txBody>
      </p:sp>
      <p:sp>
        <p:nvSpPr>
          <p:cNvPr id="12" name="Text Box 40">
            <a:extLst>
              <a:ext uri="{FF2B5EF4-FFF2-40B4-BE49-F238E27FC236}">
                <a16:creationId xmlns:a16="http://schemas.microsoft.com/office/drawing/2014/main" id="{5BC6877B-5419-A100-0BDD-0A963103E4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12197" y="6567384"/>
            <a:ext cx="8934779" cy="219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defTabSz="842963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defTabSz="842963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defTabSz="842963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defTabSz="842963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defTabSz="842963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</a:pPr>
            <a:r>
              <a:rPr lang="fr-FR" sz="800" dirty="0">
                <a:solidFill>
                  <a:srgbClr val="289392"/>
                </a:solidFill>
                <a:latin typeface="Arial Narrow" charset="0"/>
              </a:rPr>
              <a:t>1.RCP  2.Dossier d’AMM </a:t>
            </a:r>
            <a:r>
              <a:rPr lang="fr-FR" sz="800" dirty="0" err="1">
                <a:solidFill>
                  <a:srgbClr val="289392"/>
                </a:solidFill>
                <a:latin typeface="Arial Narrow" charset="0"/>
              </a:rPr>
              <a:t>Gardasil</a:t>
            </a:r>
            <a:r>
              <a:rPr lang="fr-FR" sz="800" baseline="30000" dirty="0">
                <a:solidFill>
                  <a:srgbClr val="289392"/>
                </a:solidFill>
                <a:latin typeface="Arial Narrow" charset="0"/>
              </a:rPr>
              <a:t>®  </a:t>
            </a:r>
            <a:r>
              <a:rPr lang="fr-FR" sz="800" dirty="0">
                <a:solidFill>
                  <a:srgbClr val="289392"/>
                </a:solidFill>
                <a:latin typeface="Arial Narrow" charset="0"/>
              </a:rPr>
              <a:t>3.Dillner &amp; al. BMJ2010</a:t>
            </a:r>
          </a:p>
        </p:txBody>
      </p:sp>
    </p:spTree>
    <p:extLst>
      <p:ext uri="{BB962C8B-B14F-4D97-AF65-F5344CB8AC3E}">
        <p14:creationId xmlns:p14="http://schemas.microsoft.com/office/powerpoint/2010/main" val="415707146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83DCCEF6-E370-466F-871A-36BAA7C76A8A}"/>
              </a:ext>
            </a:extLst>
          </p:cNvPr>
          <p:cNvSpPr txBox="1"/>
          <p:nvPr/>
        </p:nvSpPr>
        <p:spPr>
          <a:xfrm>
            <a:off x="103434" y="825721"/>
            <a:ext cx="12014772" cy="60394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300000"/>
              </a:lnSpc>
              <a:spcAft>
                <a:spcPts val="1200"/>
              </a:spcAft>
              <a:buClr>
                <a:srgbClr val="FE5E55"/>
              </a:buClr>
            </a:pPr>
            <a:r>
              <a:rPr lang="fr-FR" sz="2400" dirty="0">
                <a:latin typeface="Arial Narrow" panose="020B0606020202030204" pitchFamily="34" charset="0"/>
                <a:cs typeface="Segoe UI" panose="020B0502040204020203" pitchFamily="34" charset="0"/>
              </a:rPr>
              <a:t>- Dépistage et traitement des lésions pré-cancéreuses du col utérin</a:t>
            </a:r>
          </a:p>
          <a:p>
            <a:pPr algn="just">
              <a:lnSpc>
                <a:spcPct val="300000"/>
              </a:lnSpc>
              <a:spcAft>
                <a:spcPts val="1200"/>
              </a:spcAft>
              <a:buClr>
                <a:srgbClr val="FE5E55"/>
              </a:buClr>
            </a:pPr>
            <a:endParaRPr lang="fr-FR" sz="2400" dirty="0">
              <a:latin typeface="Arial Narrow" panose="020B0606020202030204" pitchFamily="34" charset="0"/>
              <a:cs typeface="Segoe UI" panose="020B0502040204020203" pitchFamily="34" charset="0"/>
            </a:endParaRPr>
          </a:p>
          <a:p>
            <a:pPr algn="just">
              <a:lnSpc>
                <a:spcPct val="300000"/>
              </a:lnSpc>
              <a:spcAft>
                <a:spcPts val="1200"/>
              </a:spcAft>
              <a:buClr>
                <a:srgbClr val="FE5E55"/>
              </a:buClr>
            </a:pPr>
            <a:r>
              <a:rPr lang="fr-FR" sz="2400" dirty="0">
                <a:latin typeface="Arial Narrow" panose="020B0606020202030204" pitchFamily="34" charset="0"/>
                <a:cs typeface="Segoe UI" panose="020B0502040204020203" pitchFamily="34" charset="0"/>
              </a:rPr>
              <a:t>- Dépistage des cancers ORL</a:t>
            </a:r>
          </a:p>
          <a:p>
            <a:pPr algn="just">
              <a:lnSpc>
                <a:spcPct val="300000"/>
              </a:lnSpc>
              <a:spcAft>
                <a:spcPts val="1200"/>
              </a:spcAft>
              <a:buClr>
                <a:srgbClr val="FE5E55"/>
              </a:buClr>
            </a:pPr>
            <a:endParaRPr lang="fr-FR" sz="2400" dirty="0">
              <a:latin typeface="Arial Narrow" panose="020B0606020202030204" pitchFamily="34" charset="0"/>
              <a:cs typeface="Segoe UI" panose="020B0502040204020203" pitchFamily="34" charset="0"/>
            </a:endParaRPr>
          </a:p>
          <a:p>
            <a:pPr algn="just">
              <a:lnSpc>
                <a:spcPct val="300000"/>
              </a:lnSpc>
              <a:spcAft>
                <a:spcPts val="1200"/>
              </a:spcAft>
              <a:buClr>
                <a:srgbClr val="FE5E55"/>
              </a:buClr>
            </a:pPr>
            <a:r>
              <a:rPr lang="fr-FR" sz="2400" dirty="0">
                <a:latin typeface="Arial Narrow" panose="020B0606020202030204" pitchFamily="34" charset="0"/>
                <a:cs typeface="Segoe UI" panose="020B0502040204020203" pitchFamily="34" charset="0"/>
              </a:rPr>
              <a:t>- Dépistage du cancer du canal anal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AB87C53D-7B5B-4AB4-AE68-BBAB8BA89D54}"/>
              </a:ext>
            </a:extLst>
          </p:cNvPr>
          <p:cNvGrpSpPr/>
          <p:nvPr/>
        </p:nvGrpSpPr>
        <p:grpSpPr>
          <a:xfrm>
            <a:off x="231448" y="167639"/>
            <a:ext cx="11723923" cy="590729"/>
            <a:chOff x="231448" y="167639"/>
            <a:chExt cx="11723923" cy="59072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F67F46E-4DB3-4EFD-82B7-61C976CE2B84}"/>
                </a:ext>
              </a:extLst>
            </p:cNvPr>
            <p:cNvSpPr/>
            <p:nvPr/>
          </p:nvSpPr>
          <p:spPr>
            <a:xfrm>
              <a:off x="452846" y="171450"/>
              <a:ext cx="11152010" cy="586918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Ellipse 1">
              <a:extLst>
                <a:ext uri="{FF2B5EF4-FFF2-40B4-BE49-F238E27FC236}">
                  <a16:creationId xmlns:a16="http://schemas.microsoft.com/office/drawing/2014/main" id="{E7D16B78-8415-476E-8E34-D2DF643C6C32}"/>
                </a:ext>
              </a:extLst>
            </p:cNvPr>
            <p:cNvSpPr/>
            <p:nvPr/>
          </p:nvSpPr>
          <p:spPr>
            <a:xfrm>
              <a:off x="11319100" y="169998"/>
              <a:ext cx="636271" cy="58691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76F130AC-80F0-4B30-BB0D-EAFE33521E3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94441" y="229457"/>
              <a:ext cx="517359" cy="468000"/>
            </a:xfrm>
            <a:prstGeom prst="rect">
              <a:avLst/>
            </a:prstGeom>
          </p:spPr>
        </p:pic>
        <p:sp>
          <p:nvSpPr>
            <p:cNvPr id="14" name="Ellipse 13">
              <a:extLst>
                <a:ext uri="{FF2B5EF4-FFF2-40B4-BE49-F238E27FC236}">
                  <a16:creationId xmlns:a16="http://schemas.microsoft.com/office/drawing/2014/main" id="{77AD599E-4C10-4C3A-833E-E3CF04D0D1AC}"/>
                </a:ext>
              </a:extLst>
            </p:cNvPr>
            <p:cNvSpPr/>
            <p:nvPr/>
          </p:nvSpPr>
          <p:spPr>
            <a:xfrm>
              <a:off x="231448" y="167639"/>
              <a:ext cx="636271" cy="58691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FD3D7A0A-C0A5-4CCF-B563-085733C31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01137" y="167639"/>
            <a:ext cx="684000" cy="600075"/>
          </a:xfrm>
        </p:spPr>
        <p:txBody>
          <a:bodyPr/>
          <a:lstStyle/>
          <a:p>
            <a:pPr algn="ctr"/>
            <a:fld id="{E08D205E-34E0-4D4E-B6CF-D546C54444F4}" type="slidenum">
              <a:rPr lang="en-US" sz="2400" b="1" smtClean="0">
                <a:solidFill>
                  <a:srgbClr val="7030A0"/>
                </a:solidFill>
                <a:latin typeface="Arial Black" panose="020B0A04020102020204" pitchFamily="34" charset="0"/>
              </a:rPr>
              <a:pPr algn="ctr"/>
              <a:t>77</a:t>
            </a:fld>
            <a:endParaRPr lang="en-US" sz="2400" b="1" dirty="0">
              <a:solidFill>
                <a:srgbClr val="7030A0"/>
              </a:solidFill>
              <a:latin typeface="Arial Black" panose="020B0A04020102020204" pitchFamily="34" charset="0"/>
            </a:endParaRPr>
          </a:p>
        </p:txBody>
      </p:sp>
      <p:sp>
        <p:nvSpPr>
          <p:cNvPr id="25" name="TextBox 6">
            <a:extLst>
              <a:ext uri="{FF2B5EF4-FFF2-40B4-BE49-F238E27FC236}">
                <a16:creationId xmlns:a16="http://schemas.microsoft.com/office/drawing/2014/main" id="{E30294B8-4862-474C-A351-C243AB29489B}"/>
              </a:ext>
            </a:extLst>
          </p:cNvPr>
          <p:cNvSpPr txBox="1"/>
          <p:nvPr/>
        </p:nvSpPr>
        <p:spPr>
          <a:xfrm>
            <a:off x="867719" y="211857"/>
            <a:ext cx="10322796" cy="492443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id-ID" sz="3200" b="1" dirty="0">
                <a:solidFill>
                  <a:schemeClr val="bg1"/>
                </a:solidFill>
                <a:latin typeface="+mj-lt"/>
              </a:rPr>
              <a:t>Prévention secondaire </a:t>
            </a:r>
            <a:r>
              <a:rPr lang="id-ID" sz="3200" b="1" dirty="0" err="1">
                <a:solidFill>
                  <a:schemeClr val="bg1"/>
                </a:solidFill>
                <a:latin typeface="+mj-lt"/>
              </a:rPr>
              <a:t>des</a:t>
            </a:r>
            <a:r>
              <a:rPr lang="id-ID" sz="32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id-ID" sz="3200" b="1" dirty="0" err="1">
                <a:solidFill>
                  <a:schemeClr val="bg1"/>
                </a:solidFill>
                <a:latin typeface="+mj-lt"/>
              </a:rPr>
              <a:t>Papillomavirus</a:t>
            </a:r>
            <a:r>
              <a:rPr lang="id-ID" sz="3200" b="1" dirty="0">
                <a:solidFill>
                  <a:schemeClr val="bg1"/>
                </a:solidFill>
                <a:latin typeface="+mj-lt"/>
              </a:rPr>
              <a:t> humains</a:t>
            </a:r>
          </a:p>
        </p:txBody>
      </p:sp>
    </p:spTree>
    <p:extLst>
      <p:ext uri="{BB962C8B-B14F-4D97-AF65-F5344CB8AC3E}">
        <p14:creationId xmlns:p14="http://schemas.microsoft.com/office/powerpoint/2010/main" val="2795774516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D5E9A941-E077-20CA-14C6-F612D21D73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179759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83DCCEF6-E370-466F-871A-36BAA7C76A8A}"/>
              </a:ext>
            </a:extLst>
          </p:cNvPr>
          <p:cNvSpPr txBox="1"/>
          <p:nvPr/>
        </p:nvSpPr>
        <p:spPr>
          <a:xfrm>
            <a:off x="95250" y="769166"/>
            <a:ext cx="12001500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1200"/>
              </a:spcAft>
              <a:buClr>
                <a:srgbClr val="FE5E55"/>
              </a:buClr>
            </a:pPr>
            <a:r>
              <a:rPr lang="fr-FR" sz="2800" dirty="0">
                <a:latin typeface="Arial" panose="020B0604020202020204" pitchFamily="34" charset="0"/>
                <a:cs typeface="Arial" panose="020B0604020202020204" pitchFamily="34" charset="0"/>
              </a:rPr>
              <a:t>- Infections fréquentes (IST)</a:t>
            </a:r>
          </a:p>
          <a:p>
            <a:pPr algn="just">
              <a:lnSpc>
                <a:spcPct val="150000"/>
              </a:lnSpc>
              <a:spcAft>
                <a:spcPts val="1200"/>
              </a:spcAft>
              <a:buClr>
                <a:srgbClr val="FE5E55"/>
              </a:buClr>
            </a:pPr>
            <a:r>
              <a:rPr lang="fr-FR" sz="2800" dirty="0">
                <a:latin typeface="Arial" panose="020B0604020202020204" pitchFamily="34" charset="0"/>
                <a:cs typeface="Arial" panose="020B0604020202020204" pitchFamily="34" charset="0"/>
              </a:rPr>
              <a:t>- Activité sexuelle</a:t>
            </a:r>
          </a:p>
          <a:p>
            <a:pPr algn="just">
              <a:lnSpc>
                <a:spcPct val="150000"/>
              </a:lnSpc>
              <a:spcAft>
                <a:spcPts val="1200"/>
              </a:spcAft>
              <a:buClr>
                <a:srgbClr val="FE5E55"/>
              </a:buClr>
            </a:pPr>
            <a:r>
              <a:rPr lang="fr-FR" sz="2800" dirty="0">
                <a:latin typeface="Arial" panose="020B0604020202020204" pitchFamily="34" charset="0"/>
                <a:cs typeface="Arial" panose="020B0604020202020204" pitchFamily="34" charset="0"/>
              </a:rPr>
              <a:t>- Lésions bénignes</a:t>
            </a:r>
          </a:p>
          <a:p>
            <a:pPr algn="just">
              <a:lnSpc>
                <a:spcPct val="150000"/>
              </a:lnSpc>
              <a:spcAft>
                <a:spcPts val="1200"/>
              </a:spcAft>
              <a:buClr>
                <a:srgbClr val="FE5E55"/>
              </a:buClr>
            </a:pPr>
            <a:r>
              <a:rPr lang="fr-FR" sz="2800" dirty="0">
                <a:latin typeface="Arial" panose="020B0604020202020204" pitchFamily="34" charset="0"/>
                <a:cs typeface="Arial" panose="020B0604020202020204" pitchFamily="34" charset="0"/>
              </a:rPr>
              <a:t>- Responsables de 9 cancers </a:t>
            </a:r>
            <a:r>
              <a:rPr lang="fr-FR" sz="2800" dirty="0" err="1">
                <a:latin typeface="Arial" panose="020B0604020202020204" pitchFamily="34" charset="0"/>
                <a:cs typeface="Arial" panose="020B0604020202020204" pitchFamily="34" charset="0"/>
              </a:rPr>
              <a:t>viro</a:t>
            </a:r>
            <a:r>
              <a:rPr lang="fr-FR" sz="2800" dirty="0">
                <a:latin typeface="Arial" panose="020B0604020202020204" pitchFamily="34" charset="0"/>
                <a:cs typeface="Arial" panose="020B0604020202020204" pitchFamily="34" charset="0"/>
              </a:rPr>
              <a:t>-induits</a:t>
            </a:r>
          </a:p>
          <a:p>
            <a:pPr algn="just">
              <a:lnSpc>
                <a:spcPct val="150000"/>
              </a:lnSpc>
              <a:spcAft>
                <a:spcPts val="1200"/>
              </a:spcAft>
              <a:buClr>
                <a:srgbClr val="FE5E55"/>
              </a:buClr>
            </a:pPr>
            <a:r>
              <a:rPr lang="fr-FR" sz="2800" dirty="0">
                <a:latin typeface="Arial" panose="020B0604020202020204" pitchFamily="34" charset="0"/>
                <a:cs typeface="Arial" panose="020B0604020202020204" pitchFamily="34" charset="0"/>
              </a:rPr>
              <a:t>- Prévention</a:t>
            </a:r>
          </a:p>
          <a:p>
            <a:pPr marL="457200" indent="-457200" algn="just">
              <a:lnSpc>
                <a:spcPct val="150000"/>
              </a:lnSpc>
              <a:spcAft>
                <a:spcPts val="1200"/>
              </a:spcAft>
              <a:buClr>
                <a:srgbClr val="FE5E55"/>
              </a:buClr>
              <a:buFont typeface="Arial" panose="020B0604020202020204" pitchFamily="34" charset="0"/>
              <a:buChar char="•"/>
            </a:pPr>
            <a:r>
              <a:rPr lang="fr-FR" sz="2800" dirty="0">
                <a:latin typeface="Arial" panose="020B0604020202020204" pitchFamily="34" charset="0"/>
                <a:cs typeface="Arial" panose="020B0604020202020204" pitchFamily="34" charset="0"/>
              </a:rPr>
              <a:t>IEC changement comportement sexuel</a:t>
            </a:r>
          </a:p>
          <a:p>
            <a:pPr marL="457200" indent="-457200" algn="just">
              <a:lnSpc>
                <a:spcPct val="150000"/>
              </a:lnSpc>
              <a:spcAft>
                <a:spcPts val="1200"/>
              </a:spcAft>
              <a:buClr>
                <a:srgbClr val="FE5E55"/>
              </a:buClr>
              <a:buFont typeface="Arial" panose="020B0604020202020204" pitchFamily="34" charset="0"/>
              <a:buChar char="•"/>
            </a:pPr>
            <a:r>
              <a:rPr lang="fr-FR" sz="2800" dirty="0">
                <a:latin typeface="Arial" panose="020B0604020202020204" pitchFamily="34" charset="0"/>
                <a:cs typeface="Arial" panose="020B0604020202020204" pitchFamily="34" charset="0"/>
              </a:rPr>
              <a:t>Vaccination contre HPV</a:t>
            </a:r>
          </a:p>
          <a:p>
            <a:pPr algn="just">
              <a:lnSpc>
                <a:spcPts val="3400"/>
              </a:lnSpc>
              <a:spcAft>
                <a:spcPts val="1200"/>
              </a:spcAft>
              <a:buClr>
                <a:srgbClr val="FE5E55"/>
              </a:buClr>
            </a:pPr>
            <a:endParaRPr lang="fr-FR" sz="2400" b="1" dirty="0">
              <a:solidFill>
                <a:srgbClr val="7030A0"/>
              </a:solidFill>
              <a:latin typeface="Arial Narrow" panose="020B0606020202030204" pitchFamily="34" charset="0"/>
              <a:cs typeface="Segoe UI" panose="020B0502040204020203" pitchFamily="34" charset="0"/>
            </a:endParaRPr>
          </a:p>
          <a:p>
            <a:pPr algn="just">
              <a:lnSpc>
                <a:spcPts val="3400"/>
              </a:lnSpc>
              <a:spcAft>
                <a:spcPts val="1200"/>
              </a:spcAft>
              <a:buClr>
                <a:srgbClr val="FE5E55"/>
              </a:buClr>
            </a:pPr>
            <a:endParaRPr lang="fr-FR" sz="2400" b="1" dirty="0">
              <a:solidFill>
                <a:srgbClr val="7030A0"/>
              </a:solidFill>
              <a:latin typeface="Arial Narrow" panose="020B0606020202030204" pitchFamily="34" charset="0"/>
              <a:cs typeface="Segoe UI" panose="020B0502040204020203" pitchFamily="34" charset="0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AB87C53D-7B5B-4AB4-AE68-BBAB8BA89D54}"/>
              </a:ext>
            </a:extLst>
          </p:cNvPr>
          <p:cNvGrpSpPr/>
          <p:nvPr/>
        </p:nvGrpSpPr>
        <p:grpSpPr>
          <a:xfrm>
            <a:off x="231448" y="167639"/>
            <a:ext cx="11723923" cy="590729"/>
            <a:chOff x="231448" y="167639"/>
            <a:chExt cx="11723923" cy="59072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F67F46E-4DB3-4EFD-82B7-61C976CE2B84}"/>
                </a:ext>
              </a:extLst>
            </p:cNvPr>
            <p:cNvSpPr/>
            <p:nvPr/>
          </p:nvSpPr>
          <p:spPr>
            <a:xfrm>
              <a:off x="452846" y="171450"/>
              <a:ext cx="11152010" cy="586918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Ellipse 1">
              <a:extLst>
                <a:ext uri="{FF2B5EF4-FFF2-40B4-BE49-F238E27FC236}">
                  <a16:creationId xmlns:a16="http://schemas.microsoft.com/office/drawing/2014/main" id="{E7D16B78-8415-476E-8E34-D2DF643C6C32}"/>
                </a:ext>
              </a:extLst>
            </p:cNvPr>
            <p:cNvSpPr/>
            <p:nvPr/>
          </p:nvSpPr>
          <p:spPr>
            <a:xfrm>
              <a:off x="11319100" y="169998"/>
              <a:ext cx="636271" cy="58691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76F130AC-80F0-4B30-BB0D-EAFE33521E3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94441" y="229457"/>
              <a:ext cx="517359" cy="468000"/>
            </a:xfrm>
            <a:prstGeom prst="rect">
              <a:avLst/>
            </a:prstGeom>
          </p:spPr>
        </p:pic>
        <p:sp>
          <p:nvSpPr>
            <p:cNvPr id="14" name="Ellipse 13">
              <a:extLst>
                <a:ext uri="{FF2B5EF4-FFF2-40B4-BE49-F238E27FC236}">
                  <a16:creationId xmlns:a16="http://schemas.microsoft.com/office/drawing/2014/main" id="{77AD599E-4C10-4C3A-833E-E3CF04D0D1AC}"/>
                </a:ext>
              </a:extLst>
            </p:cNvPr>
            <p:cNvSpPr/>
            <p:nvPr/>
          </p:nvSpPr>
          <p:spPr>
            <a:xfrm>
              <a:off x="231448" y="167639"/>
              <a:ext cx="636271" cy="58691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FD3D7A0A-C0A5-4CCF-B563-085733C31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01137" y="167639"/>
            <a:ext cx="684000" cy="600075"/>
          </a:xfrm>
        </p:spPr>
        <p:txBody>
          <a:bodyPr/>
          <a:lstStyle/>
          <a:p>
            <a:pPr algn="ctr"/>
            <a:fld id="{E08D205E-34E0-4D4E-B6CF-D546C54444F4}" type="slidenum">
              <a:rPr lang="en-US" sz="2400" b="1" smtClean="0">
                <a:solidFill>
                  <a:srgbClr val="7030A0"/>
                </a:solidFill>
                <a:latin typeface="Arial Black" panose="020B0A04020102020204" pitchFamily="34" charset="0"/>
              </a:rPr>
              <a:pPr algn="ctr"/>
              <a:t>79</a:t>
            </a:fld>
            <a:endParaRPr lang="en-US" sz="2400" b="1" dirty="0">
              <a:solidFill>
                <a:srgbClr val="7030A0"/>
              </a:solidFill>
              <a:latin typeface="Arial Black" panose="020B0A04020102020204" pitchFamily="34" charset="0"/>
            </a:endParaRPr>
          </a:p>
        </p:txBody>
      </p:sp>
      <p:sp>
        <p:nvSpPr>
          <p:cNvPr id="25" name="TextBox 6">
            <a:extLst>
              <a:ext uri="{FF2B5EF4-FFF2-40B4-BE49-F238E27FC236}">
                <a16:creationId xmlns:a16="http://schemas.microsoft.com/office/drawing/2014/main" id="{E30294B8-4862-474C-A351-C243AB29489B}"/>
              </a:ext>
            </a:extLst>
          </p:cNvPr>
          <p:cNvSpPr txBox="1"/>
          <p:nvPr/>
        </p:nvSpPr>
        <p:spPr>
          <a:xfrm>
            <a:off x="915449" y="42580"/>
            <a:ext cx="10275066" cy="83099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fr-FR" sz="5400" b="1" dirty="0">
                <a:solidFill>
                  <a:schemeClr val="bg1"/>
                </a:solidFill>
                <a:latin typeface="+mj-lt"/>
              </a:rPr>
              <a:t>Conclusion</a:t>
            </a:r>
            <a:endParaRPr lang="id-ID" sz="5400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939247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83DCCEF6-E370-466F-871A-36BAA7C76A8A}"/>
              </a:ext>
            </a:extLst>
          </p:cNvPr>
          <p:cNvSpPr txBox="1"/>
          <p:nvPr/>
        </p:nvSpPr>
        <p:spPr>
          <a:xfrm>
            <a:off x="118407" y="814016"/>
            <a:ext cx="11793393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/>
            <a:r>
              <a:rPr lang="fr-FR" altLang="fr-FR" sz="3200" b="1" dirty="0">
                <a:solidFill>
                  <a:srgbClr val="7030A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- Génome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fr-FR" sz="2800" b="1" dirty="0" err="1">
                <a:solidFill>
                  <a:srgbClr val="C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Gènes</a:t>
            </a:r>
            <a:r>
              <a:rPr lang="en-US" altLang="fr-FR" sz="2800" b="1" dirty="0">
                <a:solidFill>
                  <a:srgbClr val="C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E</a:t>
            </a:r>
          </a:p>
          <a:p>
            <a:pPr>
              <a:buFont typeface="Wingdings" pitchFamily="2" charset="2"/>
              <a:buNone/>
            </a:pPr>
            <a:r>
              <a:rPr lang="en-US" altLang="fr-FR" sz="280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E1: Replication ADN (</a:t>
            </a:r>
            <a:r>
              <a:rPr lang="en-US" altLang="fr-FR" sz="2800" dirty="0" err="1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hélicase</a:t>
            </a:r>
            <a:r>
              <a:rPr lang="en-US" altLang="fr-FR" sz="280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)</a:t>
            </a:r>
          </a:p>
          <a:p>
            <a:pPr>
              <a:buFont typeface="Wingdings" pitchFamily="2" charset="2"/>
              <a:buNone/>
            </a:pPr>
            <a:r>
              <a:rPr lang="fr-FR" altLang="fr-FR" sz="280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E2: Facteur transcription et réplication </a:t>
            </a:r>
            <a:r>
              <a:rPr lang="fr-FR" altLang="ja-JP" sz="280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ADN</a:t>
            </a:r>
          </a:p>
          <a:p>
            <a:pPr>
              <a:buFont typeface="Wingdings" pitchFamily="2" charset="2"/>
              <a:buNone/>
            </a:pPr>
            <a:r>
              <a:rPr lang="fr-FR" altLang="fr-FR" sz="280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E4: Interaction avec  cytokératine</a:t>
            </a:r>
          </a:p>
          <a:p>
            <a:pPr>
              <a:buFont typeface="Wingdings" pitchFamily="2" charset="2"/>
              <a:buNone/>
            </a:pPr>
            <a:r>
              <a:rPr lang="fr-FR" altLang="fr-FR" sz="280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E5: Stimulation prolifération cellulaire</a:t>
            </a:r>
          </a:p>
          <a:p>
            <a:pPr>
              <a:buFont typeface="Wingdings" pitchFamily="2" charset="2"/>
              <a:buNone/>
            </a:pPr>
            <a:r>
              <a:rPr lang="fr-FR" altLang="fr-FR" sz="2800" b="1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E6</a:t>
            </a:r>
            <a:r>
              <a:rPr lang="fr-FR" altLang="fr-FR" sz="280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: Immortalisation et transformation cellulaire</a:t>
            </a:r>
          </a:p>
          <a:p>
            <a:pPr>
              <a:buFont typeface="Wingdings" pitchFamily="2" charset="2"/>
              <a:buNone/>
            </a:pPr>
            <a:r>
              <a:rPr lang="fr-FR" altLang="fr-FR" sz="2800" b="1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E7</a:t>
            </a:r>
            <a:r>
              <a:rPr lang="fr-FR" altLang="fr-FR" sz="280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: Immortalisation et transformation cellulaire</a:t>
            </a:r>
          </a:p>
          <a:p>
            <a:pPr>
              <a:buFont typeface="Wingdings" pitchFamily="2" charset="2"/>
              <a:buNone/>
            </a:pPr>
            <a:endParaRPr lang="fr-FR" altLang="fr-FR" sz="2800" dirty="0"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fr-FR" sz="2800" b="1" dirty="0" err="1">
                <a:solidFill>
                  <a:srgbClr val="C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Gènes</a:t>
            </a:r>
            <a:r>
              <a:rPr lang="en-US" altLang="fr-FR" sz="2800" b="1" dirty="0">
                <a:solidFill>
                  <a:srgbClr val="C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L</a:t>
            </a:r>
          </a:p>
          <a:p>
            <a:pPr>
              <a:buFont typeface="Wingdings" pitchFamily="2" charset="2"/>
              <a:buNone/>
            </a:pPr>
            <a:r>
              <a:rPr lang="fr-FR" altLang="fr-FR" sz="2800" b="1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L1</a:t>
            </a:r>
            <a:r>
              <a:rPr lang="fr-FR" altLang="fr-FR" sz="280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: protéine majeure de capside: capable </a:t>
            </a:r>
            <a:r>
              <a:rPr lang="en-US" altLang="fr-FR" sz="2800" dirty="0" err="1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d</a:t>
            </a:r>
            <a:r>
              <a:rPr lang="en-US" altLang="en-US" sz="2800" dirty="0" err="1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’</a:t>
            </a:r>
            <a:r>
              <a:rPr lang="en-US" altLang="fr-FR" sz="2800" dirty="0" err="1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autoassemblage</a:t>
            </a:r>
            <a:r>
              <a:rPr lang="en-US" altLang="fr-FR" sz="280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(VLP)</a:t>
            </a:r>
          </a:p>
          <a:p>
            <a:pPr>
              <a:buFont typeface="Wingdings" pitchFamily="2" charset="2"/>
              <a:buNone/>
            </a:pPr>
            <a:r>
              <a:rPr lang="fr-FR" altLang="fr-FR" sz="2800" b="1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L2</a:t>
            </a:r>
            <a:r>
              <a:rPr lang="fr-FR" altLang="fr-FR" sz="280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: protéine mineure de capside: liaison à l</a:t>
            </a:r>
            <a:r>
              <a:rPr lang="ja-JP" altLang="fr-FR" sz="280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’</a:t>
            </a:r>
            <a:r>
              <a:rPr lang="fr-FR" altLang="ja-JP" sz="280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ADN</a:t>
            </a:r>
            <a:endParaRPr lang="fr-FR" altLang="fr-FR" sz="2800" dirty="0"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AB87C53D-7B5B-4AB4-AE68-BBAB8BA89D54}"/>
              </a:ext>
            </a:extLst>
          </p:cNvPr>
          <p:cNvGrpSpPr/>
          <p:nvPr/>
        </p:nvGrpSpPr>
        <p:grpSpPr>
          <a:xfrm>
            <a:off x="231448" y="167639"/>
            <a:ext cx="11723923" cy="590729"/>
            <a:chOff x="231448" y="167639"/>
            <a:chExt cx="11723923" cy="59072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F67F46E-4DB3-4EFD-82B7-61C976CE2B84}"/>
                </a:ext>
              </a:extLst>
            </p:cNvPr>
            <p:cNvSpPr/>
            <p:nvPr/>
          </p:nvSpPr>
          <p:spPr>
            <a:xfrm>
              <a:off x="452846" y="171450"/>
              <a:ext cx="11152010" cy="586918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Ellipse 1">
              <a:extLst>
                <a:ext uri="{FF2B5EF4-FFF2-40B4-BE49-F238E27FC236}">
                  <a16:creationId xmlns:a16="http://schemas.microsoft.com/office/drawing/2014/main" id="{E7D16B78-8415-476E-8E34-D2DF643C6C32}"/>
                </a:ext>
              </a:extLst>
            </p:cNvPr>
            <p:cNvSpPr/>
            <p:nvPr/>
          </p:nvSpPr>
          <p:spPr>
            <a:xfrm>
              <a:off x="11319100" y="169998"/>
              <a:ext cx="636271" cy="58691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76F130AC-80F0-4B30-BB0D-EAFE33521E3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94441" y="229457"/>
              <a:ext cx="517359" cy="468000"/>
            </a:xfrm>
            <a:prstGeom prst="rect">
              <a:avLst/>
            </a:prstGeom>
          </p:spPr>
        </p:pic>
        <p:sp>
          <p:nvSpPr>
            <p:cNvPr id="14" name="Ellipse 13">
              <a:extLst>
                <a:ext uri="{FF2B5EF4-FFF2-40B4-BE49-F238E27FC236}">
                  <a16:creationId xmlns:a16="http://schemas.microsoft.com/office/drawing/2014/main" id="{77AD599E-4C10-4C3A-833E-E3CF04D0D1AC}"/>
                </a:ext>
              </a:extLst>
            </p:cNvPr>
            <p:cNvSpPr/>
            <p:nvPr/>
          </p:nvSpPr>
          <p:spPr>
            <a:xfrm>
              <a:off x="231448" y="167639"/>
              <a:ext cx="636271" cy="58691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FD3D7A0A-C0A5-4CCF-B563-085733C31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01137" y="167639"/>
            <a:ext cx="684000" cy="600075"/>
          </a:xfrm>
        </p:spPr>
        <p:txBody>
          <a:bodyPr/>
          <a:lstStyle/>
          <a:p>
            <a:pPr algn="ctr"/>
            <a:fld id="{E08D205E-34E0-4D4E-B6CF-D546C54444F4}" type="slidenum">
              <a:rPr lang="en-US" sz="2400" b="1" smtClean="0">
                <a:solidFill>
                  <a:srgbClr val="7030A0"/>
                </a:solidFill>
                <a:latin typeface="Arial Black" panose="020B0A04020102020204" pitchFamily="34" charset="0"/>
              </a:rPr>
              <a:pPr algn="ctr"/>
              <a:t>8</a:t>
            </a:fld>
            <a:endParaRPr lang="en-US" sz="2400" b="1" dirty="0">
              <a:solidFill>
                <a:srgbClr val="7030A0"/>
              </a:solidFill>
              <a:latin typeface="Arial Black" panose="020B0A04020102020204" pitchFamily="34" charset="0"/>
            </a:endParaRPr>
          </a:p>
        </p:txBody>
      </p:sp>
      <p:sp>
        <p:nvSpPr>
          <p:cNvPr id="25" name="TextBox 6">
            <a:extLst>
              <a:ext uri="{FF2B5EF4-FFF2-40B4-BE49-F238E27FC236}">
                <a16:creationId xmlns:a16="http://schemas.microsoft.com/office/drawing/2014/main" id="{E30294B8-4862-474C-A351-C243AB29489B}"/>
              </a:ext>
            </a:extLst>
          </p:cNvPr>
          <p:cNvSpPr txBox="1"/>
          <p:nvPr/>
        </p:nvSpPr>
        <p:spPr>
          <a:xfrm>
            <a:off x="867719" y="119524"/>
            <a:ext cx="10322796" cy="67710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fr-FR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Virologie</a:t>
            </a:r>
            <a:endParaRPr lang="id-ID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7915257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ivot">
          <a:fgClr>
            <a:schemeClr val="bg1">
              <a:lumMod val="8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08F8C8F9-E6FD-4480-8CB0-846A5B5B103B}"/>
              </a:ext>
            </a:extLst>
          </p:cNvPr>
          <p:cNvCxnSpPr>
            <a:cxnSpLocks/>
          </p:cNvCxnSpPr>
          <p:nvPr/>
        </p:nvCxnSpPr>
        <p:spPr>
          <a:xfrm>
            <a:off x="4169327" y="5399740"/>
            <a:ext cx="6474289" cy="0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6C225808-4C1A-4D27-981C-C5F97ECF0BFD}"/>
              </a:ext>
            </a:extLst>
          </p:cNvPr>
          <p:cNvGrpSpPr/>
          <p:nvPr/>
        </p:nvGrpSpPr>
        <p:grpSpPr>
          <a:xfrm>
            <a:off x="0" y="1028492"/>
            <a:ext cx="4407071" cy="4801016"/>
            <a:chOff x="634829" y="1028492"/>
            <a:chExt cx="4407071" cy="4801016"/>
          </a:xfrm>
          <a:solidFill>
            <a:srgbClr val="7030A0"/>
          </a:solidFill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AD28339C-471C-4034-AFEB-87908320EDF9}"/>
                </a:ext>
              </a:extLst>
            </p:cNvPr>
            <p:cNvGrpSpPr/>
            <p:nvPr/>
          </p:nvGrpSpPr>
          <p:grpSpPr>
            <a:xfrm>
              <a:off x="4813300" y="1028492"/>
              <a:ext cx="228600" cy="4801016"/>
              <a:chOff x="4813300" y="1028492"/>
              <a:chExt cx="228600" cy="4801016"/>
            </a:xfrm>
            <a:grpFill/>
          </p:grpSpPr>
          <p:sp>
            <p:nvSpPr>
              <p:cNvPr id="6" name="Right Triangle 5">
                <a:extLst>
                  <a:ext uri="{FF2B5EF4-FFF2-40B4-BE49-F238E27FC236}">
                    <a16:creationId xmlns:a16="http://schemas.microsoft.com/office/drawing/2014/main" id="{0F414CA8-9AAD-4C2C-A88A-8A74E8E805B8}"/>
                  </a:ext>
                </a:extLst>
              </p:cNvPr>
              <p:cNvSpPr/>
              <p:nvPr/>
            </p:nvSpPr>
            <p:spPr>
              <a:xfrm flipV="1">
                <a:off x="4813300" y="5372308"/>
                <a:ext cx="228600" cy="457200"/>
              </a:xfrm>
              <a:prstGeom prst="rt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Right Triangle 8">
                <a:extLst>
                  <a:ext uri="{FF2B5EF4-FFF2-40B4-BE49-F238E27FC236}">
                    <a16:creationId xmlns:a16="http://schemas.microsoft.com/office/drawing/2014/main" id="{2C375972-9C28-4C3B-94C7-BDAC3A5EB1C4}"/>
                  </a:ext>
                </a:extLst>
              </p:cNvPr>
              <p:cNvSpPr/>
              <p:nvPr/>
            </p:nvSpPr>
            <p:spPr>
              <a:xfrm>
                <a:off x="4813300" y="1028492"/>
                <a:ext cx="228600" cy="457200"/>
              </a:xfrm>
              <a:prstGeom prst="rt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07" name="Group 206">
              <a:extLst>
                <a:ext uri="{FF2B5EF4-FFF2-40B4-BE49-F238E27FC236}">
                  <a16:creationId xmlns:a16="http://schemas.microsoft.com/office/drawing/2014/main" id="{8128005B-8420-4AE8-A14C-5E6A911C1D35}"/>
                </a:ext>
              </a:extLst>
            </p:cNvPr>
            <p:cNvGrpSpPr/>
            <p:nvPr/>
          </p:nvGrpSpPr>
          <p:grpSpPr>
            <a:xfrm>
              <a:off x="963604" y="1361661"/>
              <a:ext cx="3745842" cy="4134264"/>
              <a:chOff x="1041819" y="1123536"/>
              <a:chExt cx="3818414" cy="4214361"/>
            </a:xfrm>
            <a:grpFill/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09559C0E-D81A-4C20-9E76-766CF0F6C8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4940" y="4537479"/>
                <a:ext cx="383543" cy="494853"/>
              </a:xfrm>
              <a:custGeom>
                <a:avLst/>
                <a:gdLst>
                  <a:gd name="T0" fmla="*/ 0 w 101"/>
                  <a:gd name="T1" fmla="*/ 118 h 126"/>
                  <a:gd name="T2" fmla="*/ 2 w 101"/>
                  <a:gd name="T3" fmla="*/ 126 h 126"/>
                  <a:gd name="T4" fmla="*/ 28 w 101"/>
                  <a:gd name="T5" fmla="*/ 126 h 126"/>
                  <a:gd name="T6" fmla="*/ 50 w 101"/>
                  <a:gd name="T7" fmla="*/ 126 h 126"/>
                  <a:gd name="T8" fmla="*/ 72 w 101"/>
                  <a:gd name="T9" fmla="*/ 126 h 126"/>
                  <a:gd name="T10" fmla="*/ 98 w 101"/>
                  <a:gd name="T11" fmla="*/ 126 h 126"/>
                  <a:gd name="T12" fmla="*/ 100 w 101"/>
                  <a:gd name="T13" fmla="*/ 118 h 126"/>
                  <a:gd name="T14" fmla="*/ 90 w 101"/>
                  <a:gd name="T15" fmla="*/ 91 h 126"/>
                  <a:gd name="T16" fmla="*/ 73 w 101"/>
                  <a:gd name="T17" fmla="*/ 82 h 126"/>
                  <a:gd name="T18" fmla="*/ 64 w 101"/>
                  <a:gd name="T19" fmla="*/ 67 h 126"/>
                  <a:gd name="T20" fmla="*/ 78 w 101"/>
                  <a:gd name="T21" fmla="*/ 59 h 126"/>
                  <a:gd name="T22" fmla="*/ 77 w 101"/>
                  <a:gd name="T23" fmla="*/ 51 h 126"/>
                  <a:gd name="T24" fmla="*/ 76 w 101"/>
                  <a:gd name="T25" fmla="*/ 26 h 126"/>
                  <a:gd name="T26" fmla="*/ 63 w 101"/>
                  <a:gd name="T27" fmla="*/ 7 h 126"/>
                  <a:gd name="T28" fmla="*/ 30 w 101"/>
                  <a:gd name="T29" fmla="*/ 14 h 126"/>
                  <a:gd name="T30" fmla="*/ 24 w 101"/>
                  <a:gd name="T31" fmla="*/ 51 h 126"/>
                  <a:gd name="T32" fmla="*/ 22 w 101"/>
                  <a:gd name="T33" fmla="*/ 59 h 126"/>
                  <a:gd name="T34" fmla="*/ 36 w 101"/>
                  <a:gd name="T35" fmla="*/ 67 h 126"/>
                  <a:gd name="T36" fmla="*/ 28 w 101"/>
                  <a:gd name="T37" fmla="*/ 82 h 126"/>
                  <a:gd name="T38" fmla="*/ 10 w 101"/>
                  <a:gd name="T39" fmla="*/ 91 h 126"/>
                  <a:gd name="T40" fmla="*/ 0 w 101"/>
                  <a:gd name="T41" fmla="*/ 118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01" h="126">
                    <a:moveTo>
                      <a:pt x="0" y="118"/>
                    </a:moveTo>
                    <a:cubicBezTo>
                      <a:pt x="0" y="120"/>
                      <a:pt x="1" y="126"/>
                      <a:pt x="2" y="126"/>
                    </a:cubicBezTo>
                    <a:cubicBezTo>
                      <a:pt x="2" y="126"/>
                      <a:pt x="14" y="126"/>
                      <a:pt x="28" y="126"/>
                    </a:cubicBezTo>
                    <a:cubicBezTo>
                      <a:pt x="36" y="126"/>
                      <a:pt x="43" y="126"/>
                      <a:pt x="50" y="126"/>
                    </a:cubicBezTo>
                    <a:cubicBezTo>
                      <a:pt x="57" y="126"/>
                      <a:pt x="65" y="126"/>
                      <a:pt x="72" y="126"/>
                    </a:cubicBezTo>
                    <a:cubicBezTo>
                      <a:pt x="86" y="126"/>
                      <a:pt x="98" y="126"/>
                      <a:pt x="98" y="126"/>
                    </a:cubicBezTo>
                    <a:cubicBezTo>
                      <a:pt x="100" y="126"/>
                      <a:pt x="100" y="120"/>
                      <a:pt x="100" y="118"/>
                    </a:cubicBezTo>
                    <a:cubicBezTo>
                      <a:pt x="101" y="107"/>
                      <a:pt x="100" y="97"/>
                      <a:pt x="90" y="91"/>
                    </a:cubicBezTo>
                    <a:cubicBezTo>
                      <a:pt x="87" y="88"/>
                      <a:pt x="78" y="85"/>
                      <a:pt x="73" y="82"/>
                    </a:cubicBezTo>
                    <a:cubicBezTo>
                      <a:pt x="68" y="80"/>
                      <a:pt x="60" y="73"/>
                      <a:pt x="64" y="67"/>
                    </a:cubicBezTo>
                    <a:cubicBezTo>
                      <a:pt x="67" y="62"/>
                      <a:pt x="75" y="65"/>
                      <a:pt x="78" y="59"/>
                    </a:cubicBezTo>
                    <a:cubicBezTo>
                      <a:pt x="79" y="58"/>
                      <a:pt x="77" y="56"/>
                      <a:pt x="77" y="51"/>
                    </a:cubicBezTo>
                    <a:cubicBezTo>
                      <a:pt x="77" y="47"/>
                      <a:pt x="77" y="31"/>
                      <a:pt x="76" y="26"/>
                    </a:cubicBezTo>
                    <a:cubicBezTo>
                      <a:pt x="73" y="19"/>
                      <a:pt x="70" y="12"/>
                      <a:pt x="63" y="7"/>
                    </a:cubicBezTo>
                    <a:cubicBezTo>
                      <a:pt x="53" y="0"/>
                      <a:pt x="38" y="4"/>
                      <a:pt x="30" y="14"/>
                    </a:cubicBezTo>
                    <a:cubicBezTo>
                      <a:pt x="23" y="25"/>
                      <a:pt x="24" y="39"/>
                      <a:pt x="24" y="51"/>
                    </a:cubicBezTo>
                    <a:cubicBezTo>
                      <a:pt x="23" y="56"/>
                      <a:pt x="21" y="58"/>
                      <a:pt x="22" y="59"/>
                    </a:cubicBezTo>
                    <a:cubicBezTo>
                      <a:pt x="25" y="64"/>
                      <a:pt x="33" y="63"/>
                      <a:pt x="36" y="67"/>
                    </a:cubicBezTo>
                    <a:cubicBezTo>
                      <a:pt x="41" y="72"/>
                      <a:pt x="32" y="80"/>
                      <a:pt x="28" y="82"/>
                    </a:cubicBezTo>
                    <a:cubicBezTo>
                      <a:pt x="22" y="85"/>
                      <a:pt x="14" y="88"/>
                      <a:pt x="10" y="91"/>
                    </a:cubicBezTo>
                    <a:cubicBezTo>
                      <a:pt x="1" y="97"/>
                      <a:pt x="0" y="107"/>
                      <a:pt x="0" y="118"/>
                    </a:cubicBezTo>
                    <a:close/>
                  </a:path>
                </a:pathLst>
              </a:custGeom>
              <a:grpFill/>
              <a:ln w="3175" cap="flat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3F77812A-4C38-44C5-B3E4-2DDB12824B3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848267" y="4517199"/>
                <a:ext cx="331182" cy="515133"/>
              </a:xfrm>
              <a:custGeom>
                <a:avLst/>
                <a:gdLst>
                  <a:gd name="T0" fmla="*/ 25 w 87"/>
                  <a:gd name="T1" fmla="*/ 6 h 131"/>
                  <a:gd name="T2" fmla="*/ 41 w 87"/>
                  <a:gd name="T3" fmla="*/ 15 h 131"/>
                  <a:gd name="T4" fmla="*/ 41 w 87"/>
                  <a:gd name="T5" fmla="*/ 24 h 131"/>
                  <a:gd name="T6" fmla="*/ 41 w 87"/>
                  <a:gd name="T7" fmla="*/ 34 h 131"/>
                  <a:gd name="T8" fmla="*/ 41 w 87"/>
                  <a:gd name="T9" fmla="*/ 37 h 131"/>
                  <a:gd name="T10" fmla="*/ 44 w 87"/>
                  <a:gd name="T11" fmla="*/ 38 h 131"/>
                  <a:gd name="T12" fmla="*/ 44 w 87"/>
                  <a:gd name="T13" fmla="*/ 40 h 131"/>
                  <a:gd name="T14" fmla="*/ 42 w 87"/>
                  <a:gd name="T15" fmla="*/ 42 h 131"/>
                  <a:gd name="T16" fmla="*/ 37 w 87"/>
                  <a:gd name="T17" fmla="*/ 48 h 131"/>
                  <a:gd name="T18" fmla="*/ 37 w 87"/>
                  <a:gd name="T19" fmla="*/ 50 h 131"/>
                  <a:gd name="T20" fmla="*/ 35 w 87"/>
                  <a:gd name="T21" fmla="*/ 66 h 131"/>
                  <a:gd name="T22" fmla="*/ 50 w 87"/>
                  <a:gd name="T23" fmla="*/ 85 h 131"/>
                  <a:gd name="T24" fmla="*/ 70 w 87"/>
                  <a:gd name="T25" fmla="*/ 97 h 131"/>
                  <a:gd name="T26" fmla="*/ 78 w 87"/>
                  <a:gd name="T27" fmla="*/ 125 h 131"/>
                  <a:gd name="T28" fmla="*/ 31 w 87"/>
                  <a:gd name="T29" fmla="*/ 125 h 131"/>
                  <a:gd name="T30" fmla="*/ 31 w 87"/>
                  <a:gd name="T31" fmla="*/ 125 h 131"/>
                  <a:gd name="T32" fmla="*/ 31 w 87"/>
                  <a:gd name="T33" fmla="*/ 124 h 131"/>
                  <a:gd name="T34" fmla="*/ 14 w 87"/>
                  <a:gd name="T35" fmla="*/ 82 h 131"/>
                  <a:gd name="T36" fmla="*/ 9 w 87"/>
                  <a:gd name="T37" fmla="*/ 79 h 131"/>
                  <a:gd name="T38" fmla="*/ 16 w 87"/>
                  <a:gd name="T39" fmla="*/ 66 h 131"/>
                  <a:gd name="T40" fmla="*/ 14 w 87"/>
                  <a:gd name="T41" fmla="*/ 50 h 131"/>
                  <a:gd name="T42" fmla="*/ 14 w 87"/>
                  <a:gd name="T43" fmla="*/ 48 h 131"/>
                  <a:gd name="T44" fmla="*/ 9 w 87"/>
                  <a:gd name="T45" fmla="*/ 42 h 131"/>
                  <a:gd name="T46" fmla="*/ 7 w 87"/>
                  <a:gd name="T47" fmla="*/ 40 h 131"/>
                  <a:gd name="T48" fmla="*/ 8 w 87"/>
                  <a:gd name="T49" fmla="*/ 37 h 131"/>
                  <a:gd name="T50" fmla="*/ 9 w 87"/>
                  <a:gd name="T51" fmla="*/ 29 h 131"/>
                  <a:gd name="T52" fmla="*/ 9 w 87"/>
                  <a:gd name="T53" fmla="*/ 25 h 131"/>
                  <a:gd name="T54" fmla="*/ 9 w 87"/>
                  <a:gd name="T55" fmla="*/ 17 h 131"/>
                  <a:gd name="T56" fmla="*/ 17 w 87"/>
                  <a:gd name="T57" fmla="*/ 7 h 131"/>
                  <a:gd name="T58" fmla="*/ 25 w 87"/>
                  <a:gd name="T59" fmla="*/ 6 h 131"/>
                  <a:gd name="T60" fmla="*/ 25 w 87"/>
                  <a:gd name="T61" fmla="*/ 0 h 131"/>
                  <a:gd name="T62" fmla="*/ 14 w 87"/>
                  <a:gd name="T63" fmla="*/ 2 h 131"/>
                  <a:gd name="T64" fmla="*/ 3 w 87"/>
                  <a:gd name="T65" fmla="*/ 15 h 131"/>
                  <a:gd name="T66" fmla="*/ 3 w 87"/>
                  <a:gd name="T67" fmla="*/ 30 h 131"/>
                  <a:gd name="T68" fmla="*/ 1 w 87"/>
                  <a:gd name="T69" fmla="*/ 41 h 131"/>
                  <a:gd name="T70" fmla="*/ 8 w 87"/>
                  <a:gd name="T71" fmla="*/ 49 h 131"/>
                  <a:gd name="T72" fmla="*/ 10 w 87"/>
                  <a:gd name="T73" fmla="*/ 66 h 131"/>
                  <a:gd name="T74" fmla="*/ 1 w 87"/>
                  <a:gd name="T75" fmla="*/ 78 h 131"/>
                  <a:gd name="T76" fmla="*/ 2 w 87"/>
                  <a:gd name="T77" fmla="*/ 82 h 131"/>
                  <a:gd name="T78" fmla="*/ 11 w 87"/>
                  <a:gd name="T79" fmla="*/ 87 h 131"/>
                  <a:gd name="T80" fmla="*/ 25 w 87"/>
                  <a:gd name="T81" fmla="*/ 124 h 131"/>
                  <a:gd name="T82" fmla="*/ 25 w 87"/>
                  <a:gd name="T83" fmla="*/ 124 h 131"/>
                  <a:gd name="T84" fmla="*/ 25 w 87"/>
                  <a:gd name="T85" fmla="*/ 130 h 131"/>
                  <a:gd name="T86" fmla="*/ 26 w 87"/>
                  <a:gd name="T87" fmla="*/ 131 h 131"/>
                  <a:gd name="T88" fmla="*/ 28 w 87"/>
                  <a:gd name="T89" fmla="*/ 131 h 131"/>
                  <a:gd name="T90" fmla="*/ 83 w 87"/>
                  <a:gd name="T91" fmla="*/ 131 h 131"/>
                  <a:gd name="T92" fmla="*/ 74 w 87"/>
                  <a:gd name="T93" fmla="*/ 92 h 131"/>
                  <a:gd name="T94" fmla="*/ 52 w 87"/>
                  <a:gd name="T95" fmla="*/ 80 h 131"/>
                  <a:gd name="T96" fmla="*/ 41 w 87"/>
                  <a:gd name="T97" fmla="*/ 66 h 131"/>
                  <a:gd name="T98" fmla="*/ 43 w 87"/>
                  <a:gd name="T99" fmla="*/ 49 h 131"/>
                  <a:gd name="T100" fmla="*/ 50 w 87"/>
                  <a:gd name="T101" fmla="*/ 41 h 131"/>
                  <a:gd name="T102" fmla="*/ 47 w 87"/>
                  <a:gd name="T103" fmla="*/ 33 h 131"/>
                  <a:gd name="T104" fmla="*/ 46 w 87"/>
                  <a:gd name="T105" fmla="*/ 12 h 131"/>
                  <a:gd name="T106" fmla="*/ 25 w 87"/>
                  <a:gd name="T107" fmla="*/ 0 h 1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87" h="131">
                    <a:moveTo>
                      <a:pt x="25" y="6"/>
                    </a:moveTo>
                    <a:cubicBezTo>
                      <a:pt x="32" y="6"/>
                      <a:pt x="38" y="9"/>
                      <a:pt x="41" y="15"/>
                    </a:cubicBezTo>
                    <a:cubicBezTo>
                      <a:pt x="42" y="18"/>
                      <a:pt x="42" y="20"/>
                      <a:pt x="41" y="24"/>
                    </a:cubicBezTo>
                    <a:cubicBezTo>
                      <a:pt x="41" y="26"/>
                      <a:pt x="41" y="30"/>
                      <a:pt x="41" y="34"/>
                    </a:cubicBezTo>
                    <a:cubicBezTo>
                      <a:pt x="41" y="37"/>
                      <a:pt x="41" y="37"/>
                      <a:pt x="41" y="37"/>
                    </a:cubicBezTo>
                    <a:cubicBezTo>
                      <a:pt x="44" y="38"/>
                      <a:pt x="44" y="38"/>
                      <a:pt x="44" y="38"/>
                    </a:cubicBezTo>
                    <a:cubicBezTo>
                      <a:pt x="44" y="38"/>
                      <a:pt x="44" y="39"/>
                      <a:pt x="44" y="40"/>
                    </a:cubicBezTo>
                    <a:cubicBezTo>
                      <a:pt x="43" y="41"/>
                      <a:pt x="43" y="41"/>
                      <a:pt x="42" y="42"/>
                    </a:cubicBezTo>
                    <a:cubicBezTo>
                      <a:pt x="40" y="43"/>
                      <a:pt x="38" y="45"/>
                      <a:pt x="37" y="48"/>
                    </a:cubicBezTo>
                    <a:cubicBezTo>
                      <a:pt x="37" y="49"/>
                      <a:pt x="37" y="49"/>
                      <a:pt x="37" y="50"/>
                    </a:cubicBezTo>
                    <a:cubicBezTo>
                      <a:pt x="36" y="54"/>
                      <a:pt x="34" y="61"/>
                      <a:pt x="35" y="66"/>
                    </a:cubicBezTo>
                    <a:cubicBezTo>
                      <a:pt x="36" y="75"/>
                      <a:pt x="41" y="82"/>
                      <a:pt x="50" y="85"/>
                    </a:cubicBezTo>
                    <a:cubicBezTo>
                      <a:pt x="56" y="88"/>
                      <a:pt x="64" y="93"/>
                      <a:pt x="70" y="97"/>
                    </a:cubicBezTo>
                    <a:cubicBezTo>
                      <a:pt x="77" y="102"/>
                      <a:pt x="79" y="118"/>
                      <a:pt x="78" y="125"/>
                    </a:cubicBezTo>
                    <a:cubicBezTo>
                      <a:pt x="31" y="125"/>
                      <a:pt x="31" y="125"/>
                      <a:pt x="31" y="125"/>
                    </a:cubicBezTo>
                    <a:cubicBezTo>
                      <a:pt x="31" y="125"/>
                      <a:pt x="31" y="125"/>
                      <a:pt x="31" y="125"/>
                    </a:cubicBezTo>
                    <a:cubicBezTo>
                      <a:pt x="31" y="124"/>
                      <a:pt x="31" y="124"/>
                      <a:pt x="31" y="124"/>
                    </a:cubicBezTo>
                    <a:cubicBezTo>
                      <a:pt x="32" y="117"/>
                      <a:pt x="33" y="95"/>
                      <a:pt x="14" y="82"/>
                    </a:cubicBezTo>
                    <a:cubicBezTo>
                      <a:pt x="13" y="81"/>
                      <a:pt x="11" y="80"/>
                      <a:pt x="9" y="79"/>
                    </a:cubicBezTo>
                    <a:cubicBezTo>
                      <a:pt x="13" y="76"/>
                      <a:pt x="15" y="71"/>
                      <a:pt x="16" y="66"/>
                    </a:cubicBezTo>
                    <a:cubicBezTo>
                      <a:pt x="16" y="61"/>
                      <a:pt x="15" y="54"/>
                      <a:pt x="14" y="50"/>
                    </a:cubicBezTo>
                    <a:cubicBezTo>
                      <a:pt x="14" y="49"/>
                      <a:pt x="14" y="49"/>
                      <a:pt x="14" y="48"/>
                    </a:cubicBezTo>
                    <a:cubicBezTo>
                      <a:pt x="13" y="45"/>
                      <a:pt x="11" y="43"/>
                      <a:pt x="9" y="42"/>
                    </a:cubicBezTo>
                    <a:cubicBezTo>
                      <a:pt x="7" y="41"/>
                      <a:pt x="7" y="41"/>
                      <a:pt x="7" y="40"/>
                    </a:cubicBezTo>
                    <a:cubicBezTo>
                      <a:pt x="7" y="39"/>
                      <a:pt x="7" y="39"/>
                      <a:pt x="8" y="37"/>
                    </a:cubicBezTo>
                    <a:cubicBezTo>
                      <a:pt x="8" y="35"/>
                      <a:pt x="10" y="33"/>
                      <a:pt x="9" y="29"/>
                    </a:cubicBezTo>
                    <a:cubicBezTo>
                      <a:pt x="9" y="28"/>
                      <a:pt x="9" y="26"/>
                      <a:pt x="9" y="25"/>
                    </a:cubicBezTo>
                    <a:cubicBezTo>
                      <a:pt x="8" y="21"/>
                      <a:pt x="8" y="19"/>
                      <a:pt x="9" y="17"/>
                    </a:cubicBezTo>
                    <a:cubicBezTo>
                      <a:pt x="10" y="13"/>
                      <a:pt x="13" y="9"/>
                      <a:pt x="17" y="7"/>
                    </a:cubicBezTo>
                    <a:cubicBezTo>
                      <a:pt x="20" y="6"/>
                      <a:pt x="22" y="6"/>
                      <a:pt x="25" y="6"/>
                    </a:cubicBezTo>
                    <a:moveTo>
                      <a:pt x="25" y="0"/>
                    </a:moveTo>
                    <a:cubicBezTo>
                      <a:pt x="21" y="0"/>
                      <a:pt x="18" y="0"/>
                      <a:pt x="14" y="2"/>
                    </a:cubicBezTo>
                    <a:cubicBezTo>
                      <a:pt x="9" y="5"/>
                      <a:pt x="5" y="9"/>
                      <a:pt x="3" y="15"/>
                    </a:cubicBezTo>
                    <a:cubicBezTo>
                      <a:pt x="1" y="20"/>
                      <a:pt x="3" y="24"/>
                      <a:pt x="3" y="30"/>
                    </a:cubicBezTo>
                    <a:cubicBezTo>
                      <a:pt x="4" y="34"/>
                      <a:pt x="0" y="36"/>
                      <a:pt x="1" y="41"/>
                    </a:cubicBezTo>
                    <a:cubicBezTo>
                      <a:pt x="2" y="47"/>
                      <a:pt x="7" y="47"/>
                      <a:pt x="8" y="49"/>
                    </a:cubicBezTo>
                    <a:cubicBezTo>
                      <a:pt x="8" y="52"/>
                      <a:pt x="10" y="60"/>
                      <a:pt x="10" y="66"/>
                    </a:cubicBezTo>
                    <a:cubicBezTo>
                      <a:pt x="9" y="71"/>
                      <a:pt x="6" y="75"/>
                      <a:pt x="1" y="78"/>
                    </a:cubicBezTo>
                    <a:cubicBezTo>
                      <a:pt x="0" y="80"/>
                      <a:pt x="0" y="81"/>
                      <a:pt x="2" y="82"/>
                    </a:cubicBezTo>
                    <a:cubicBezTo>
                      <a:pt x="5" y="84"/>
                      <a:pt x="9" y="86"/>
                      <a:pt x="11" y="87"/>
                    </a:cubicBezTo>
                    <a:cubicBezTo>
                      <a:pt x="27" y="98"/>
                      <a:pt x="26" y="117"/>
                      <a:pt x="25" y="124"/>
                    </a:cubicBezTo>
                    <a:cubicBezTo>
                      <a:pt x="25" y="124"/>
                      <a:pt x="25" y="124"/>
                      <a:pt x="25" y="124"/>
                    </a:cubicBezTo>
                    <a:cubicBezTo>
                      <a:pt x="25" y="126"/>
                      <a:pt x="25" y="128"/>
                      <a:pt x="25" y="130"/>
                    </a:cubicBezTo>
                    <a:cubicBezTo>
                      <a:pt x="25" y="131"/>
                      <a:pt x="25" y="131"/>
                      <a:pt x="26" y="131"/>
                    </a:cubicBezTo>
                    <a:cubicBezTo>
                      <a:pt x="28" y="131"/>
                      <a:pt x="28" y="131"/>
                      <a:pt x="28" y="131"/>
                    </a:cubicBezTo>
                    <a:cubicBezTo>
                      <a:pt x="83" y="131"/>
                      <a:pt x="83" y="131"/>
                      <a:pt x="83" y="131"/>
                    </a:cubicBezTo>
                    <a:cubicBezTo>
                      <a:pt x="85" y="131"/>
                      <a:pt x="87" y="101"/>
                      <a:pt x="74" y="92"/>
                    </a:cubicBezTo>
                    <a:cubicBezTo>
                      <a:pt x="67" y="88"/>
                      <a:pt x="59" y="83"/>
                      <a:pt x="52" y="80"/>
                    </a:cubicBezTo>
                    <a:cubicBezTo>
                      <a:pt x="45" y="77"/>
                      <a:pt x="42" y="71"/>
                      <a:pt x="41" y="66"/>
                    </a:cubicBezTo>
                    <a:cubicBezTo>
                      <a:pt x="40" y="60"/>
                      <a:pt x="42" y="52"/>
                      <a:pt x="43" y="49"/>
                    </a:cubicBezTo>
                    <a:cubicBezTo>
                      <a:pt x="43" y="47"/>
                      <a:pt x="49" y="47"/>
                      <a:pt x="50" y="41"/>
                    </a:cubicBezTo>
                    <a:cubicBezTo>
                      <a:pt x="50" y="39"/>
                      <a:pt x="50" y="34"/>
                      <a:pt x="47" y="33"/>
                    </a:cubicBezTo>
                    <a:cubicBezTo>
                      <a:pt x="46" y="25"/>
                      <a:pt x="50" y="20"/>
                      <a:pt x="46" y="12"/>
                    </a:cubicBezTo>
                    <a:cubicBezTo>
                      <a:pt x="42" y="4"/>
                      <a:pt x="34" y="0"/>
                      <a:pt x="25" y="0"/>
                    </a:cubicBezTo>
                    <a:close/>
                  </a:path>
                </a:pathLst>
              </a:custGeom>
              <a:grpFill/>
              <a:ln w="3175"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EB1EC425-A796-4CD1-A695-C29F52C622A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828540" y="4572633"/>
                <a:ext cx="464702" cy="470516"/>
              </a:xfrm>
              <a:custGeom>
                <a:avLst/>
                <a:gdLst>
                  <a:gd name="T0" fmla="*/ 99 w 122"/>
                  <a:gd name="T1" fmla="*/ 20 h 120"/>
                  <a:gd name="T2" fmla="*/ 116 w 122"/>
                  <a:gd name="T3" fmla="*/ 67 h 120"/>
                  <a:gd name="T4" fmla="*/ 109 w 122"/>
                  <a:gd name="T5" fmla="*/ 89 h 120"/>
                  <a:gd name="T6" fmla="*/ 87 w 122"/>
                  <a:gd name="T7" fmla="*/ 95 h 120"/>
                  <a:gd name="T8" fmla="*/ 79 w 122"/>
                  <a:gd name="T9" fmla="*/ 84 h 120"/>
                  <a:gd name="T10" fmla="*/ 38 w 122"/>
                  <a:gd name="T11" fmla="*/ 88 h 120"/>
                  <a:gd name="T12" fmla="*/ 41 w 122"/>
                  <a:gd name="T13" fmla="*/ 56 h 120"/>
                  <a:gd name="T14" fmla="*/ 69 w 122"/>
                  <a:gd name="T15" fmla="*/ 53 h 120"/>
                  <a:gd name="T16" fmla="*/ 71 w 122"/>
                  <a:gd name="T17" fmla="*/ 43 h 120"/>
                  <a:gd name="T18" fmla="*/ 48 w 122"/>
                  <a:gd name="T19" fmla="*/ 41 h 120"/>
                  <a:gd name="T20" fmla="*/ 37 w 122"/>
                  <a:gd name="T21" fmla="*/ 38 h 120"/>
                  <a:gd name="T22" fmla="*/ 61 w 122"/>
                  <a:gd name="T23" fmla="*/ 26 h 120"/>
                  <a:gd name="T24" fmla="*/ 88 w 122"/>
                  <a:gd name="T25" fmla="*/ 46 h 120"/>
                  <a:gd name="T26" fmla="*/ 88 w 122"/>
                  <a:gd name="T27" fmla="*/ 75 h 120"/>
                  <a:gd name="T28" fmla="*/ 95 w 122"/>
                  <a:gd name="T29" fmla="*/ 86 h 120"/>
                  <a:gd name="T30" fmla="*/ 105 w 122"/>
                  <a:gd name="T31" fmla="*/ 76 h 120"/>
                  <a:gd name="T32" fmla="*/ 104 w 122"/>
                  <a:gd name="T33" fmla="*/ 42 h 120"/>
                  <a:gd name="T34" fmla="*/ 61 w 122"/>
                  <a:gd name="T35" fmla="*/ 15 h 120"/>
                  <a:gd name="T36" fmla="*/ 18 w 122"/>
                  <a:gd name="T37" fmla="*/ 42 h 120"/>
                  <a:gd name="T38" fmla="*/ 27 w 122"/>
                  <a:gd name="T39" fmla="*/ 92 h 120"/>
                  <a:gd name="T40" fmla="*/ 71 w 122"/>
                  <a:gd name="T41" fmla="*/ 104 h 120"/>
                  <a:gd name="T42" fmla="*/ 83 w 122"/>
                  <a:gd name="T43" fmla="*/ 105 h 120"/>
                  <a:gd name="T44" fmla="*/ 58 w 122"/>
                  <a:gd name="T45" fmla="*/ 114 h 120"/>
                  <a:gd name="T46" fmla="*/ 10 w 122"/>
                  <a:gd name="T47" fmla="*/ 82 h 120"/>
                  <a:gd name="T48" fmla="*/ 23 w 122"/>
                  <a:gd name="T49" fmla="*/ 20 h 120"/>
                  <a:gd name="T50" fmla="*/ 56 w 122"/>
                  <a:gd name="T51" fmla="*/ 83 h 120"/>
                  <a:gd name="T52" fmla="*/ 73 w 122"/>
                  <a:gd name="T53" fmla="*/ 76 h 120"/>
                  <a:gd name="T54" fmla="*/ 68 w 122"/>
                  <a:gd name="T55" fmla="*/ 63 h 120"/>
                  <a:gd name="T56" fmla="*/ 46 w 122"/>
                  <a:gd name="T57" fmla="*/ 73 h 120"/>
                  <a:gd name="T58" fmla="*/ 61 w 122"/>
                  <a:gd name="T59" fmla="*/ 0 h 120"/>
                  <a:gd name="T60" fmla="*/ 5 w 122"/>
                  <a:gd name="T61" fmla="*/ 34 h 120"/>
                  <a:gd name="T62" fmla="*/ 17 w 122"/>
                  <a:gd name="T63" fmla="*/ 104 h 120"/>
                  <a:gd name="T64" fmla="*/ 73 w 122"/>
                  <a:gd name="T65" fmla="*/ 119 h 120"/>
                  <a:gd name="T66" fmla="*/ 88 w 122"/>
                  <a:gd name="T67" fmla="*/ 101 h 120"/>
                  <a:gd name="T68" fmla="*/ 114 w 122"/>
                  <a:gd name="T69" fmla="*/ 92 h 120"/>
                  <a:gd name="T70" fmla="*/ 122 w 122"/>
                  <a:gd name="T71" fmla="*/ 67 h 120"/>
                  <a:gd name="T72" fmla="*/ 103 w 122"/>
                  <a:gd name="T73" fmla="*/ 15 h 120"/>
                  <a:gd name="T74" fmla="*/ 96 w 122"/>
                  <a:gd name="T75" fmla="*/ 80 h 120"/>
                  <a:gd name="T76" fmla="*/ 94 w 122"/>
                  <a:gd name="T77" fmla="*/ 68 h 120"/>
                  <a:gd name="T78" fmla="*/ 90 w 122"/>
                  <a:gd name="T79" fmla="*/ 33 h 120"/>
                  <a:gd name="T80" fmla="*/ 98 w 122"/>
                  <a:gd name="T81" fmla="*/ 45 h 120"/>
                  <a:gd name="T82" fmla="*/ 99 w 122"/>
                  <a:gd name="T83" fmla="*/ 74 h 120"/>
                  <a:gd name="T84" fmla="*/ 96 w 122"/>
                  <a:gd name="T85" fmla="*/ 80 h 120"/>
                  <a:gd name="T86" fmla="*/ 21 w 122"/>
                  <a:gd name="T87" fmla="*/ 60 h 120"/>
                  <a:gd name="T88" fmla="*/ 32 w 122"/>
                  <a:gd name="T89" fmla="*/ 40 h 120"/>
                  <a:gd name="T90" fmla="*/ 43 w 122"/>
                  <a:gd name="T91" fmla="*/ 48 h 120"/>
                  <a:gd name="T92" fmla="*/ 26 w 122"/>
                  <a:gd name="T93" fmla="*/ 73 h 120"/>
                  <a:gd name="T94" fmla="*/ 50 w 122"/>
                  <a:gd name="T95" fmla="*/ 46 h 120"/>
                  <a:gd name="T96" fmla="*/ 65 w 122"/>
                  <a:gd name="T97" fmla="*/ 46 h 120"/>
                  <a:gd name="T98" fmla="*/ 56 w 122"/>
                  <a:gd name="T99" fmla="*/ 77 h 120"/>
                  <a:gd name="T100" fmla="*/ 53 w 122"/>
                  <a:gd name="T101" fmla="*/ 70 h 120"/>
                  <a:gd name="T102" fmla="*/ 69 w 122"/>
                  <a:gd name="T103" fmla="*/ 70 h 120"/>
                  <a:gd name="T104" fmla="*/ 65 w 122"/>
                  <a:gd name="T105" fmla="*/ 74 h 120"/>
                  <a:gd name="T106" fmla="*/ 56 w 122"/>
                  <a:gd name="T107" fmla="*/ 77 h 120"/>
                  <a:gd name="T108" fmla="*/ 76 w 122"/>
                  <a:gd name="T109" fmla="*/ 94 h 120"/>
                  <a:gd name="T110" fmla="*/ 69 w 122"/>
                  <a:gd name="T111" fmla="*/ 98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122" h="120">
                    <a:moveTo>
                      <a:pt x="61" y="6"/>
                    </a:moveTo>
                    <a:cubicBezTo>
                      <a:pt x="69" y="6"/>
                      <a:pt x="75" y="7"/>
                      <a:pt x="82" y="9"/>
                    </a:cubicBezTo>
                    <a:cubicBezTo>
                      <a:pt x="89" y="12"/>
                      <a:pt x="94" y="15"/>
                      <a:pt x="99" y="20"/>
                    </a:cubicBezTo>
                    <a:cubicBezTo>
                      <a:pt x="104" y="24"/>
                      <a:pt x="109" y="30"/>
                      <a:pt x="112" y="37"/>
                    </a:cubicBezTo>
                    <a:cubicBezTo>
                      <a:pt x="115" y="44"/>
                      <a:pt x="116" y="52"/>
                      <a:pt x="116" y="61"/>
                    </a:cubicBezTo>
                    <a:cubicBezTo>
                      <a:pt x="116" y="63"/>
                      <a:pt x="116" y="64"/>
                      <a:pt x="116" y="67"/>
                    </a:cubicBezTo>
                    <a:cubicBezTo>
                      <a:pt x="116" y="69"/>
                      <a:pt x="115" y="71"/>
                      <a:pt x="115" y="74"/>
                    </a:cubicBezTo>
                    <a:cubicBezTo>
                      <a:pt x="114" y="76"/>
                      <a:pt x="114" y="79"/>
                      <a:pt x="113" y="81"/>
                    </a:cubicBezTo>
                    <a:cubicBezTo>
                      <a:pt x="112" y="84"/>
                      <a:pt x="110" y="86"/>
                      <a:pt x="109" y="89"/>
                    </a:cubicBezTo>
                    <a:cubicBezTo>
                      <a:pt x="107" y="91"/>
                      <a:pt x="105" y="92"/>
                      <a:pt x="102" y="94"/>
                    </a:cubicBezTo>
                    <a:cubicBezTo>
                      <a:pt x="100" y="95"/>
                      <a:pt x="97" y="96"/>
                      <a:pt x="93" y="96"/>
                    </a:cubicBezTo>
                    <a:cubicBezTo>
                      <a:pt x="91" y="96"/>
                      <a:pt x="88" y="95"/>
                      <a:pt x="87" y="95"/>
                    </a:cubicBezTo>
                    <a:cubicBezTo>
                      <a:pt x="85" y="94"/>
                      <a:pt x="83" y="93"/>
                      <a:pt x="82" y="92"/>
                    </a:cubicBezTo>
                    <a:cubicBezTo>
                      <a:pt x="81" y="91"/>
                      <a:pt x="81" y="90"/>
                      <a:pt x="80" y="88"/>
                    </a:cubicBezTo>
                    <a:cubicBezTo>
                      <a:pt x="79" y="87"/>
                      <a:pt x="79" y="86"/>
                      <a:pt x="79" y="84"/>
                    </a:cubicBezTo>
                    <a:cubicBezTo>
                      <a:pt x="76" y="87"/>
                      <a:pt x="72" y="90"/>
                      <a:pt x="68" y="91"/>
                    </a:cubicBezTo>
                    <a:cubicBezTo>
                      <a:pt x="64" y="93"/>
                      <a:pt x="59" y="94"/>
                      <a:pt x="54" y="94"/>
                    </a:cubicBezTo>
                    <a:cubicBezTo>
                      <a:pt x="47" y="94"/>
                      <a:pt x="42" y="92"/>
                      <a:pt x="38" y="88"/>
                    </a:cubicBezTo>
                    <a:cubicBezTo>
                      <a:pt x="34" y="84"/>
                      <a:pt x="32" y="79"/>
                      <a:pt x="32" y="73"/>
                    </a:cubicBezTo>
                    <a:cubicBezTo>
                      <a:pt x="32" y="69"/>
                      <a:pt x="33" y="66"/>
                      <a:pt x="34" y="63"/>
                    </a:cubicBezTo>
                    <a:cubicBezTo>
                      <a:pt x="36" y="60"/>
                      <a:pt x="38" y="58"/>
                      <a:pt x="41" y="56"/>
                    </a:cubicBezTo>
                    <a:cubicBezTo>
                      <a:pt x="43" y="55"/>
                      <a:pt x="46" y="53"/>
                      <a:pt x="49" y="53"/>
                    </a:cubicBezTo>
                    <a:cubicBezTo>
                      <a:pt x="52" y="52"/>
                      <a:pt x="56" y="52"/>
                      <a:pt x="59" y="52"/>
                    </a:cubicBezTo>
                    <a:cubicBezTo>
                      <a:pt x="63" y="52"/>
                      <a:pt x="66" y="52"/>
                      <a:pt x="69" y="53"/>
                    </a:cubicBezTo>
                    <a:cubicBezTo>
                      <a:pt x="71" y="53"/>
                      <a:pt x="73" y="54"/>
                      <a:pt x="75" y="55"/>
                    </a:cubicBezTo>
                    <a:cubicBezTo>
                      <a:pt x="75" y="52"/>
                      <a:pt x="74" y="50"/>
                      <a:pt x="74" y="48"/>
                    </a:cubicBezTo>
                    <a:cubicBezTo>
                      <a:pt x="73" y="46"/>
                      <a:pt x="73" y="45"/>
                      <a:pt x="71" y="43"/>
                    </a:cubicBezTo>
                    <a:cubicBezTo>
                      <a:pt x="70" y="42"/>
                      <a:pt x="69" y="41"/>
                      <a:pt x="67" y="40"/>
                    </a:cubicBezTo>
                    <a:cubicBezTo>
                      <a:pt x="64" y="39"/>
                      <a:pt x="62" y="39"/>
                      <a:pt x="59" y="39"/>
                    </a:cubicBezTo>
                    <a:cubicBezTo>
                      <a:pt x="55" y="39"/>
                      <a:pt x="51" y="40"/>
                      <a:pt x="48" y="41"/>
                    </a:cubicBezTo>
                    <a:cubicBezTo>
                      <a:pt x="47" y="41"/>
                      <a:pt x="46" y="41"/>
                      <a:pt x="46" y="42"/>
                    </a:cubicBezTo>
                    <a:cubicBezTo>
                      <a:pt x="45" y="42"/>
                      <a:pt x="44" y="42"/>
                      <a:pt x="43" y="42"/>
                    </a:cubicBezTo>
                    <a:cubicBezTo>
                      <a:pt x="41" y="42"/>
                      <a:pt x="38" y="41"/>
                      <a:pt x="37" y="38"/>
                    </a:cubicBezTo>
                    <a:cubicBezTo>
                      <a:pt x="37" y="38"/>
                      <a:pt x="37" y="38"/>
                      <a:pt x="37" y="38"/>
                    </a:cubicBezTo>
                    <a:cubicBezTo>
                      <a:pt x="36" y="35"/>
                      <a:pt x="38" y="32"/>
                      <a:pt x="40" y="31"/>
                    </a:cubicBezTo>
                    <a:cubicBezTo>
                      <a:pt x="46" y="28"/>
                      <a:pt x="53" y="26"/>
                      <a:pt x="61" y="26"/>
                    </a:cubicBezTo>
                    <a:cubicBezTo>
                      <a:pt x="68" y="26"/>
                      <a:pt x="73" y="27"/>
                      <a:pt x="76" y="29"/>
                    </a:cubicBezTo>
                    <a:cubicBezTo>
                      <a:pt x="80" y="31"/>
                      <a:pt x="83" y="33"/>
                      <a:pt x="84" y="36"/>
                    </a:cubicBezTo>
                    <a:cubicBezTo>
                      <a:pt x="86" y="39"/>
                      <a:pt x="87" y="43"/>
                      <a:pt x="88" y="46"/>
                    </a:cubicBezTo>
                    <a:cubicBezTo>
                      <a:pt x="88" y="50"/>
                      <a:pt x="88" y="53"/>
                      <a:pt x="88" y="57"/>
                    </a:cubicBezTo>
                    <a:cubicBezTo>
                      <a:pt x="88" y="68"/>
                      <a:pt x="88" y="68"/>
                      <a:pt x="88" y="68"/>
                    </a:cubicBezTo>
                    <a:cubicBezTo>
                      <a:pt x="88" y="71"/>
                      <a:pt x="88" y="73"/>
                      <a:pt x="88" y="75"/>
                    </a:cubicBezTo>
                    <a:cubicBezTo>
                      <a:pt x="89" y="77"/>
                      <a:pt x="89" y="79"/>
                      <a:pt x="89" y="80"/>
                    </a:cubicBezTo>
                    <a:cubicBezTo>
                      <a:pt x="90" y="82"/>
                      <a:pt x="91" y="83"/>
                      <a:pt x="92" y="84"/>
                    </a:cubicBezTo>
                    <a:cubicBezTo>
                      <a:pt x="92" y="85"/>
                      <a:pt x="94" y="86"/>
                      <a:pt x="95" y="86"/>
                    </a:cubicBezTo>
                    <a:cubicBezTo>
                      <a:pt x="96" y="86"/>
                      <a:pt x="96" y="86"/>
                      <a:pt x="96" y="86"/>
                    </a:cubicBezTo>
                    <a:cubicBezTo>
                      <a:pt x="98" y="85"/>
                      <a:pt x="100" y="84"/>
                      <a:pt x="102" y="82"/>
                    </a:cubicBezTo>
                    <a:cubicBezTo>
                      <a:pt x="103" y="81"/>
                      <a:pt x="104" y="78"/>
                      <a:pt x="105" y="76"/>
                    </a:cubicBezTo>
                    <a:cubicBezTo>
                      <a:pt x="106" y="73"/>
                      <a:pt x="106" y="71"/>
                      <a:pt x="106" y="68"/>
                    </a:cubicBezTo>
                    <a:cubicBezTo>
                      <a:pt x="107" y="65"/>
                      <a:pt x="107" y="63"/>
                      <a:pt x="107" y="61"/>
                    </a:cubicBezTo>
                    <a:cubicBezTo>
                      <a:pt x="107" y="54"/>
                      <a:pt x="106" y="48"/>
                      <a:pt x="104" y="42"/>
                    </a:cubicBezTo>
                    <a:cubicBezTo>
                      <a:pt x="101" y="37"/>
                      <a:pt x="98" y="32"/>
                      <a:pt x="94" y="28"/>
                    </a:cubicBezTo>
                    <a:cubicBezTo>
                      <a:pt x="90" y="24"/>
                      <a:pt x="85" y="21"/>
                      <a:pt x="80" y="18"/>
                    </a:cubicBezTo>
                    <a:cubicBezTo>
                      <a:pt x="74" y="16"/>
                      <a:pt x="68" y="15"/>
                      <a:pt x="61" y="15"/>
                    </a:cubicBezTo>
                    <a:cubicBezTo>
                      <a:pt x="54" y="15"/>
                      <a:pt x="48" y="16"/>
                      <a:pt x="42" y="18"/>
                    </a:cubicBezTo>
                    <a:cubicBezTo>
                      <a:pt x="36" y="20"/>
                      <a:pt x="32" y="24"/>
                      <a:pt x="28" y="28"/>
                    </a:cubicBezTo>
                    <a:cubicBezTo>
                      <a:pt x="24" y="32"/>
                      <a:pt x="21" y="36"/>
                      <a:pt x="18" y="42"/>
                    </a:cubicBezTo>
                    <a:cubicBezTo>
                      <a:pt x="16" y="48"/>
                      <a:pt x="15" y="54"/>
                      <a:pt x="15" y="60"/>
                    </a:cubicBezTo>
                    <a:cubicBezTo>
                      <a:pt x="15" y="66"/>
                      <a:pt x="16" y="72"/>
                      <a:pt x="18" y="78"/>
                    </a:cubicBezTo>
                    <a:cubicBezTo>
                      <a:pt x="20" y="83"/>
                      <a:pt x="23" y="88"/>
                      <a:pt x="27" y="92"/>
                    </a:cubicBezTo>
                    <a:cubicBezTo>
                      <a:pt x="31" y="96"/>
                      <a:pt x="35" y="100"/>
                      <a:pt x="41" y="102"/>
                    </a:cubicBezTo>
                    <a:cubicBezTo>
                      <a:pt x="46" y="104"/>
                      <a:pt x="52" y="106"/>
                      <a:pt x="59" y="106"/>
                    </a:cubicBezTo>
                    <a:cubicBezTo>
                      <a:pt x="64" y="106"/>
                      <a:pt x="68" y="105"/>
                      <a:pt x="71" y="104"/>
                    </a:cubicBezTo>
                    <a:cubicBezTo>
                      <a:pt x="73" y="103"/>
                      <a:pt x="75" y="103"/>
                      <a:pt x="77" y="102"/>
                    </a:cubicBezTo>
                    <a:cubicBezTo>
                      <a:pt x="78" y="102"/>
                      <a:pt x="78" y="102"/>
                      <a:pt x="79" y="102"/>
                    </a:cubicBezTo>
                    <a:cubicBezTo>
                      <a:pt x="81" y="102"/>
                      <a:pt x="82" y="103"/>
                      <a:pt x="83" y="105"/>
                    </a:cubicBezTo>
                    <a:cubicBezTo>
                      <a:pt x="84" y="107"/>
                      <a:pt x="82" y="109"/>
                      <a:pt x="80" y="110"/>
                    </a:cubicBezTo>
                    <a:cubicBezTo>
                      <a:pt x="77" y="111"/>
                      <a:pt x="74" y="112"/>
                      <a:pt x="72" y="113"/>
                    </a:cubicBezTo>
                    <a:cubicBezTo>
                      <a:pt x="67" y="114"/>
                      <a:pt x="63" y="114"/>
                      <a:pt x="58" y="114"/>
                    </a:cubicBezTo>
                    <a:cubicBezTo>
                      <a:pt x="51" y="114"/>
                      <a:pt x="44" y="113"/>
                      <a:pt x="38" y="111"/>
                    </a:cubicBezTo>
                    <a:cubicBezTo>
                      <a:pt x="32" y="108"/>
                      <a:pt x="26" y="104"/>
                      <a:pt x="21" y="100"/>
                    </a:cubicBezTo>
                    <a:cubicBezTo>
                      <a:pt x="17" y="95"/>
                      <a:pt x="13" y="89"/>
                      <a:pt x="10" y="82"/>
                    </a:cubicBezTo>
                    <a:cubicBezTo>
                      <a:pt x="7" y="76"/>
                      <a:pt x="6" y="68"/>
                      <a:pt x="6" y="60"/>
                    </a:cubicBezTo>
                    <a:cubicBezTo>
                      <a:pt x="6" y="51"/>
                      <a:pt x="7" y="43"/>
                      <a:pt x="10" y="37"/>
                    </a:cubicBezTo>
                    <a:cubicBezTo>
                      <a:pt x="14" y="30"/>
                      <a:pt x="18" y="24"/>
                      <a:pt x="23" y="20"/>
                    </a:cubicBezTo>
                    <a:cubicBezTo>
                      <a:pt x="28" y="15"/>
                      <a:pt x="34" y="12"/>
                      <a:pt x="40" y="10"/>
                    </a:cubicBezTo>
                    <a:cubicBezTo>
                      <a:pt x="47" y="7"/>
                      <a:pt x="54" y="6"/>
                      <a:pt x="61" y="6"/>
                    </a:cubicBezTo>
                    <a:moveTo>
                      <a:pt x="56" y="83"/>
                    </a:moveTo>
                    <a:cubicBezTo>
                      <a:pt x="58" y="83"/>
                      <a:pt x="59" y="82"/>
                      <a:pt x="62" y="82"/>
                    </a:cubicBezTo>
                    <a:cubicBezTo>
                      <a:pt x="64" y="82"/>
                      <a:pt x="66" y="81"/>
                      <a:pt x="68" y="80"/>
                    </a:cubicBezTo>
                    <a:cubicBezTo>
                      <a:pt x="70" y="79"/>
                      <a:pt x="72" y="78"/>
                      <a:pt x="73" y="76"/>
                    </a:cubicBezTo>
                    <a:cubicBezTo>
                      <a:pt x="74" y="75"/>
                      <a:pt x="75" y="73"/>
                      <a:pt x="75" y="71"/>
                    </a:cubicBezTo>
                    <a:cubicBezTo>
                      <a:pt x="75" y="65"/>
                      <a:pt x="75" y="65"/>
                      <a:pt x="75" y="65"/>
                    </a:cubicBezTo>
                    <a:cubicBezTo>
                      <a:pt x="73" y="65"/>
                      <a:pt x="71" y="64"/>
                      <a:pt x="68" y="63"/>
                    </a:cubicBezTo>
                    <a:cubicBezTo>
                      <a:pt x="65" y="63"/>
                      <a:pt x="62" y="62"/>
                      <a:pt x="59" y="62"/>
                    </a:cubicBezTo>
                    <a:cubicBezTo>
                      <a:pt x="55" y="62"/>
                      <a:pt x="52" y="63"/>
                      <a:pt x="49" y="65"/>
                    </a:cubicBezTo>
                    <a:cubicBezTo>
                      <a:pt x="47" y="67"/>
                      <a:pt x="46" y="69"/>
                      <a:pt x="46" y="73"/>
                    </a:cubicBezTo>
                    <a:cubicBezTo>
                      <a:pt x="46" y="76"/>
                      <a:pt x="46" y="78"/>
                      <a:pt x="48" y="80"/>
                    </a:cubicBezTo>
                    <a:cubicBezTo>
                      <a:pt x="50" y="82"/>
                      <a:pt x="52" y="83"/>
                      <a:pt x="56" y="83"/>
                    </a:cubicBezTo>
                    <a:moveTo>
                      <a:pt x="61" y="0"/>
                    </a:moveTo>
                    <a:cubicBezTo>
                      <a:pt x="53" y="0"/>
                      <a:pt x="46" y="1"/>
                      <a:pt x="38" y="4"/>
                    </a:cubicBezTo>
                    <a:cubicBezTo>
                      <a:pt x="31" y="6"/>
                      <a:pt x="24" y="10"/>
                      <a:pt x="19" y="15"/>
                    </a:cubicBezTo>
                    <a:cubicBezTo>
                      <a:pt x="13" y="20"/>
                      <a:pt x="8" y="27"/>
                      <a:pt x="5" y="34"/>
                    </a:cubicBezTo>
                    <a:cubicBezTo>
                      <a:pt x="2" y="42"/>
                      <a:pt x="0" y="50"/>
                      <a:pt x="0" y="60"/>
                    </a:cubicBezTo>
                    <a:cubicBezTo>
                      <a:pt x="0" y="69"/>
                      <a:pt x="1" y="77"/>
                      <a:pt x="4" y="85"/>
                    </a:cubicBezTo>
                    <a:cubicBezTo>
                      <a:pt x="8" y="92"/>
                      <a:pt x="12" y="99"/>
                      <a:pt x="17" y="104"/>
                    </a:cubicBezTo>
                    <a:cubicBezTo>
                      <a:pt x="22" y="109"/>
                      <a:pt x="29" y="113"/>
                      <a:pt x="36" y="116"/>
                    </a:cubicBezTo>
                    <a:cubicBezTo>
                      <a:pt x="43" y="119"/>
                      <a:pt x="50" y="120"/>
                      <a:pt x="58" y="120"/>
                    </a:cubicBezTo>
                    <a:cubicBezTo>
                      <a:pt x="63" y="120"/>
                      <a:pt x="68" y="120"/>
                      <a:pt x="73" y="119"/>
                    </a:cubicBezTo>
                    <a:cubicBezTo>
                      <a:pt x="76" y="118"/>
                      <a:pt x="79" y="117"/>
                      <a:pt x="82" y="116"/>
                    </a:cubicBezTo>
                    <a:cubicBezTo>
                      <a:pt x="88" y="114"/>
                      <a:pt x="90" y="108"/>
                      <a:pt x="89" y="103"/>
                    </a:cubicBezTo>
                    <a:cubicBezTo>
                      <a:pt x="88" y="102"/>
                      <a:pt x="88" y="102"/>
                      <a:pt x="88" y="101"/>
                    </a:cubicBezTo>
                    <a:cubicBezTo>
                      <a:pt x="90" y="101"/>
                      <a:pt x="91" y="102"/>
                      <a:pt x="93" y="102"/>
                    </a:cubicBezTo>
                    <a:cubicBezTo>
                      <a:pt x="98" y="102"/>
                      <a:pt x="102" y="101"/>
                      <a:pt x="105" y="99"/>
                    </a:cubicBezTo>
                    <a:cubicBezTo>
                      <a:pt x="108" y="97"/>
                      <a:pt x="111" y="95"/>
                      <a:pt x="114" y="92"/>
                    </a:cubicBezTo>
                    <a:cubicBezTo>
                      <a:pt x="116" y="90"/>
                      <a:pt x="117" y="87"/>
                      <a:pt x="118" y="84"/>
                    </a:cubicBezTo>
                    <a:cubicBezTo>
                      <a:pt x="119" y="81"/>
                      <a:pt x="120" y="78"/>
                      <a:pt x="121" y="75"/>
                    </a:cubicBezTo>
                    <a:cubicBezTo>
                      <a:pt x="121" y="72"/>
                      <a:pt x="122" y="70"/>
                      <a:pt x="122" y="67"/>
                    </a:cubicBezTo>
                    <a:cubicBezTo>
                      <a:pt x="122" y="65"/>
                      <a:pt x="122" y="63"/>
                      <a:pt x="122" y="61"/>
                    </a:cubicBezTo>
                    <a:cubicBezTo>
                      <a:pt x="122" y="51"/>
                      <a:pt x="120" y="42"/>
                      <a:pt x="117" y="35"/>
                    </a:cubicBezTo>
                    <a:cubicBezTo>
                      <a:pt x="114" y="27"/>
                      <a:pt x="109" y="20"/>
                      <a:pt x="103" y="15"/>
                    </a:cubicBezTo>
                    <a:cubicBezTo>
                      <a:pt x="98" y="10"/>
                      <a:pt x="91" y="6"/>
                      <a:pt x="84" y="4"/>
                    </a:cubicBezTo>
                    <a:cubicBezTo>
                      <a:pt x="77" y="1"/>
                      <a:pt x="69" y="0"/>
                      <a:pt x="61" y="0"/>
                    </a:cubicBezTo>
                    <a:close/>
                    <a:moveTo>
                      <a:pt x="96" y="80"/>
                    </a:moveTo>
                    <a:cubicBezTo>
                      <a:pt x="95" y="79"/>
                      <a:pt x="95" y="79"/>
                      <a:pt x="95" y="78"/>
                    </a:cubicBezTo>
                    <a:cubicBezTo>
                      <a:pt x="95" y="77"/>
                      <a:pt x="95" y="76"/>
                      <a:pt x="94" y="74"/>
                    </a:cubicBezTo>
                    <a:cubicBezTo>
                      <a:pt x="94" y="72"/>
                      <a:pt x="94" y="70"/>
                      <a:pt x="94" y="68"/>
                    </a:cubicBezTo>
                    <a:cubicBezTo>
                      <a:pt x="94" y="57"/>
                      <a:pt x="94" y="57"/>
                      <a:pt x="94" y="57"/>
                    </a:cubicBezTo>
                    <a:cubicBezTo>
                      <a:pt x="94" y="53"/>
                      <a:pt x="94" y="50"/>
                      <a:pt x="94" y="46"/>
                    </a:cubicBezTo>
                    <a:cubicBezTo>
                      <a:pt x="93" y="41"/>
                      <a:pt x="92" y="37"/>
                      <a:pt x="90" y="33"/>
                    </a:cubicBezTo>
                    <a:cubicBezTo>
                      <a:pt x="89" y="32"/>
                      <a:pt x="87" y="30"/>
                      <a:pt x="86" y="29"/>
                    </a:cubicBezTo>
                    <a:cubicBezTo>
                      <a:pt x="87" y="30"/>
                      <a:pt x="89" y="31"/>
                      <a:pt x="90" y="32"/>
                    </a:cubicBezTo>
                    <a:cubicBezTo>
                      <a:pt x="93" y="36"/>
                      <a:pt x="96" y="40"/>
                      <a:pt x="98" y="45"/>
                    </a:cubicBezTo>
                    <a:cubicBezTo>
                      <a:pt x="100" y="50"/>
                      <a:pt x="101" y="55"/>
                      <a:pt x="101" y="61"/>
                    </a:cubicBezTo>
                    <a:cubicBezTo>
                      <a:pt x="101" y="62"/>
                      <a:pt x="101" y="65"/>
                      <a:pt x="100" y="67"/>
                    </a:cubicBezTo>
                    <a:cubicBezTo>
                      <a:pt x="100" y="70"/>
                      <a:pt x="100" y="72"/>
                      <a:pt x="99" y="74"/>
                    </a:cubicBezTo>
                    <a:cubicBezTo>
                      <a:pt x="99" y="76"/>
                      <a:pt x="98" y="78"/>
                      <a:pt x="97" y="79"/>
                    </a:cubicBezTo>
                    <a:cubicBezTo>
                      <a:pt x="96" y="79"/>
                      <a:pt x="96" y="80"/>
                      <a:pt x="96" y="80"/>
                    </a:cubicBezTo>
                    <a:cubicBezTo>
                      <a:pt x="96" y="80"/>
                      <a:pt x="96" y="80"/>
                      <a:pt x="96" y="80"/>
                    </a:cubicBezTo>
                    <a:close/>
                    <a:moveTo>
                      <a:pt x="28" y="84"/>
                    </a:moveTo>
                    <a:cubicBezTo>
                      <a:pt x="26" y="81"/>
                      <a:pt x="25" y="79"/>
                      <a:pt x="24" y="76"/>
                    </a:cubicBezTo>
                    <a:cubicBezTo>
                      <a:pt x="22" y="71"/>
                      <a:pt x="21" y="66"/>
                      <a:pt x="21" y="60"/>
                    </a:cubicBezTo>
                    <a:cubicBezTo>
                      <a:pt x="21" y="54"/>
                      <a:pt x="22" y="49"/>
                      <a:pt x="24" y="44"/>
                    </a:cubicBezTo>
                    <a:cubicBezTo>
                      <a:pt x="26" y="40"/>
                      <a:pt x="28" y="36"/>
                      <a:pt x="32" y="32"/>
                    </a:cubicBezTo>
                    <a:cubicBezTo>
                      <a:pt x="31" y="35"/>
                      <a:pt x="31" y="37"/>
                      <a:pt x="32" y="40"/>
                    </a:cubicBezTo>
                    <a:cubicBezTo>
                      <a:pt x="32" y="40"/>
                      <a:pt x="32" y="40"/>
                      <a:pt x="32" y="40"/>
                    </a:cubicBezTo>
                    <a:cubicBezTo>
                      <a:pt x="33" y="45"/>
                      <a:pt x="38" y="48"/>
                      <a:pt x="43" y="48"/>
                    </a:cubicBezTo>
                    <a:cubicBezTo>
                      <a:pt x="43" y="48"/>
                      <a:pt x="43" y="48"/>
                      <a:pt x="43" y="48"/>
                    </a:cubicBezTo>
                    <a:cubicBezTo>
                      <a:pt x="41" y="49"/>
                      <a:pt x="39" y="50"/>
                      <a:pt x="37" y="51"/>
                    </a:cubicBezTo>
                    <a:cubicBezTo>
                      <a:pt x="34" y="54"/>
                      <a:pt x="31" y="56"/>
                      <a:pt x="29" y="60"/>
                    </a:cubicBezTo>
                    <a:cubicBezTo>
                      <a:pt x="27" y="64"/>
                      <a:pt x="26" y="68"/>
                      <a:pt x="26" y="73"/>
                    </a:cubicBezTo>
                    <a:cubicBezTo>
                      <a:pt x="26" y="77"/>
                      <a:pt x="27" y="80"/>
                      <a:pt x="28" y="84"/>
                    </a:cubicBezTo>
                    <a:close/>
                    <a:moveTo>
                      <a:pt x="49" y="47"/>
                    </a:moveTo>
                    <a:cubicBezTo>
                      <a:pt x="49" y="46"/>
                      <a:pt x="50" y="46"/>
                      <a:pt x="50" y="46"/>
                    </a:cubicBezTo>
                    <a:cubicBezTo>
                      <a:pt x="52" y="45"/>
                      <a:pt x="55" y="45"/>
                      <a:pt x="59" y="45"/>
                    </a:cubicBezTo>
                    <a:cubicBezTo>
                      <a:pt x="62" y="45"/>
                      <a:pt x="63" y="45"/>
                      <a:pt x="64" y="46"/>
                    </a:cubicBezTo>
                    <a:cubicBezTo>
                      <a:pt x="65" y="46"/>
                      <a:pt x="65" y="46"/>
                      <a:pt x="65" y="46"/>
                    </a:cubicBezTo>
                    <a:cubicBezTo>
                      <a:pt x="63" y="46"/>
                      <a:pt x="61" y="46"/>
                      <a:pt x="59" y="46"/>
                    </a:cubicBezTo>
                    <a:cubicBezTo>
                      <a:pt x="56" y="46"/>
                      <a:pt x="52" y="46"/>
                      <a:pt x="49" y="47"/>
                    </a:cubicBezTo>
                    <a:close/>
                    <a:moveTo>
                      <a:pt x="56" y="77"/>
                    </a:moveTo>
                    <a:cubicBezTo>
                      <a:pt x="54" y="77"/>
                      <a:pt x="53" y="76"/>
                      <a:pt x="52" y="76"/>
                    </a:cubicBezTo>
                    <a:cubicBezTo>
                      <a:pt x="52" y="75"/>
                      <a:pt x="52" y="74"/>
                      <a:pt x="52" y="73"/>
                    </a:cubicBezTo>
                    <a:cubicBezTo>
                      <a:pt x="52" y="70"/>
                      <a:pt x="52" y="70"/>
                      <a:pt x="53" y="70"/>
                    </a:cubicBezTo>
                    <a:cubicBezTo>
                      <a:pt x="54" y="69"/>
                      <a:pt x="55" y="68"/>
                      <a:pt x="59" y="68"/>
                    </a:cubicBezTo>
                    <a:cubicBezTo>
                      <a:pt x="62" y="68"/>
                      <a:pt x="64" y="69"/>
                      <a:pt x="67" y="69"/>
                    </a:cubicBezTo>
                    <a:cubicBezTo>
                      <a:pt x="67" y="69"/>
                      <a:pt x="68" y="69"/>
                      <a:pt x="69" y="70"/>
                    </a:cubicBezTo>
                    <a:cubicBezTo>
                      <a:pt x="69" y="71"/>
                      <a:pt x="69" y="71"/>
                      <a:pt x="69" y="71"/>
                    </a:cubicBezTo>
                    <a:cubicBezTo>
                      <a:pt x="69" y="71"/>
                      <a:pt x="68" y="72"/>
                      <a:pt x="68" y="72"/>
                    </a:cubicBezTo>
                    <a:cubicBezTo>
                      <a:pt x="67" y="73"/>
                      <a:pt x="67" y="74"/>
                      <a:pt x="65" y="74"/>
                    </a:cubicBezTo>
                    <a:cubicBezTo>
                      <a:pt x="65" y="74"/>
                      <a:pt x="65" y="74"/>
                      <a:pt x="65" y="75"/>
                    </a:cubicBezTo>
                    <a:cubicBezTo>
                      <a:pt x="64" y="75"/>
                      <a:pt x="62" y="76"/>
                      <a:pt x="61" y="76"/>
                    </a:cubicBezTo>
                    <a:cubicBezTo>
                      <a:pt x="59" y="76"/>
                      <a:pt x="57" y="77"/>
                      <a:pt x="56" y="77"/>
                    </a:cubicBezTo>
                    <a:close/>
                    <a:moveTo>
                      <a:pt x="59" y="100"/>
                    </a:moveTo>
                    <a:cubicBezTo>
                      <a:pt x="63" y="99"/>
                      <a:pt x="67" y="98"/>
                      <a:pt x="70" y="97"/>
                    </a:cubicBezTo>
                    <a:cubicBezTo>
                      <a:pt x="72" y="96"/>
                      <a:pt x="74" y="95"/>
                      <a:pt x="76" y="94"/>
                    </a:cubicBezTo>
                    <a:cubicBezTo>
                      <a:pt x="77" y="95"/>
                      <a:pt x="77" y="95"/>
                      <a:pt x="78" y="96"/>
                    </a:cubicBezTo>
                    <a:cubicBezTo>
                      <a:pt x="77" y="96"/>
                      <a:pt x="76" y="96"/>
                      <a:pt x="75" y="96"/>
                    </a:cubicBezTo>
                    <a:cubicBezTo>
                      <a:pt x="73" y="97"/>
                      <a:pt x="71" y="98"/>
                      <a:pt x="69" y="98"/>
                    </a:cubicBezTo>
                    <a:cubicBezTo>
                      <a:pt x="67" y="99"/>
                      <a:pt x="63" y="100"/>
                      <a:pt x="59" y="100"/>
                    </a:cubicBezTo>
                    <a:close/>
                  </a:path>
                </a:pathLst>
              </a:custGeom>
              <a:grpFill/>
              <a:ln w="3175"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32CE6405-27E5-48F4-ABE8-AA1EE8015C5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425362" y="4956617"/>
                <a:ext cx="345582" cy="381280"/>
              </a:xfrm>
              <a:custGeom>
                <a:avLst/>
                <a:gdLst>
                  <a:gd name="T0" fmla="*/ 86 w 91"/>
                  <a:gd name="T1" fmla="*/ 40 h 97"/>
                  <a:gd name="T2" fmla="*/ 71 w 91"/>
                  <a:gd name="T3" fmla="*/ 40 h 97"/>
                  <a:gd name="T4" fmla="*/ 67 w 91"/>
                  <a:gd name="T5" fmla="*/ 56 h 97"/>
                  <a:gd name="T6" fmla="*/ 79 w 91"/>
                  <a:gd name="T7" fmla="*/ 56 h 97"/>
                  <a:gd name="T8" fmla="*/ 85 w 91"/>
                  <a:gd name="T9" fmla="*/ 62 h 97"/>
                  <a:gd name="T10" fmla="*/ 85 w 91"/>
                  <a:gd name="T11" fmla="*/ 66 h 97"/>
                  <a:gd name="T12" fmla="*/ 79 w 91"/>
                  <a:gd name="T13" fmla="*/ 72 h 97"/>
                  <a:gd name="T14" fmla="*/ 63 w 91"/>
                  <a:gd name="T15" fmla="*/ 72 h 97"/>
                  <a:gd name="T16" fmla="*/ 58 w 91"/>
                  <a:gd name="T17" fmla="*/ 91 h 97"/>
                  <a:gd name="T18" fmla="*/ 52 w 91"/>
                  <a:gd name="T19" fmla="*/ 97 h 97"/>
                  <a:gd name="T20" fmla="*/ 48 w 91"/>
                  <a:gd name="T21" fmla="*/ 97 h 97"/>
                  <a:gd name="T22" fmla="*/ 42 w 91"/>
                  <a:gd name="T23" fmla="*/ 88 h 97"/>
                  <a:gd name="T24" fmla="*/ 46 w 91"/>
                  <a:gd name="T25" fmla="*/ 72 h 97"/>
                  <a:gd name="T26" fmla="*/ 33 w 91"/>
                  <a:gd name="T27" fmla="*/ 72 h 97"/>
                  <a:gd name="T28" fmla="*/ 29 w 91"/>
                  <a:gd name="T29" fmla="*/ 91 h 97"/>
                  <a:gd name="T30" fmla="*/ 22 w 91"/>
                  <a:gd name="T31" fmla="*/ 97 h 97"/>
                  <a:gd name="T32" fmla="*/ 18 w 91"/>
                  <a:gd name="T33" fmla="*/ 97 h 97"/>
                  <a:gd name="T34" fmla="*/ 12 w 91"/>
                  <a:gd name="T35" fmla="*/ 88 h 97"/>
                  <a:gd name="T36" fmla="*/ 16 w 91"/>
                  <a:gd name="T37" fmla="*/ 72 h 97"/>
                  <a:gd name="T38" fmla="*/ 6 w 91"/>
                  <a:gd name="T39" fmla="*/ 72 h 97"/>
                  <a:gd name="T40" fmla="*/ 0 w 91"/>
                  <a:gd name="T41" fmla="*/ 67 h 97"/>
                  <a:gd name="T42" fmla="*/ 0 w 91"/>
                  <a:gd name="T43" fmla="*/ 62 h 97"/>
                  <a:gd name="T44" fmla="*/ 6 w 91"/>
                  <a:gd name="T45" fmla="*/ 56 h 97"/>
                  <a:gd name="T46" fmla="*/ 20 w 91"/>
                  <a:gd name="T47" fmla="*/ 56 h 97"/>
                  <a:gd name="T48" fmla="*/ 23 w 91"/>
                  <a:gd name="T49" fmla="*/ 40 h 97"/>
                  <a:gd name="T50" fmla="*/ 13 w 91"/>
                  <a:gd name="T51" fmla="*/ 40 h 97"/>
                  <a:gd name="T52" fmla="*/ 7 w 91"/>
                  <a:gd name="T53" fmla="*/ 35 h 97"/>
                  <a:gd name="T54" fmla="*/ 7 w 91"/>
                  <a:gd name="T55" fmla="*/ 31 h 97"/>
                  <a:gd name="T56" fmla="*/ 13 w 91"/>
                  <a:gd name="T57" fmla="*/ 25 h 97"/>
                  <a:gd name="T58" fmla="*/ 24 w 91"/>
                  <a:gd name="T59" fmla="*/ 25 h 97"/>
                  <a:gd name="T60" fmla="*/ 28 w 91"/>
                  <a:gd name="T61" fmla="*/ 22 h 97"/>
                  <a:gd name="T62" fmla="*/ 32 w 91"/>
                  <a:gd name="T63" fmla="*/ 5 h 97"/>
                  <a:gd name="T64" fmla="*/ 38 w 91"/>
                  <a:gd name="T65" fmla="*/ 0 h 97"/>
                  <a:gd name="T66" fmla="*/ 43 w 91"/>
                  <a:gd name="T67" fmla="*/ 0 h 97"/>
                  <a:gd name="T68" fmla="*/ 49 w 91"/>
                  <a:gd name="T69" fmla="*/ 8 h 97"/>
                  <a:gd name="T70" fmla="*/ 46 w 91"/>
                  <a:gd name="T71" fmla="*/ 20 h 97"/>
                  <a:gd name="T72" fmla="*/ 50 w 91"/>
                  <a:gd name="T73" fmla="*/ 25 h 97"/>
                  <a:gd name="T74" fmla="*/ 54 w 91"/>
                  <a:gd name="T75" fmla="*/ 25 h 97"/>
                  <a:gd name="T76" fmla="*/ 58 w 91"/>
                  <a:gd name="T77" fmla="*/ 22 h 97"/>
                  <a:gd name="T78" fmla="*/ 62 w 91"/>
                  <a:gd name="T79" fmla="*/ 5 h 97"/>
                  <a:gd name="T80" fmla="*/ 68 w 91"/>
                  <a:gd name="T81" fmla="*/ 0 h 97"/>
                  <a:gd name="T82" fmla="*/ 72 w 91"/>
                  <a:gd name="T83" fmla="*/ 0 h 97"/>
                  <a:gd name="T84" fmla="*/ 79 w 91"/>
                  <a:gd name="T85" fmla="*/ 8 h 97"/>
                  <a:gd name="T86" fmla="*/ 76 w 91"/>
                  <a:gd name="T87" fmla="*/ 20 h 97"/>
                  <a:gd name="T88" fmla="*/ 80 w 91"/>
                  <a:gd name="T89" fmla="*/ 25 h 97"/>
                  <a:gd name="T90" fmla="*/ 86 w 91"/>
                  <a:gd name="T91" fmla="*/ 25 h 97"/>
                  <a:gd name="T92" fmla="*/ 91 w 91"/>
                  <a:gd name="T93" fmla="*/ 31 h 97"/>
                  <a:gd name="T94" fmla="*/ 91 w 91"/>
                  <a:gd name="T95" fmla="*/ 35 h 97"/>
                  <a:gd name="T96" fmla="*/ 86 w 91"/>
                  <a:gd name="T97" fmla="*/ 40 h 97"/>
                  <a:gd name="T98" fmla="*/ 50 w 91"/>
                  <a:gd name="T99" fmla="*/ 53 h 97"/>
                  <a:gd name="T100" fmla="*/ 52 w 91"/>
                  <a:gd name="T101" fmla="*/ 45 h 97"/>
                  <a:gd name="T102" fmla="*/ 49 w 91"/>
                  <a:gd name="T103" fmla="*/ 40 h 97"/>
                  <a:gd name="T104" fmla="*/ 44 w 91"/>
                  <a:gd name="T105" fmla="*/ 40 h 97"/>
                  <a:gd name="T106" fmla="*/ 40 w 91"/>
                  <a:gd name="T107" fmla="*/ 43 h 97"/>
                  <a:gd name="T108" fmla="*/ 38 w 91"/>
                  <a:gd name="T109" fmla="*/ 52 h 97"/>
                  <a:gd name="T110" fmla="*/ 42 w 91"/>
                  <a:gd name="T111" fmla="*/ 56 h 97"/>
                  <a:gd name="T112" fmla="*/ 47 w 91"/>
                  <a:gd name="T113" fmla="*/ 56 h 97"/>
                  <a:gd name="T114" fmla="*/ 50 w 91"/>
                  <a:gd name="T115" fmla="*/ 53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91" h="97">
                    <a:moveTo>
                      <a:pt x="86" y="40"/>
                    </a:moveTo>
                    <a:cubicBezTo>
                      <a:pt x="71" y="40"/>
                      <a:pt x="71" y="40"/>
                      <a:pt x="71" y="40"/>
                    </a:cubicBezTo>
                    <a:cubicBezTo>
                      <a:pt x="67" y="56"/>
                      <a:pt x="67" y="56"/>
                      <a:pt x="67" y="56"/>
                    </a:cubicBezTo>
                    <a:cubicBezTo>
                      <a:pt x="79" y="56"/>
                      <a:pt x="79" y="56"/>
                      <a:pt x="79" y="56"/>
                    </a:cubicBezTo>
                    <a:cubicBezTo>
                      <a:pt x="82" y="56"/>
                      <a:pt x="85" y="59"/>
                      <a:pt x="85" y="62"/>
                    </a:cubicBezTo>
                    <a:cubicBezTo>
                      <a:pt x="85" y="66"/>
                      <a:pt x="85" y="66"/>
                      <a:pt x="85" y="66"/>
                    </a:cubicBezTo>
                    <a:cubicBezTo>
                      <a:pt x="85" y="69"/>
                      <a:pt x="82" y="72"/>
                      <a:pt x="79" y="72"/>
                    </a:cubicBezTo>
                    <a:cubicBezTo>
                      <a:pt x="63" y="72"/>
                      <a:pt x="63" y="72"/>
                      <a:pt x="63" y="72"/>
                    </a:cubicBezTo>
                    <a:cubicBezTo>
                      <a:pt x="58" y="91"/>
                      <a:pt x="58" y="91"/>
                      <a:pt x="58" y="91"/>
                    </a:cubicBezTo>
                    <a:cubicBezTo>
                      <a:pt x="58" y="94"/>
                      <a:pt x="55" y="97"/>
                      <a:pt x="52" y="97"/>
                    </a:cubicBezTo>
                    <a:cubicBezTo>
                      <a:pt x="48" y="97"/>
                      <a:pt x="48" y="97"/>
                      <a:pt x="48" y="97"/>
                    </a:cubicBezTo>
                    <a:cubicBezTo>
                      <a:pt x="44" y="97"/>
                      <a:pt x="41" y="92"/>
                      <a:pt x="42" y="88"/>
                    </a:cubicBezTo>
                    <a:cubicBezTo>
                      <a:pt x="46" y="72"/>
                      <a:pt x="46" y="72"/>
                      <a:pt x="46" y="72"/>
                    </a:cubicBezTo>
                    <a:cubicBezTo>
                      <a:pt x="33" y="72"/>
                      <a:pt x="33" y="72"/>
                      <a:pt x="33" y="72"/>
                    </a:cubicBezTo>
                    <a:cubicBezTo>
                      <a:pt x="29" y="91"/>
                      <a:pt x="29" y="91"/>
                      <a:pt x="29" y="91"/>
                    </a:cubicBezTo>
                    <a:cubicBezTo>
                      <a:pt x="28" y="94"/>
                      <a:pt x="25" y="97"/>
                      <a:pt x="22" y="97"/>
                    </a:cubicBezTo>
                    <a:cubicBezTo>
                      <a:pt x="18" y="97"/>
                      <a:pt x="18" y="97"/>
                      <a:pt x="18" y="97"/>
                    </a:cubicBezTo>
                    <a:cubicBezTo>
                      <a:pt x="14" y="97"/>
                      <a:pt x="11" y="92"/>
                      <a:pt x="12" y="88"/>
                    </a:cubicBezTo>
                    <a:cubicBezTo>
                      <a:pt x="16" y="72"/>
                      <a:pt x="16" y="72"/>
                      <a:pt x="16" y="72"/>
                    </a:cubicBezTo>
                    <a:cubicBezTo>
                      <a:pt x="6" y="72"/>
                      <a:pt x="6" y="72"/>
                      <a:pt x="6" y="72"/>
                    </a:cubicBezTo>
                    <a:cubicBezTo>
                      <a:pt x="3" y="72"/>
                      <a:pt x="0" y="70"/>
                      <a:pt x="0" y="67"/>
                    </a:cubicBezTo>
                    <a:cubicBezTo>
                      <a:pt x="0" y="62"/>
                      <a:pt x="0" y="62"/>
                      <a:pt x="0" y="62"/>
                    </a:cubicBezTo>
                    <a:cubicBezTo>
                      <a:pt x="0" y="58"/>
                      <a:pt x="3" y="56"/>
                      <a:pt x="6" y="56"/>
                    </a:cubicBezTo>
                    <a:cubicBezTo>
                      <a:pt x="20" y="56"/>
                      <a:pt x="20" y="56"/>
                      <a:pt x="20" y="56"/>
                    </a:cubicBezTo>
                    <a:cubicBezTo>
                      <a:pt x="23" y="40"/>
                      <a:pt x="23" y="40"/>
                      <a:pt x="23" y="40"/>
                    </a:cubicBezTo>
                    <a:cubicBezTo>
                      <a:pt x="13" y="40"/>
                      <a:pt x="13" y="40"/>
                      <a:pt x="13" y="40"/>
                    </a:cubicBezTo>
                    <a:cubicBezTo>
                      <a:pt x="10" y="40"/>
                      <a:pt x="7" y="38"/>
                      <a:pt x="7" y="35"/>
                    </a:cubicBezTo>
                    <a:cubicBezTo>
                      <a:pt x="7" y="31"/>
                      <a:pt x="7" y="31"/>
                      <a:pt x="7" y="31"/>
                    </a:cubicBezTo>
                    <a:cubicBezTo>
                      <a:pt x="7" y="28"/>
                      <a:pt x="10" y="25"/>
                      <a:pt x="13" y="25"/>
                    </a:cubicBezTo>
                    <a:cubicBezTo>
                      <a:pt x="24" y="25"/>
                      <a:pt x="24" y="25"/>
                      <a:pt x="24" y="25"/>
                    </a:cubicBezTo>
                    <a:cubicBezTo>
                      <a:pt x="26" y="25"/>
                      <a:pt x="27" y="24"/>
                      <a:pt x="28" y="22"/>
                    </a:cubicBezTo>
                    <a:cubicBezTo>
                      <a:pt x="32" y="5"/>
                      <a:pt x="32" y="5"/>
                      <a:pt x="32" y="5"/>
                    </a:cubicBezTo>
                    <a:cubicBezTo>
                      <a:pt x="33" y="2"/>
                      <a:pt x="35" y="0"/>
                      <a:pt x="38" y="0"/>
                    </a:cubicBezTo>
                    <a:cubicBezTo>
                      <a:pt x="43" y="0"/>
                      <a:pt x="43" y="0"/>
                      <a:pt x="43" y="0"/>
                    </a:cubicBezTo>
                    <a:cubicBezTo>
                      <a:pt x="47" y="0"/>
                      <a:pt x="50" y="4"/>
                      <a:pt x="49" y="8"/>
                    </a:cubicBezTo>
                    <a:cubicBezTo>
                      <a:pt x="46" y="20"/>
                      <a:pt x="46" y="20"/>
                      <a:pt x="46" y="20"/>
                    </a:cubicBezTo>
                    <a:cubicBezTo>
                      <a:pt x="45" y="23"/>
                      <a:pt x="47" y="25"/>
                      <a:pt x="50" y="25"/>
                    </a:cubicBezTo>
                    <a:cubicBezTo>
                      <a:pt x="54" y="25"/>
                      <a:pt x="54" y="25"/>
                      <a:pt x="54" y="25"/>
                    </a:cubicBezTo>
                    <a:cubicBezTo>
                      <a:pt x="56" y="25"/>
                      <a:pt x="57" y="24"/>
                      <a:pt x="58" y="22"/>
                    </a:cubicBezTo>
                    <a:cubicBezTo>
                      <a:pt x="62" y="5"/>
                      <a:pt x="62" y="5"/>
                      <a:pt x="62" y="5"/>
                    </a:cubicBezTo>
                    <a:cubicBezTo>
                      <a:pt x="63" y="2"/>
                      <a:pt x="65" y="0"/>
                      <a:pt x="68" y="0"/>
                    </a:cubicBezTo>
                    <a:cubicBezTo>
                      <a:pt x="72" y="0"/>
                      <a:pt x="72" y="0"/>
                      <a:pt x="72" y="0"/>
                    </a:cubicBezTo>
                    <a:cubicBezTo>
                      <a:pt x="77" y="0"/>
                      <a:pt x="80" y="4"/>
                      <a:pt x="79" y="8"/>
                    </a:cubicBezTo>
                    <a:cubicBezTo>
                      <a:pt x="76" y="20"/>
                      <a:pt x="76" y="20"/>
                      <a:pt x="76" y="20"/>
                    </a:cubicBezTo>
                    <a:cubicBezTo>
                      <a:pt x="75" y="23"/>
                      <a:pt x="77" y="25"/>
                      <a:pt x="80" y="25"/>
                    </a:cubicBezTo>
                    <a:cubicBezTo>
                      <a:pt x="86" y="25"/>
                      <a:pt x="86" y="25"/>
                      <a:pt x="86" y="25"/>
                    </a:cubicBezTo>
                    <a:cubicBezTo>
                      <a:pt x="89" y="25"/>
                      <a:pt x="91" y="28"/>
                      <a:pt x="91" y="31"/>
                    </a:cubicBezTo>
                    <a:cubicBezTo>
                      <a:pt x="91" y="35"/>
                      <a:pt x="91" y="35"/>
                      <a:pt x="91" y="35"/>
                    </a:cubicBezTo>
                    <a:cubicBezTo>
                      <a:pt x="91" y="38"/>
                      <a:pt x="89" y="40"/>
                      <a:pt x="86" y="40"/>
                    </a:cubicBezTo>
                    <a:close/>
                    <a:moveTo>
                      <a:pt x="50" y="53"/>
                    </a:moveTo>
                    <a:cubicBezTo>
                      <a:pt x="52" y="45"/>
                      <a:pt x="52" y="45"/>
                      <a:pt x="52" y="45"/>
                    </a:cubicBezTo>
                    <a:cubicBezTo>
                      <a:pt x="53" y="42"/>
                      <a:pt x="51" y="40"/>
                      <a:pt x="49" y="40"/>
                    </a:cubicBezTo>
                    <a:cubicBezTo>
                      <a:pt x="44" y="40"/>
                      <a:pt x="44" y="40"/>
                      <a:pt x="44" y="40"/>
                    </a:cubicBezTo>
                    <a:cubicBezTo>
                      <a:pt x="42" y="40"/>
                      <a:pt x="40" y="41"/>
                      <a:pt x="40" y="43"/>
                    </a:cubicBezTo>
                    <a:cubicBezTo>
                      <a:pt x="38" y="52"/>
                      <a:pt x="38" y="52"/>
                      <a:pt x="38" y="52"/>
                    </a:cubicBezTo>
                    <a:cubicBezTo>
                      <a:pt x="38" y="54"/>
                      <a:pt x="39" y="56"/>
                      <a:pt x="42" y="56"/>
                    </a:cubicBezTo>
                    <a:cubicBezTo>
                      <a:pt x="47" y="56"/>
                      <a:pt x="47" y="56"/>
                      <a:pt x="47" y="56"/>
                    </a:cubicBezTo>
                    <a:cubicBezTo>
                      <a:pt x="48" y="56"/>
                      <a:pt x="50" y="55"/>
                      <a:pt x="50" y="53"/>
                    </a:cubicBezTo>
                    <a:close/>
                  </a:path>
                </a:pathLst>
              </a:custGeom>
              <a:grpFill/>
              <a:ln w="3175" cap="rnd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1" name="Freeform 12">
                <a:extLst>
                  <a:ext uri="{FF2B5EF4-FFF2-40B4-BE49-F238E27FC236}">
                    <a16:creationId xmlns:a16="http://schemas.microsoft.com/office/drawing/2014/main" id="{14B0DF60-AF96-45C1-A859-1DC38C9F93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32137" y="3336853"/>
                <a:ext cx="155773" cy="156839"/>
              </a:xfrm>
              <a:custGeom>
                <a:avLst/>
                <a:gdLst>
                  <a:gd name="T0" fmla="*/ 0 w 41"/>
                  <a:gd name="T1" fmla="*/ 20 h 40"/>
                  <a:gd name="T2" fmla="*/ 22 w 41"/>
                  <a:gd name="T3" fmla="*/ 0 h 40"/>
                  <a:gd name="T4" fmla="*/ 41 w 41"/>
                  <a:gd name="T5" fmla="*/ 19 h 40"/>
                  <a:gd name="T6" fmla="*/ 21 w 41"/>
                  <a:gd name="T7" fmla="*/ 40 h 40"/>
                  <a:gd name="T8" fmla="*/ 0 w 41"/>
                  <a:gd name="T9" fmla="*/ 2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40">
                    <a:moveTo>
                      <a:pt x="0" y="20"/>
                    </a:moveTo>
                    <a:cubicBezTo>
                      <a:pt x="0" y="9"/>
                      <a:pt x="12" y="0"/>
                      <a:pt x="22" y="0"/>
                    </a:cubicBezTo>
                    <a:cubicBezTo>
                      <a:pt x="32" y="0"/>
                      <a:pt x="41" y="9"/>
                      <a:pt x="41" y="19"/>
                    </a:cubicBezTo>
                    <a:cubicBezTo>
                      <a:pt x="41" y="29"/>
                      <a:pt x="31" y="40"/>
                      <a:pt x="21" y="40"/>
                    </a:cubicBezTo>
                    <a:cubicBezTo>
                      <a:pt x="11" y="40"/>
                      <a:pt x="0" y="30"/>
                      <a:pt x="0" y="20"/>
                    </a:cubicBezTo>
                    <a:close/>
                  </a:path>
                </a:pathLst>
              </a:custGeom>
              <a:grpFill/>
              <a:ln w="3175" cap="flat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2" name="Freeform 13">
                <a:extLst>
                  <a:ext uri="{FF2B5EF4-FFF2-40B4-BE49-F238E27FC236}">
                    <a16:creationId xmlns:a16="http://schemas.microsoft.com/office/drawing/2014/main" id="{E640CA59-ACD6-49B8-9FD8-B5EFCEE495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41580" y="3143509"/>
                <a:ext cx="151846" cy="158190"/>
              </a:xfrm>
              <a:custGeom>
                <a:avLst/>
                <a:gdLst>
                  <a:gd name="T0" fmla="*/ 1 w 40"/>
                  <a:gd name="T1" fmla="*/ 18 h 40"/>
                  <a:gd name="T2" fmla="*/ 22 w 40"/>
                  <a:gd name="T3" fmla="*/ 1 h 40"/>
                  <a:gd name="T4" fmla="*/ 39 w 40"/>
                  <a:gd name="T5" fmla="*/ 22 h 40"/>
                  <a:gd name="T6" fmla="*/ 19 w 40"/>
                  <a:gd name="T7" fmla="*/ 39 h 40"/>
                  <a:gd name="T8" fmla="*/ 1 w 40"/>
                  <a:gd name="T9" fmla="*/ 18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40">
                    <a:moveTo>
                      <a:pt x="1" y="18"/>
                    </a:moveTo>
                    <a:cubicBezTo>
                      <a:pt x="3" y="8"/>
                      <a:pt x="12" y="0"/>
                      <a:pt x="22" y="1"/>
                    </a:cubicBezTo>
                    <a:cubicBezTo>
                      <a:pt x="33" y="2"/>
                      <a:pt x="40" y="11"/>
                      <a:pt x="39" y="22"/>
                    </a:cubicBezTo>
                    <a:cubicBezTo>
                      <a:pt x="38" y="32"/>
                      <a:pt x="29" y="40"/>
                      <a:pt x="19" y="39"/>
                    </a:cubicBezTo>
                    <a:cubicBezTo>
                      <a:pt x="8" y="38"/>
                      <a:pt x="0" y="29"/>
                      <a:pt x="1" y="18"/>
                    </a:cubicBezTo>
                    <a:close/>
                  </a:path>
                </a:pathLst>
              </a:custGeom>
              <a:grpFill/>
              <a:ln w="3175" cap="flat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3" name="Line 14">
                <a:extLst>
                  <a:ext uri="{FF2B5EF4-FFF2-40B4-BE49-F238E27FC236}">
                    <a16:creationId xmlns:a16="http://schemas.microsoft.com/office/drawing/2014/main" id="{B3FB9470-73FF-42C3-A50E-111A038E815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080057" y="3293587"/>
                <a:ext cx="107340" cy="89236"/>
              </a:xfrm>
              <a:prstGeom prst="line">
                <a:avLst/>
              </a:prstGeom>
              <a:grpFill/>
              <a:ln w="3175" cap="flat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4" name="Line 15">
                <a:extLst>
                  <a:ext uri="{FF2B5EF4-FFF2-40B4-BE49-F238E27FC236}">
                    <a16:creationId xmlns:a16="http://schemas.microsoft.com/office/drawing/2014/main" id="{394BA071-DCCE-4D51-AB2E-7E0ED9688FF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034241" y="3242209"/>
                <a:ext cx="115194" cy="94644"/>
              </a:xfrm>
              <a:prstGeom prst="line">
                <a:avLst/>
              </a:prstGeom>
              <a:grpFill/>
              <a:ln w="3175" cap="flat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5" name="Freeform 16">
                <a:extLst>
                  <a:ext uri="{FF2B5EF4-FFF2-40B4-BE49-F238E27FC236}">
                    <a16:creationId xmlns:a16="http://schemas.microsoft.com/office/drawing/2014/main" id="{C22D0ED8-4F7F-4BE7-AE1C-3837B4BAEC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41580" y="3512620"/>
                <a:ext cx="163627" cy="164951"/>
              </a:xfrm>
              <a:custGeom>
                <a:avLst/>
                <a:gdLst>
                  <a:gd name="T0" fmla="*/ 1 w 43"/>
                  <a:gd name="T1" fmla="*/ 22 h 42"/>
                  <a:gd name="T2" fmla="*/ 24 w 43"/>
                  <a:gd name="T3" fmla="*/ 41 h 42"/>
                  <a:gd name="T4" fmla="*/ 42 w 43"/>
                  <a:gd name="T5" fmla="*/ 19 h 42"/>
                  <a:gd name="T6" fmla="*/ 19 w 43"/>
                  <a:gd name="T7" fmla="*/ 1 h 42"/>
                  <a:gd name="T8" fmla="*/ 1 w 43"/>
                  <a:gd name="T9" fmla="*/ 2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3" h="42">
                    <a:moveTo>
                      <a:pt x="1" y="22"/>
                    </a:moveTo>
                    <a:cubicBezTo>
                      <a:pt x="3" y="32"/>
                      <a:pt x="13" y="42"/>
                      <a:pt x="24" y="41"/>
                    </a:cubicBezTo>
                    <a:cubicBezTo>
                      <a:pt x="34" y="40"/>
                      <a:pt x="43" y="29"/>
                      <a:pt x="42" y="19"/>
                    </a:cubicBezTo>
                    <a:cubicBezTo>
                      <a:pt x="41" y="8"/>
                      <a:pt x="29" y="0"/>
                      <a:pt x="19" y="1"/>
                    </a:cubicBezTo>
                    <a:cubicBezTo>
                      <a:pt x="8" y="2"/>
                      <a:pt x="0" y="11"/>
                      <a:pt x="1" y="22"/>
                    </a:cubicBezTo>
                    <a:close/>
                  </a:path>
                </a:pathLst>
              </a:custGeom>
              <a:grpFill/>
              <a:ln w="3175" cap="flat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6" name="Line 17">
                <a:extLst>
                  <a:ext uri="{FF2B5EF4-FFF2-40B4-BE49-F238E27FC236}">
                    <a16:creationId xmlns:a16="http://schemas.microsoft.com/office/drawing/2014/main" id="{8F4B9690-4404-45B8-8B9F-A549E3EA3ED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4083983" y="3430145"/>
                <a:ext cx="107340" cy="90587"/>
              </a:xfrm>
              <a:prstGeom prst="line">
                <a:avLst/>
              </a:prstGeom>
              <a:grpFill/>
              <a:ln w="3175" cap="flat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7" name="Line 18">
                <a:extLst>
                  <a:ext uri="{FF2B5EF4-FFF2-40B4-BE49-F238E27FC236}">
                    <a16:creationId xmlns:a16="http://schemas.microsoft.com/office/drawing/2014/main" id="{9B227261-B200-456A-8948-7759580FFAE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42095" y="3481523"/>
                <a:ext cx="99486" cy="86532"/>
              </a:xfrm>
              <a:prstGeom prst="line">
                <a:avLst/>
              </a:prstGeom>
              <a:grpFill/>
              <a:ln w="3175" cap="flat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8" name="Freeform 19">
                <a:extLst>
                  <a:ext uri="{FF2B5EF4-FFF2-40B4-BE49-F238E27FC236}">
                    <a16:creationId xmlns:a16="http://schemas.microsoft.com/office/drawing/2014/main" id="{6EF5F30D-EA8B-47F8-9815-DB29733D36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41911" y="1546729"/>
                <a:ext cx="277512" cy="459699"/>
              </a:xfrm>
              <a:custGeom>
                <a:avLst/>
                <a:gdLst>
                  <a:gd name="T0" fmla="*/ 49 w 73"/>
                  <a:gd name="T1" fmla="*/ 45 h 117"/>
                  <a:gd name="T2" fmla="*/ 57 w 73"/>
                  <a:gd name="T3" fmla="*/ 36 h 117"/>
                  <a:gd name="T4" fmla="*/ 61 w 73"/>
                  <a:gd name="T5" fmla="*/ 24 h 117"/>
                  <a:gd name="T6" fmla="*/ 37 w 73"/>
                  <a:gd name="T7" fmla="*/ 0 h 117"/>
                  <a:gd name="T8" fmla="*/ 13 w 73"/>
                  <a:gd name="T9" fmla="*/ 24 h 117"/>
                  <a:gd name="T10" fmla="*/ 18 w 73"/>
                  <a:gd name="T11" fmla="*/ 39 h 117"/>
                  <a:gd name="T12" fmla="*/ 24 w 73"/>
                  <a:gd name="T13" fmla="*/ 44 h 117"/>
                  <a:gd name="T14" fmla="*/ 30 w 73"/>
                  <a:gd name="T15" fmla="*/ 49 h 117"/>
                  <a:gd name="T16" fmla="*/ 30 w 73"/>
                  <a:gd name="T17" fmla="*/ 54 h 117"/>
                  <a:gd name="T18" fmla="*/ 28 w 73"/>
                  <a:gd name="T19" fmla="*/ 58 h 117"/>
                  <a:gd name="T20" fmla="*/ 25 w 73"/>
                  <a:gd name="T21" fmla="*/ 60 h 117"/>
                  <a:gd name="T22" fmla="*/ 10 w 73"/>
                  <a:gd name="T23" fmla="*/ 60 h 117"/>
                  <a:gd name="T24" fmla="*/ 5 w 73"/>
                  <a:gd name="T25" fmla="*/ 63 h 117"/>
                  <a:gd name="T26" fmla="*/ 0 w 73"/>
                  <a:gd name="T27" fmla="*/ 74 h 117"/>
                  <a:gd name="T28" fmla="*/ 0 w 73"/>
                  <a:gd name="T29" fmla="*/ 107 h 117"/>
                  <a:gd name="T30" fmla="*/ 9 w 73"/>
                  <a:gd name="T31" fmla="*/ 117 h 117"/>
                  <a:gd name="T32" fmla="*/ 56 w 73"/>
                  <a:gd name="T33" fmla="*/ 117 h 117"/>
                  <a:gd name="T34" fmla="*/ 73 w 73"/>
                  <a:gd name="T35" fmla="*/ 105 h 117"/>
                  <a:gd name="T36" fmla="*/ 73 w 73"/>
                  <a:gd name="T37" fmla="*/ 74 h 117"/>
                  <a:gd name="T38" fmla="*/ 68 w 73"/>
                  <a:gd name="T39" fmla="*/ 63 h 117"/>
                  <a:gd name="T40" fmla="*/ 62 w 73"/>
                  <a:gd name="T41" fmla="*/ 60 h 117"/>
                  <a:gd name="T42" fmla="*/ 48 w 73"/>
                  <a:gd name="T43" fmla="*/ 60 h 117"/>
                  <a:gd name="T44" fmla="*/ 45 w 73"/>
                  <a:gd name="T45" fmla="*/ 58 h 117"/>
                  <a:gd name="T46" fmla="*/ 43 w 73"/>
                  <a:gd name="T47" fmla="*/ 55 h 117"/>
                  <a:gd name="T48" fmla="*/ 49 w 73"/>
                  <a:gd name="T49" fmla="*/ 45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73" h="117">
                    <a:moveTo>
                      <a:pt x="49" y="45"/>
                    </a:moveTo>
                    <a:cubicBezTo>
                      <a:pt x="52" y="42"/>
                      <a:pt x="55" y="40"/>
                      <a:pt x="57" y="36"/>
                    </a:cubicBezTo>
                    <a:cubicBezTo>
                      <a:pt x="59" y="33"/>
                      <a:pt x="61" y="28"/>
                      <a:pt x="61" y="24"/>
                    </a:cubicBezTo>
                    <a:cubicBezTo>
                      <a:pt x="61" y="11"/>
                      <a:pt x="50" y="0"/>
                      <a:pt x="37" y="0"/>
                    </a:cubicBezTo>
                    <a:cubicBezTo>
                      <a:pt x="24" y="0"/>
                      <a:pt x="13" y="11"/>
                      <a:pt x="13" y="24"/>
                    </a:cubicBezTo>
                    <a:cubicBezTo>
                      <a:pt x="13" y="29"/>
                      <a:pt x="15" y="35"/>
                      <a:pt x="18" y="39"/>
                    </a:cubicBezTo>
                    <a:cubicBezTo>
                      <a:pt x="20" y="41"/>
                      <a:pt x="22" y="43"/>
                      <a:pt x="24" y="44"/>
                    </a:cubicBezTo>
                    <a:cubicBezTo>
                      <a:pt x="27" y="46"/>
                      <a:pt x="29" y="46"/>
                      <a:pt x="30" y="49"/>
                    </a:cubicBezTo>
                    <a:cubicBezTo>
                      <a:pt x="31" y="51"/>
                      <a:pt x="31" y="52"/>
                      <a:pt x="30" y="54"/>
                    </a:cubicBezTo>
                    <a:cubicBezTo>
                      <a:pt x="30" y="56"/>
                      <a:pt x="30" y="57"/>
                      <a:pt x="28" y="58"/>
                    </a:cubicBezTo>
                    <a:cubicBezTo>
                      <a:pt x="27" y="59"/>
                      <a:pt x="26" y="60"/>
                      <a:pt x="25" y="60"/>
                    </a:cubicBezTo>
                    <a:cubicBezTo>
                      <a:pt x="22" y="60"/>
                      <a:pt x="12" y="59"/>
                      <a:pt x="10" y="60"/>
                    </a:cubicBezTo>
                    <a:cubicBezTo>
                      <a:pt x="8" y="61"/>
                      <a:pt x="6" y="62"/>
                      <a:pt x="5" y="63"/>
                    </a:cubicBezTo>
                    <a:cubicBezTo>
                      <a:pt x="2" y="66"/>
                      <a:pt x="0" y="70"/>
                      <a:pt x="0" y="74"/>
                    </a:cubicBezTo>
                    <a:cubicBezTo>
                      <a:pt x="0" y="74"/>
                      <a:pt x="0" y="107"/>
                      <a:pt x="0" y="107"/>
                    </a:cubicBezTo>
                    <a:cubicBezTo>
                      <a:pt x="0" y="113"/>
                      <a:pt x="4" y="117"/>
                      <a:pt x="9" y="117"/>
                    </a:cubicBezTo>
                    <a:cubicBezTo>
                      <a:pt x="56" y="117"/>
                      <a:pt x="56" y="117"/>
                      <a:pt x="56" y="117"/>
                    </a:cubicBezTo>
                    <a:cubicBezTo>
                      <a:pt x="71" y="117"/>
                      <a:pt x="73" y="110"/>
                      <a:pt x="73" y="105"/>
                    </a:cubicBezTo>
                    <a:cubicBezTo>
                      <a:pt x="73" y="105"/>
                      <a:pt x="73" y="74"/>
                      <a:pt x="73" y="74"/>
                    </a:cubicBezTo>
                    <a:cubicBezTo>
                      <a:pt x="73" y="70"/>
                      <a:pt x="71" y="66"/>
                      <a:pt x="68" y="63"/>
                    </a:cubicBezTo>
                    <a:cubicBezTo>
                      <a:pt x="66" y="61"/>
                      <a:pt x="64" y="60"/>
                      <a:pt x="62" y="60"/>
                    </a:cubicBezTo>
                    <a:cubicBezTo>
                      <a:pt x="57" y="59"/>
                      <a:pt x="53" y="60"/>
                      <a:pt x="48" y="60"/>
                    </a:cubicBezTo>
                    <a:cubicBezTo>
                      <a:pt x="47" y="60"/>
                      <a:pt x="45" y="59"/>
                      <a:pt x="45" y="58"/>
                    </a:cubicBezTo>
                    <a:cubicBezTo>
                      <a:pt x="44" y="57"/>
                      <a:pt x="44" y="56"/>
                      <a:pt x="43" y="55"/>
                    </a:cubicBezTo>
                    <a:cubicBezTo>
                      <a:pt x="43" y="50"/>
                      <a:pt x="46" y="47"/>
                      <a:pt x="49" y="45"/>
                    </a:cubicBezTo>
                    <a:close/>
                  </a:path>
                </a:pathLst>
              </a:custGeom>
              <a:grpFill/>
              <a:ln w="3175" cap="rnd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9" name="Freeform 20">
                <a:extLst>
                  <a:ext uri="{FF2B5EF4-FFF2-40B4-BE49-F238E27FC236}">
                    <a16:creationId xmlns:a16="http://schemas.microsoft.com/office/drawing/2014/main" id="{EBD81C85-7466-47A1-888B-A41F406C501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19424" y="1617036"/>
                <a:ext cx="201589" cy="381280"/>
              </a:xfrm>
              <a:custGeom>
                <a:avLst/>
                <a:gdLst>
                  <a:gd name="T0" fmla="*/ 0 w 53"/>
                  <a:gd name="T1" fmla="*/ 96 h 97"/>
                  <a:gd name="T2" fmla="*/ 38 w 53"/>
                  <a:gd name="T3" fmla="*/ 96 h 97"/>
                  <a:gd name="T4" fmla="*/ 53 w 53"/>
                  <a:gd name="T5" fmla="*/ 87 h 97"/>
                  <a:gd name="T6" fmla="*/ 53 w 53"/>
                  <a:gd name="T7" fmla="*/ 61 h 97"/>
                  <a:gd name="T8" fmla="*/ 49 w 53"/>
                  <a:gd name="T9" fmla="*/ 52 h 97"/>
                  <a:gd name="T10" fmla="*/ 43 w 53"/>
                  <a:gd name="T11" fmla="*/ 49 h 97"/>
                  <a:gd name="T12" fmla="*/ 32 w 53"/>
                  <a:gd name="T13" fmla="*/ 49 h 97"/>
                  <a:gd name="T14" fmla="*/ 29 w 53"/>
                  <a:gd name="T15" fmla="*/ 48 h 97"/>
                  <a:gd name="T16" fmla="*/ 28 w 53"/>
                  <a:gd name="T17" fmla="*/ 45 h 97"/>
                  <a:gd name="T18" fmla="*/ 33 w 53"/>
                  <a:gd name="T19" fmla="*/ 37 h 97"/>
                  <a:gd name="T20" fmla="*/ 40 w 53"/>
                  <a:gd name="T21" fmla="*/ 30 h 97"/>
                  <a:gd name="T22" fmla="*/ 43 w 53"/>
                  <a:gd name="T23" fmla="*/ 19 h 97"/>
                  <a:gd name="T24" fmla="*/ 23 w 53"/>
                  <a:gd name="T25" fmla="*/ 0 h 97"/>
                  <a:gd name="T26" fmla="*/ 3 w 53"/>
                  <a:gd name="T27" fmla="*/ 19 h 97"/>
                  <a:gd name="T28" fmla="*/ 7 w 53"/>
                  <a:gd name="T29" fmla="*/ 32 h 97"/>
                  <a:gd name="T30" fmla="*/ 12 w 53"/>
                  <a:gd name="T31" fmla="*/ 36 h 97"/>
                  <a:gd name="T32" fmla="*/ 17 w 53"/>
                  <a:gd name="T33" fmla="*/ 40 h 97"/>
                  <a:gd name="T34" fmla="*/ 18 w 53"/>
                  <a:gd name="T35" fmla="*/ 44 h 97"/>
                  <a:gd name="T36" fmla="*/ 16 w 53"/>
                  <a:gd name="T37" fmla="*/ 48 h 97"/>
                  <a:gd name="T38" fmla="*/ 13 w 53"/>
                  <a:gd name="T39" fmla="*/ 49 h 97"/>
                  <a:gd name="T40" fmla="*/ 0 w 53"/>
                  <a:gd name="T41" fmla="*/ 50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53" h="97">
                    <a:moveTo>
                      <a:pt x="0" y="96"/>
                    </a:moveTo>
                    <a:cubicBezTo>
                      <a:pt x="38" y="96"/>
                      <a:pt x="38" y="96"/>
                      <a:pt x="38" y="96"/>
                    </a:cubicBezTo>
                    <a:cubicBezTo>
                      <a:pt x="51" y="97"/>
                      <a:pt x="53" y="91"/>
                      <a:pt x="53" y="87"/>
                    </a:cubicBezTo>
                    <a:cubicBezTo>
                      <a:pt x="53" y="87"/>
                      <a:pt x="53" y="61"/>
                      <a:pt x="53" y="61"/>
                    </a:cubicBezTo>
                    <a:cubicBezTo>
                      <a:pt x="53" y="57"/>
                      <a:pt x="51" y="54"/>
                      <a:pt x="49" y="52"/>
                    </a:cubicBezTo>
                    <a:cubicBezTo>
                      <a:pt x="47" y="51"/>
                      <a:pt x="45" y="50"/>
                      <a:pt x="43" y="49"/>
                    </a:cubicBezTo>
                    <a:cubicBezTo>
                      <a:pt x="40" y="49"/>
                      <a:pt x="36" y="50"/>
                      <a:pt x="32" y="49"/>
                    </a:cubicBezTo>
                    <a:cubicBezTo>
                      <a:pt x="31" y="49"/>
                      <a:pt x="30" y="49"/>
                      <a:pt x="29" y="48"/>
                    </a:cubicBezTo>
                    <a:cubicBezTo>
                      <a:pt x="29" y="47"/>
                      <a:pt x="28" y="46"/>
                      <a:pt x="28" y="45"/>
                    </a:cubicBezTo>
                    <a:cubicBezTo>
                      <a:pt x="28" y="41"/>
                      <a:pt x="30" y="39"/>
                      <a:pt x="33" y="37"/>
                    </a:cubicBezTo>
                    <a:cubicBezTo>
                      <a:pt x="36" y="35"/>
                      <a:pt x="38" y="32"/>
                      <a:pt x="40" y="30"/>
                    </a:cubicBezTo>
                    <a:cubicBezTo>
                      <a:pt x="42" y="27"/>
                      <a:pt x="43" y="23"/>
                      <a:pt x="43" y="19"/>
                    </a:cubicBezTo>
                    <a:cubicBezTo>
                      <a:pt x="43" y="8"/>
                      <a:pt x="34" y="0"/>
                      <a:pt x="23" y="0"/>
                    </a:cubicBezTo>
                    <a:cubicBezTo>
                      <a:pt x="12" y="0"/>
                      <a:pt x="3" y="8"/>
                      <a:pt x="3" y="19"/>
                    </a:cubicBezTo>
                    <a:cubicBezTo>
                      <a:pt x="3" y="24"/>
                      <a:pt x="5" y="29"/>
                      <a:pt x="7" y="32"/>
                    </a:cubicBezTo>
                    <a:cubicBezTo>
                      <a:pt x="9" y="34"/>
                      <a:pt x="11" y="35"/>
                      <a:pt x="12" y="36"/>
                    </a:cubicBezTo>
                    <a:cubicBezTo>
                      <a:pt x="14" y="38"/>
                      <a:pt x="16" y="38"/>
                      <a:pt x="17" y="40"/>
                    </a:cubicBezTo>
                    <a:cubicBezTo>
                      <a:pt x="18" y="42"/>
                      <a:pt x="18" y="43"/>
                      <a:pt x="18" y="44"/>
                    </a:cubicBezTo>
                    <a:cubicBezTo>
                      <a:pt x="17" y="46"/>
                      <a:pt x="17" y="47"/>
                      <a:pt x="16" y="48"/>
                    </a:cubicBezTo>
                    <a:cubicBezTo>
                      <a:pt x="15" y="49"/>
                      <a:pt x="14" y="49"/>
                      <a:pt x="13" y="49"/>
                    </a:cubicBezTo>
                    <a:cubicBezTo>
                      <a:pt x="11" y="49"/>
                      <a:pt x="2" y="49"/>
                      <a:pt x="0" y="50"/>
                    </a:cubicBezTo>
                  </a:path>
                </a:pathLst>
              </a:custGeom>
              <a:grpFill/>
              <a:ln w="3175" cap="rnd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6" name="Freeform 27">
                <a:extLst>
                  <a:ext uri="{FF2B5EF4-FFF2-40B4-BE49-F238E27FC236}">
                    <a16:creationId xmlns:a16="http://schemas.microsoft.com/office/drawing/2014/main" id="{581A12A9-E9FA-4BCC-8932-C78A3086C6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03619" y="2190308"/>
                <a:ext cx="121739" cy="82475"/>
              </a:xfrm>
              <a:custGeom>
                <a:avLst/>
                <a:gdLst>
                  <a:gd name="T0" fmla="*/ 2 w 32"/>
                  <a:gd name="T1" fmla="*/ 0 h 21"/>
                  <a:gd name="T2" fmla="*/ 6 w 32"/>
                  <a:gd name="T3" fmla="*/ 15 h 21"/>
                  <a:gd name="T4" fmla="*/ 21 w 32"/>
                  <a:gd name="T5" fmla="*/ 19 h 21"/>
                  <a:gd name="T6" fmla="*/ 32 w 32"/>
                  <a:gd name="T7" fmla="*/ 8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2" h="21">
                    <a:moveTo>
                      <a:pt x="2" y="0"/>
                    </a:moveTo>
                    <a:cubicBezTo>
                      <a:pt x="0" y="5"/>
                      <a:pt x="2" y="11"/>
                      <a:pt x="6" y="15"/>
                    </a:cubicBezTo>
                    <a:cubicBezTo>
                      <a:pt x="10" y="19"/>
                      <a:pt x="16" y="21"/>
                      <a:pt x="21" y="19"/>
                    </a:cubicBezTo>
                    <a:cubicBezTo>
                      <a:pt x="26" y="18"/>
                      <a:pt x="31" y="13"/>
                      <a:pt x="32" y="8"/>
                    </a:cubicBezTo>
                  </a:path>
                </a:pathLst>
              </a:custGeom>
              <a:grpFill/>
              <a:ln w="3175" cap="rnd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7" name="Freeform 28">
                <a:extLst>
                  <a:ext uri="{FF2B5EF4-FFF2-40B4-BE49-F238E27FC236}">
                    <a16:creationId xmlns:a16="http://schemas.microsoft.com/office/drawing/2014/main" id="{7FBE88C4-913F-454E-AFFA-D9A827B607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33212" y="1767115"/>
                <a:ext cx="60215" cy="128445"/>
              </a:xfrm>
              <a:custGeom>
                <a:avLst/>
                <a:gdLst>
                  <a:gd name="T0" fmla="*/ 0 w 16"/>
                  <a:gd name="T1" fmla="*/ 31 h 33"/>
                  <a:gd name="T2" fmla="*/ 6 w 16"/>
                  <a:gd name="T3" fmla="*/ 7 h 33"/>
                  <a:gd name="T4" fmla="*/ 8 w 16"/>
                  <a:gd name="T5" fmla="*/ 2 h 33"/>
                  <a:gd name="T6" fmla="*/ 13 w 16"/>
                  <a:gd name="T7" fmla="*/ 1 h 33"/>
                  <a:gd name="T8" fmla="*/ 15 w 16"/>
                  <a:gd name="T9" fmla="*/ 4 h 33"/>
                  <a:gd name="T10" fmla="*/ 16 w 16"/>
                  <a:gd name="T11" fmla="*/ 9 h 33"/>
                  <a:gd name="T12" fmla="*/ 8 w 16"/>
                  <a:gd name="T13" fmla="*/ 3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" h="33">
                    <a:moveTo>
                      <a:pt x="0" y="31"/>
                    </a:moveTo>
                    <a:cubicBezTo>
                      <a:pt x="1" y="22"/>
                      <a:pt x="3" y="15"/>
                      <a:pt x="6" y="7"/>
                    </a:cubicBezTo>
                    <a:cubicBezTo>
                      <a:pt x="6" y="5"/>
                      <a:pt x="7" y="3"/>
                      <a:pt x="8" y="2"/>
                    </a:cubicBezTo>
                    <a:cubicBezTo>
                      <a:pt x="9" y="1"/>
                      <a:pt x="11" y="0"/>
                      <a:pt x="13" y="1"/>
                    </a:cubicBezTo>
                    <a:cubicBezTo>
                      <a:pt x="14" y="1"/>
                      <a:pt x="15" y="3"/>
                      <a:pt x="15" y="4"/>
                    </a:cubicBezTo>
                    <a:cubicBezTo>
                      <a:pt x="15" y="6"/>
                      <a:pt x="16" y="8"/>
                      <a:pt x="16" y="9"/>
                    </a:cubicBezTo>
                    <a:cubicBezTo>
                      <a:pt x="16" y="18"/>
                      <a:pt x="13" y="27"/>
                      <a:pt x="8" y="33"/>
                    </a:cubicBezTo>
                  </a:path>
                </a:pathLst>
              </a:custGeom>
              <a:grpFill/>
              <a:ln w="3175" cap="rnd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8" name="Freeform 29">
                <a:extLst>
                  <a:ext uri="{FF2B5EF4-FFF2-40B4-BE49-F238E27FC236}">
                    <a16:creationId xmlns:a16="http://schemas.microsoft.com/office/drawing/2014/main" id="{73378166-2029-4239-91F7-462D1E0837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04134" y="2241687"/>
                <a:ext cx="53669" cy="47322"/>
              </a:xfrm>
              <a:custGeom>
                <a:avLst/>
                <a:gdLst>
                  <a:gd name="T0" fmla="*/ 14 w 14"/>
                  <a:gd name="T1" fmla="*/ 0 h 12"/>
                  <a:gd name="T2" fmla="*/ 0 w 14"/>
                  <a:gd name="T3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4" h="12">
                    <a:moveTo>
                      <a:pt x="14" y="0"/>
                    </a:moveTo>
                    <a:cubicBezTo>
                      <a:pt x="9" y="4"/>
                      <a:pt x="5" y="8"/>
                      <a:pt x="0" y="12"/>
                    </a:cubicBezTo>
                  </a:path>
                </a:pathLst>
              </a:custGeom>
              <a:grpFill/>
              <a:ln w="3175" cap="rnd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9" name="Freeform 30">
                <a:extLst>
                  <a:ext uri="{FF2B5EF4-FFF2-40B4-BE49-F238E27FC236}">
                    <a16:creationId xmlns:a16="http://schemas.microsoft.com/office/drawing/2014/main" id="{18B6180B-E02F-4D62-8177-5AAF349F6E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47611" y="1950995"/>
                <a:ext cx="34035" cy="223089"/>
              </a:xfrm>
              <a:custGeom>
                <a:avLst/>
                <a:gdLst>
                  <a:gd name="T0" fmla="*/ 0 w 9"/>
                  <a:gd name="T1" fmla="*/ 0 h 57"/>
                  <a:gd name="T2" fmla="*/ 9 w 9"/>
                  <a:gd name="T3" fmla="*/ 17 h 57"/>
                  <a:gd name="T4" fmla="*/ 4 w 9"/>
                  <a:gd name="T5" fmla="*/ 37 h 57"/>
                  <a:gd name="T6" fmla="*/ 5 w 9"/>
                  <a:gd name="T7" fmla="*/ 57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57">
                    <a:moveTo>
                      <a:pt x="0" y="0"/>
                    </a:moveTo>
                    <a:cubicBezTo>
                      <a:pt x="6" y="3"/>
                      <a:pt x="9" y="11"/>
                      <a:pt x="9" y="17"/>
                    </a:cubicBezTo>
                    <a:cubicBezTo>
                      <a:pt x="8" y="24"/>
                      <a:pt x="6" y="30"/>
                      <a:pt x="4" y="37"/>
                    </a:cubicBezTo>
                    <a:cubicBezTo>
                      <a:pt x="2" y="43"/>
                      <a:pt x="1" y="51"/>
                      <a:pt x="5" y="57"/>
                    </a:cubicBezTo>
                  </a:path>
                </a:pathLst>
              </a:custGeom>
              <a:grpFill/>
              <a:ln w="3175" cap="rnd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40" name="Freeform 31">
                <a:extLst>
                  <a:ext uri="{FF2B5EF4-FFF2-40B4-BE49-F238E27FC236}">
                    <a16:creationId xmlns:a16="http://schemas.microsoft.com/office/drawing/2014/main" id="{BEB021F3-AC29-4C06-9982-7024A0532C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9800" y="2311994"/>
                <a:ext cx="19635" cy="90587"/>
              </a:xfrm>
              <a:custGeom>
                <a:avLst/>
                <a:gdLst>
                  <a:gd name="T0" fmla="*/ 5 w 5"/>
                  <a:gd name="T1" fmla="*/ 0 h 23"/>
                  <a:gd name="T2" fmla="*/ 0 w 5"/>
                  <a:gd name="T3" fmla="*/ 23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5" h="23">
                    <a:moveTo>
                      <a:pt x="5" y="0"/>
                    </a:moveTo>
                    <a:cubicBezTo>
                      <a:pt x="3" y="7"/>
                      <a:pt x="1" y="15"/>
                      <a:pt x="0" y="23"/>
                    </a:cubicBezTo>
                  </a:path>
                </a:pathLst>
              </a:custGeom>
              <a:grpFill/>
              <a:ln w="3175" cap="rnd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41" name="Freeform 32">
                <a:extLst>
                  <a:ext uri="{FF2B5EF4-FFF2-40B4-BE49-F238E27FC236}">
                    <a16:creationId xmlns:a16="http://schemas.microsoft.com/office/drawing/2014/main" id="{00F512D2-F062-48D5-9648-8388DE99FF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35830" y="2295769"/>
                <a:ext cx="61524" cy="63546"/>
              </a:xfrm>
              <a:custGeom>
                <a:avLst/>
                <a:gdLst>
                  <a:gd name="T0" fmla="*/ 0 w 16"/>
                  <a:gd name="T1" fmla="*/ 0 h 16"/>
                  <a:gd name="T2" fmla="*/ 16 w 16"/>
                  <a:gd name="T3" fmla="*/ 16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6" h="16">
                    <a:moveTo>
                      <a:pt x="0" y="0"/>
                    </a:moveTo>
                    <a:cubicBezTo>
                      <a:pt x="5" y="5"/>
                      <a:pt x="10" y="11"/>
                      <a:pt x="16" y="16"/>
                    </a:cubicBezTo>
                  </a:path>
                </a:pathLst>
              </a:custGeom>
              <a:grpFill/>
              <a:ln w="3175" cap="rnd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51" name="Freeform 42">
                <a:extLst>
                  <a:ext uri="{FF2B5EF4-FFF2-40B4-BE49-F238E27FC236}">
                    <a16:creationId xmlns:a16="http://schemas.microsoft.com/office/drawing/2014/main" id="{2EAE80B8-8CFD-426A-8471-69949AFD7C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00206" y="2606742"/>
                <a:ext cx="195044" cy="160894"/>
              </a:xfrm>
              <a:custGeom>
                <a:avLst/>
                <a:gdLst>
                  <a:gd name="T0" fmla="*/ 17 w 51"/>
                  <a:gd name="T1" fmla="*/ 38 h 41"/>
                  <a:gd name="T2" fmla="*/ 38 w 51"/>
                  <a:gd name="T3" fmla="*/ 36 h 41"/>
                  <a:gd name="T4" fmla="*/ 22 w 51"/>
                  <a:gd name="T5" fmla="*/ 5 h 41"/>
                  <a:gd name="T6" fmla="*/ 17 w 51"/>
                  <a:gd name="T7" fmla="*/ 3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1" h="41">
                    <a:moveTo>
                      <a:pt x="17" y="38"/>
                    </a:moveTo>
                    <a:cubicBezTo>
                      <a:pt x="24" y="41"/>
                      <a:pt x="32" y="40"/>
                      <a:pt x="38" y="36"/>
                    </a:cubicBezTo>
                    <a:cubicBezTo>
                      <a:pt x="51" y="26"/>
                      <a:pt x="42" y="0"/>
                      <a:pt x="22" y="5"/>
                    </a:cubicBezTo>
                    <a:cubicBezTo>
                      <a:pt x="5" y="9"/>
                      <a:pt x="0" y="31"/>
                      <a:pt x="17" y="38"/>
                    </a:cubicBezTo>
                    <a:close/>
                  </a:path>
                </a:pathLst>
              </a:custGeom>
              <a:grpFill/>
              <a:ln w="3175" cap="rnd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52" name="Freeform 43">
                <a:extLst>
                  <a:ext uri="{FF2B5EF4-FFF2-40B4-BE49-F238E27FC236}">
                    <a16:creationId xmlns:a16="http://schemas.microsoft.com/office/drawing/2014/main" id="{BBC08B95-00E7-406C-A1A5-80508D8491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08060" y="2955573"/>
                <a:ext cx="163627" cy="66250"/>
              </a:xfrm>
              <a:custGeom>
                <a:avLst/>
                <a:gdLst>
                  <a:gd name="T0" fmla="*/ 16 w 43"/>
                  <a:gd name="T1" fmla="*/ 0 h 17"/>
                  <a:gd name="T2" fmla="*/ 5 w 43"/>
                  <a:gd name="T3" fmla="*/ 4 h 17"/>
                  <a:gd name="T4" fmla="*/ 3 w 43"/>
                  <a:gd name="T5" fmla="*/ 14 h 17"/>
                  <a:gd name="T6" fmla="*/ 12 w 43"/>
                  <a:gd name="T7" fmla="*/ 17 h 17"/>
                  <a:gd name="T8" fmla="*/ 34 w 43"/>
                  <a:gd name="T9" fmla="*/ 14 h 17"/>
                  <a:gd name="T10" fmla="*/ 40 w 43"/>
                  <a:gd name="T11" fmla="*/ 11 h 17"/>
                  <a:gd name="T12" fmla="*/ 42 w 43"/>
                  <a:gd name="T13" fmla="*/ 5 h 17"/>
                  <a:gd name="T14" fmla="*/ 38 w 43"/>
                  <a:gd name="T15" fmla="*/ 1 h 17"/>
                  <a:gd name="T16" fmla="*/ 31 w 43"/>
                  <a:gd name="T17" fmla="*/ 1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3" h="17">
                    <a:moveTo>
                      <a:pt x="16" y="0"/>
                    </a:moveTo>
                    <a:cubicBezTo>
                      <a:pt x="12" y="1"/>
                      <a:pt x="8" y="2"/>
                      <a:pt x="5" y="4"/>
                    </a:cubicBezTo>
                    <a:cubicBezTo>
                      <a:pt x="2" y="6"/>
                      <a:pt x="0" y="11"/>
                      <a:pt x="3" y="14"/>
                    </a:cubicBezTo>
                    <a:cubicBezTo>
                      <a:pt x="5" y="17"/>
                      <a:pt x="9" y="17"/>
                      <a:pt x="12" y="17"/>
                    </a:cubicBezTo>
                    <a:cubicBezTo>
                      <a:pt x="20" y="17"/>
                      <a:pt x="27" y="16"/>
                      <a:pt x="34" y="14"/>
                    </a:cubicBezTo>
                    <a:cubicBezTo>
                      <a:pt x="36" y="13"/>
                      <a:pt x="38" y="13"/>
                      <a:pt x="40" y="11"/>
                    </a:cubicBezTo>
                    <a:cubicBezTo>
                      <a:pt x="42" y="10"/>
                      <a:pt x="43" y="8"/>
                      <a:pt x="42" y="5"/>
                    </a:cubicBezTo>
                    <a:cubicBezTo>
                      <a:pt x="42" y="3"/>
                      <a:pt x="40" y="2"/>
                      <a:pt x="38" y="1"/>
                    </a:cubicBezTo>
                    <a:cubicBezTo>
                      <a:pt x="35" y="1"/>
                      <a:pt x="33" y="1"/>
                      <a:pt x="31" y="1"/>
                    </a:cubicBezTo>
                  </a:path>
                </a:pathLst>
              </a:custGeom>
              <a:grpFill/>
              <a:ln w="3175" cap="rnd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53" name="Freeform 44">
                <a:extLst>
                  <a:ext uri="{FF2B5EF4-FFF2-40B4-BE49-F238E27FC236}">
                    <a16:creationId xmlns:a16="http://schemas.microsoft.com/office/drawing/2014/main" id="{B7A76310-F4CF-4381-9A30-D3D5570F6C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05957" y="4290053"/>
                <a:ext cx="45815" cy="160894"/>
              </a:xfrm>
              <a:custGeom>
                <a:avLst/>
                <a:gdLst>
                  <a:gd name="T0" fmla="*/ 12 w 12"/>
                  <a:gd name="T1" fmla="*/ 41 h 41"/>
                  <a:gd name="T2" fmla="*/ 3 w 12"/>
                  <a:gd name="T3" fmla="*/ 0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2" h="41">
                    <a:moveTo>
                      <a:pt x="12" y="41"/>
                    </a:moveTo>
                    <a:cubicBezTo>
                      <a:pt x="3" y="31"/>
                      <a:pt x="0" y="14"/>
                      <a:pt x="3" y="0"/>
                    </a:cubicBezTo>
                  </a:path>
                </a:pathLst>
              </a:custGeom>
              <a:grpFill/>
              <a:ln w="3175" cap="rnd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54" name="Freeform 45">
                <a:extLst>
                  <a:ext uri="{FF2B5EF4-FFF2-40B4-BE49-F238E27FC236}">
                    <a16:creationId xmlns:a16="http://schemas.microsoft.com/office/drawing/2014/main" id="{6B3E5EBB-0771-455F-BAFA-728EEC630E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6429" y="4290053"/>
                <a:ext cx="247405" cy="129797"/>
              </a:xfrm>
              <a:custGeom>
                <a:avLst/>
                <a:gdLst>
                  <a:gd name="T0" fmla="*/ 0 w 65"/>
                  <a:gd name="T1" fmla="*/ 0 h 33"/>
                  <a:gd name="T2" fmla="*/ 65 w 65"/>
                  <a:gd name="T3" fmla="*/ 3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65" h="33">
                    <a:moveTo>
                      <a:pt x="0" y="0"/>
                    </a:moveTo>
                    <a:cubicBezTo>
                      <a:pt x="15" y="20"/>
                      <a:pt x="40" y="33"/>
                      <a:pt x="65" y="33"/>
                    </a:cubicBezTo>
                  </a:path>
                </a:pathLst>
              </a:custGeom>
              <a:grpFill/>
              <a:ln w="3175" cap="rnd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55" name="Freeform 46">
                <a:extLst>
                  <a:ext uri="{FF2B5EF4-FFF2-40B4-BE49-F238E27FC236}">
                    <a16:creationId xmlns:a16="http://schemas.microsoft.com/office/drawing/2014/main" id="{7AD54657-819D-4630-8622-88033E40C8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55980" y="4267068"/>
                <a:ext cx="179335" cy="148726"/>
              </a:xfrm>
              <a:custGeom>
                <a:avLst/>
                <a:gdLst>
                  <a:gd name="T0" fmla="*/ 2 w 47"/>
                  <a:gd name="T1" fmla="*/ 38 h 38"/>
                  <a:gd name="T2" fmla="*/ 6 w 47"/>
                  <a:gd name="T3" fmla="*/ 14 h 38"/>
                  <a:gd name="T4" fmla="*/ 28 w 47"/>
                  <a:gd name="T5" fmla="*/ 1 h 38"/>
                  <a:gd name="T6" fmla="*/ 47 w 47"/>
                  <a:gd name="T7" fmla="*/ 9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7" h="38">
                    <a:moveTo>
                      <a:pt x="2" y="38"/>
                    </a:moveTo>
                    <a:cubicBezTo>
                      <a:pt x="0" y="30"/>
                      <a:pt x="1" y="21"/>
                      <a:pt x="6" y="14"/>
                    </a:cubicBezTo>
                    <a:cubicBezTo>
                      <a:pt x="11" y="6"/>
                      <a:pt x="19" y="1"/>
                      <a:pt x="28" y="1"/>
                    </a:cubicBezTo>
                    <a:cubicBezTo>
                      <a:pt x="35" y="0"/>
                      <a:pt x="42" y="4"/>
                      <a:pt x="47" y="9"/>
                    </a:cubicBezTo>
                  </a:path>
                </a:pathLst>
              </a:custGeom>
              <a:grpFill/>
              <a:ln w="3175" cap="rnd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56" name="Freeform 47">
                <a:extLst>
                  <a:ext uri="{FF2B5EF4-FFF2-40B4-BE49-F238E27FC236}">
                    <a16:creationId xmlns:a16="http://schemas.microsoft.com/office/drawing/2014/main" id="{BFB8E88F-5F90-402B-AC99-A44CD77B81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39243" y="4273829"/>
                <a:ext cx="113884" cy="154134"/>
              </a:xfrm>
              <a:custGeom>
                <a:avLst/>
                <a:gdLst>
                  <a:gd name="T0" fmla="*/ 0 w 30"/>
                  <a:gd name="T1" fmla="*/ 8 h 39"/>
                  <a:gd name="T2" fmla="*/ 22 w 30"/>
                  <a:gd name="T3" fmla="*/ 0 h 39"/>
                  <a:gd name="T4" fmla="*/ 5 w 30"/>
                  <a:gd name="T5" fmla="*/ 23 h 39"/>
                  <a:gd name="T6" fmla="*/ 30 w 30"/>
                  <a:gd name="T7" fmla="*/ 17 h 39"/>
                  <a:gd name="T8" fmla="*/ 10 w 30"/>
                  <a:gd name="T9" fmla="*/ 39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39">
                    <a:moveTo>
                      <a:pt x="0" y="8"/>
                    </a:moveTo>
                    <a:cubicBezTo>
                      <a:pt x="7" y="5"/>
                      <a:pt x="16" y="2"/>
                      <a:pt x="22" y="0"/>
                    </a:cubicBezTo>
                    <a:cubicBezTo>
                      <a:pt x="5" y="23"/>
                      <a:pt x="5" y="23"/>
                      <a:pt x="5" y="23"/>
                    </a:cubicBezTo>
                    <a:cubicBezTo>
                      <a:pt x="30" y="17"/>
                      <a:pt x="30" y="17"/>
                      <a:pt x="30" y="17"/>
                    </a:cubicBezTo>
                    <a:cubicBezTo>
                      <a:pt x="23" y="25"/>
                      <a:pt x="17" y="32"/>
                      <a:pt x="10" y="39"/>
                    </a:cubicBezTo>
                  </a:path>
                </a:pathLst>
              </a:custGeom>
              <a:grpFill/>
              <a:ln w="3175" cap="rnd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58" name="Freeform 49">
                <a:extLst>
                  <a:ext uri="{FF2B5EF4-FFF2-40B4-BE49-F238E27FC236}">
                    <a16:creationId xmlns:a16="http://schemas.microsoft.com/office/drawing/2014/main" id="{DC31B7CD-FA35-48AD-A475-AA9BA3FA15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67995" y="4632123"/>
                <a:ext cx="189808" cy="54082"/>
              </a:xfrm>
              <a:custGeom>
                <a:avLst/>
                <a:gdLst>
                  <a:gd name="T0" fmla="*/ 0 w 50"/>
                  <a:gd name="T1" fmla="*/ 14 h 14"/>
                  <a:gd name="T2" fmla="*/ 50 w 50"/>
                  <a:gd name="T3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50" h="14">
                    <a:moveTo>
                      <a:pt x="0" y="14"/>
                    </a:moveTo>
                    <a:cubicBezTo>
                      <a:pt x="17" y="13"/>
                      <a:pt x="34" y="8"/>
                      <a:pt x="50" y="0"/>
                    </a:cubicBezTo>
                  </a:path>
                </a:pathLst>
              </a:custGeom>
              <a:grpFill/>
              <a:ln w="3175" cap="rnd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59" name="Freeform 50">
                <a:extLst>
                  <a:ext uri="{FF2B5EF4-FFF2-40B4-BE49-F238E27FC236}">
                    <a16:creationId xmlns:a16="http://schemas.microsoft.com/office/drawing/2014/main" id="{049671E8-83CA-4C9C-AC7F-B139D2BF09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28210" y="4560465"/>
                <a:ext cx="129593" cy="71659"/>
              </a:xfrm>
              <a:custGeom>
                <a:avLst/>
                <a:gdLst>
                  <a:gd name="T0" fmla="*/ 0 w 34"/>
                  <a:gd name="T1" fmla="*/ 0 h 18"/>
                  <a:gd name="T2" fmla="*/ 34 w 34"/>
                  <a:gd name="T3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34" h="18">
                    <a:moveTo>
                      <a:pt x="0" y="0"/>
                    </a:moveTo>
                    <a:cubicBezTo>
                      <a:pt x="8" y="10"/>
                      <a:pt x="22" y="16"/>
                      <a:pt x="34" y="18"/>
                    </a:cubicBezTo>
                  </a:path>
                </a:pathLst>
              </a:custGeom>
              <a:grpFill/>
              <a:ln w="3175" cap="rnd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60" name="Freeform 51">
                <a:extLst>
                  <a:ext uri="{FF2B5EF4-FFF2-40B4-BE49-F238E27FC236}">
                    <a16:creationId xmlns:a16="http://schemas.microsoft.com/office/drawing/2014/main" id="{2BE8BBE8-9616-47C9-96E6-151443B885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28210" y="4552352"/>
                <a:ext cx="65451" cy="8112"/>
              </a:xfrm>
              <a:custGeom>
                <a:avLst/>
                <a:gdLst>
                  <a:gd name="T0" fmla="*/ 0 w 17"/>
                  <a:gd name="T1" fmla="*/ 2 h 2"/>
                  <a:gd name="T2" fmla="*/ 17 w 17"/>
                  <a:gd name="T3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7" h="2">
                    <a:moveTo>
                      <a:pt x="0" y="2"/>
                    </a:moveTo>
                    <a:cubicBezTo>
                      <a:pt x="5" y="2"/>
                      <a:pt x="12" y="0"/>
                      <a:pt x="17" y="0"/>
                    </a:cubicBezTo>
                  </a:path>
                </a:pathLst>
              </a:custGeom>
              <a:grpFill/>
              <a:ln w="3175" cap="rnd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61" name="Freeform 52">
                <a:extLst>
                  <a:ext uri="{FF2B5EF4-FFF2-40B4-BE49-F238E27FC236}">
                    <a16:creationId xmlns:a16="http://schemas.microsoft.com/office/drawing/2014/main" id="{5304C031-FF72-4832-82CB-522614E32D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02030" y="4450948"/>
                <a:ext cx="98176" cy="98700"/>
              </a:xfrm>
              <a:custGeom>
                <a:avLst/>
                <a:gdLst>
                  <a:gd name="T0" fmla="*/ 26 w 26"/>
                  <a:gd name="T1" fmla="*/ 25 h 25"/>
                  <a:gd name="T2" fmla="*/ 0 w 26"/>
                  <a:gd name="T3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26" h="25">
                    <a:moveTo>
                      <a:pt x="26" y="25"/>
                    </a:moveTo>
                    <a:cubicBezTo>
                      <a:pt x="13" y="23"/>
                      <a:pt x="3" y="12"/>
                      <a:pt x="0" y="0"/>
                    </a:cubicBezTo>
                  </a:path>
                </a:pathLst>
              </a:custGeom>
              <a:grpFill/>
              <a:ln w="3175" cap="rnd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62" name="Freeform 53">
                <a:extLst>
                  <a:ext uri="{FF2B5EF4-FFF2-40B4-BE49-F238E27FC236}">
                    <a16:creationId xmlns:a16="http://schemas.microsoft.com/office/drawing/2014/main" id="{918D4D67-5340-4DAC-A8BC-AFDA71B26A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02030" y="4450948"/>
                <a:ext cx="41889" cy="0"/>
              </a:xfrm>
              <a:custGeom>
                <a:avLst/>
                <a:gdLst>
                  <a:gd name="T0" fmla="*/ 0 w 11"/>
                  <a:gd name="T1" fmla="*/ 11 w 1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</a:cxnLst>
                <a:rect l="0" t="0" r="r" b="b"/>
                <a:pathLst>
                  <a:path w="11">
                    <a:moveTo>
                      <a:pt x="0" y="0"/>
                    </a:moveTo>
                    <a:cubicBezTo>
                      <a:pt x="3" y="0"/>
                      <a:pt x="8" y="0"/>
                      <a:pt x="11" y="0"/>
                    </a:cubicBezTo>
                  </a:path>
                </a:pathLst>
              </a:custGeom>
              <a:grpFill/>
              <a:ln w="3175" cap="rnd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63" name="Freeform 54">
                <a:extLst>
                  <a:ext uri="{FF2B5EF4-FFF2-40B4-BE49-F238E27FC236}">
                    <a16:creationId xmlns:a16="http://schemas.microsoft.com/office/drawing/2014/main" id="{2338A191-992A-44DE-9C01-CB41BABCDD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1945" y="4463117"/>
                <a:ext cx="121739" cy="156839"/>
              </a:xfrm>
              <a:custGeom>
                <a:avLst/>
                <a:gdLst>
                  <a:gd name="T0" fmla="*/ 0 w 32"/>
                  <a:gd name="T1" fmla="*/ 40 h 40"/>
                  <a:gd name="T2" fmla="*/ 21 w 32"/>
                  <a:gd name="T3" fmla="*/ 28 h 40"/>
                  <a:gd name="T4" fmla="*/ 28 w 32"/>
                  <a:gd name="T5" fmla="*/ 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2" h="40">
                    <a:moveTo>
                      <a:pt x="0" y="40"/>
                    </a:moveTo>
                    <a:cubicBezTo>
                      <a:pt x="8" y="38"/>
                      <a:pt x="16" y="34"/>
                      <a:pt x="21" y="28"/>
                    </a:cubicBezTo>
                    <a:cubicBezTo>
                      <a:pt x="28" y="21"/>
                      <a:pt x="32" y="9"/>
                      <a:pt x="28" y="0"/>
                    </a:cubicBezTo>
                  </a:path>
                </a:pathLst>
              </a:custGeom>
              <a:grpFill/>
              <a:ln w="3175" cap="rnd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64" name="Freeform 55">
                <a:extLst>
                  <a:ext uri="{FF2B5EF4-FFF2-40B4-BE49-F238E27FC236}">
                    <a16:creationId xmlns:a16="http://schemas.microsoft.com/office/drawing/2014/main" id="{BFEFA225-1A03-4E0D-B42E-6E7B6B73CC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34801" y="4145383"/>
                <a:ext cx="10472" cy="70307"/>
              </a:xfrm>
              <a:custGeom>
                <a:avLst/>
                <a:gdLst>
                  <a:gd name="T0" fmla="*/ 0 w 3"/>
                  <a:gd name="T1" fmla="*/ 18 h 18"/>
                  <a:gd name="T2" fmla="*/ 3 w 3"/>
                  <a:gd name="T3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3" h="18">
                    <a:moveTo>
                      <a:pt x="0" y="18"/>
                    </a:moveTo>
                    <a:cubicBezTo>
                      <a:pt x="1" y="12"/>
                      <a:pt x="2" y="6"/>
                      <a:pt x="3" y="0"/>
                    </a:cubicBezTo>
                  </a:path>
                </a:pathLst>
              </a:custGeom>
              <a:grpFill/>
              <a:ln w="3175" cap="rnd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65" name="Freeform 56">
                <a:extLst>
                  <a:ext uri="{FF2B5EF4-FFF2-40B4-BE49-F238E27FC236}">
                    <a16:creationId xmlns:a16="http://schemas.microsoft.com/office/drawing/2014/main" id="{C4AFDF27-6530-44AF-B9A2-D95A8910E8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76690" y="4230563"/>
                <a:ext cx="68069" cy="55434"/>
              </a:xfrm>
              <a:custGeom>
                <a:avLst/>
                <a:gdLst>
                  <a:gd name="T0" fmla="*/ 0 w 18"/>
                  <a:gd name="T1" fmla="*/ 14 h 14"/>
                  <a:gd name="T2" fmla="*/ 18 w 18"/>
                  <a:gd name="T3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8" h="14">
                    <a:moveTo>
                      <a:pt x="0" y="14"/>
                    </a:moveTo>
                    <a:cubicBezTo>
                      <a:pt x="6" y="9"/>
                      <a:pt x="12" y="4"/>
                      <a:pt x="18" y="0"/>
                    </a:cubicBezTo>
                  </a:path>
                </a:pathLst>
              </a:custGeom>
              <a:grpFill/>
              <a:ln w="3175" cap="rnd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66" name="Freeform 57">
                <a:extLst>
                  <a:ext uri="{FF2B5EF4-FFF2-40B4-BE49-F238E27FC236}">
                    <a16:creationId xmlns:a16="http://schemas.microsoft.com/office/drawing/2014/main" id="{60BCCB1C-E799-4E46-B2B6-4F779444C5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95016" y="4345487"/>
                <a:ext cx="103412" cy="22985"/>
              </a:xfrm>
              <a:custGeom>
                <a:avLst/>
                <a:gdLst>
                  <a:gd name="T0" fmla="*/ 0 w 27"/>
                  <a:gd name="T1" fmla="*/ 0 h 6"/>
                  <a:gd name="T2" fmla="*/ 27 w 27"/>
                  <a:gd name="T3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27" h="6">
                    <a:moveTo>
                      <a:pt x="0" y="0"/>
                    </a:moveTo>
                    <a:cubicBezTo>
                      <a:pt x="9" y="2"/>
                      <a:pt x="18" y="4"/>
                      <a:pt x="27" y="6"/>
                    </a:cubicBezTo>
                  </a:path>
                </a:pathLst>
              </a:custGeom>
              <a:grpFill/>
              <a:ln w="3175" cap="rnd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67" name="Freeform 58">
                <a:extLst>
                  <a:ext uri="{FF2B5EF4-FFF2-40B4-BE49-F238E27FC236}">
                    <a16:creationId xmlns:a16="http://schemas.microsoft.com/office/drawing/2014/main" id="{50608E43-B54D-4753-94B4-CFEB4988D2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35315" y="4302221"/>
                <a:ext cx="37961" cy="121685"/>
              </a:xfrm>
              <a:custGeom>
                <a:avLst/>
                <a:gdLst>
                  <a:gd name="T0" fmla="*/ 0 w 10"/>
                  <a:gd name="T1" fmla="*/ 0 h 31"/>
                  <a:gd name="T2" fmla="*/ 10 w 10"/>
                  <a:gd name="T3" fmla="*/ 31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0" h="31">
                    <a:moveTo>
                      <a:pt x="0" y="0"/>
                    </a:moveTo>
                    <a:cubicBezTo>
                      <a:pt x="0" y="11"/>
                      <a:pt x="3" y="22"/>
                      <a:pt x="10" y="31"/>
                    </a:cubicBezTo>
                  </a:path>
                </a:pathLst>
              </a:custGeom>
              <a:grpFill/>
              <a:ln w="3175" cap="rnd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68" name="Freeform 59">
                <a:extLst>
                  <a:ext uri="{FF2B5EF4-FFF2-40B4-BE49-F238E27FC236}">
                    <a16:creationId xmlns:a16="http://schemas.microsoft.com/office/drawing/2014/main" id="{743375DC-F045-4B6A-9C1C-8B81C6A46A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76690" y="4411738"/>
                <a:ext cx="48433" cy="59491"/>
              </a:xfrm>
              <a:custGeom>
                <a:avLst/>
                <a:gdLst>
                  <a:gd name="T0" fmla="*/ 0 w 13"/>
                  <a:gd name="T1" fmla="*/ 0 h 15"/>
                  <a:gd name="T2" fmla="*/ 13 w 13"/>
                  <a:gd name="T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3" h="15">
                    <a:moveTo>
                      <a:pt x="0" y="0"/>
                    </a:moveTo>
                    <a:cubicBezTo>
                      <a:pt x="4" y="5"/>
                      <a:pt x="9" y="10"/>
                      <a:pt x="13" y="15"/>
                    </a:cubicBezTo>
                  </a:path>
                </a:pathLst>
              </a:custGeom>
              <a:grpFill/>
              <a:ln w="3175" cap="rnd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69" name="Oval 60">
                <a:extLst>
                  <a:ext uri="{FF2B5EF4-FFF2-40B4-BE49-F238E27FC236}">
                    <a16:creationId xmlns:a16="http://schemas.microsoft.com/office/drawing/2014/main" id="{37A1CF7B-6070-443E-B1BC-B013DC74347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39991" y="3776272"/>
                <a:ext cx="289293" cy="297453"/>
              </a:xfrm>
              <a:prstGeom prst="ellipse">
                <a:avLst/>
              </a:prstGeom>
              <a:grpFill/>
              <a:ln w="3175" cap="flat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70" name="Oval 61">
                <a:extLst>
                  <a:ext uri="{FF2B5EF4-FFF2-40B4-BE49-F238E27FC236}">
                    <a16:creationId xmlns:a16="http://schemas.microsoft.com/office/drawing/2014/main" id="{BEAE738F-20CD-4E89-8FFC-5F726F8E42F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38168" y="3842522"/>
                <a:ext cx="87704" cy="94644"/>
              </a:xfrm>
              <a:prstGeom prst="ellipse">
                <a:avLst/>
              </a:prstGeom>
              <a:grpFill/>
              <a:ln w="3175" cap="rnd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71" name="Freeform 62">
                <a:extLst>
                  <a:ext uri="{FF2B5EF4-FFF2-40B4-BE49-F238E27FC236}">
                    <a16:creationId xmlns:a16="http://schemas.microsoft.com/office/drawing/2014/main" id="{271F4C12-1B06-48EC-9131-36299B30B28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3876" y="3889844"/>
                <a:ext cx="75923" cy="121685"/>
              </a:xfrm>
              <a:custGeom>
                <a:avLst/>
                <a:gdLst>
                  <a:gd name="T0" fmla="*/ 19 w 20"/>
                  <a:gd name="T1" fmla="*/ 0 h 31"/>
                  <a:gd name="T2" fmla="*/ 0 w 20"/>
                  <a:gd name="T3" fmla="*/ 31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20" h="31">
                    <a:moveTo>
                      <a:pt x="19" y="0"/>
                    </a:moveTo>
                    <a:cubicBezTo>
                      <a:pt x="20" y="8"/>
                      <a:pt x="17" y="24"/>
                      <a:pt x="0" y="31"/>
                    </a:cubicBezTo>
                  </a:path>
                </a:pathLst>
              </a:custGeom>
              <a:grpFill/>
              <a:ln w="3175" cap="rnd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72" name="Freeform 63">
                <a:extLst>
                  <a:ext uri="{FF2B5EF4-FFF2-40B4-BE49-F238E27FC236}">
                    <a16:creationId xmlns:a16="http://schemas.microsoft.com/office/drawing/2014/main" id="{7A80EA6F-5E67-4F09-B232-95FF749C88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87584" y="4564520"/>
                <a:ext cx="342964" cy="352886"/>
              </a:xfrm>
              <a:custGeom>
                <a:avLst/>
                <a:gdLst>
                  <a:gd name="T0" fmla="*/ 74 w 90"/>
                  <a:gd name="T1" fmla="*/ 90 h 90"/>
                  <a:gd name="T2" fmla="*/ 15 w 90"/>
                  <a:gd name="T3" fmla="*/ 90 h 90"/>
                  <a:gd name="T4" fmla="*/ 0 w 90"/>
                  <a:gd name="T5" fmla="*/ 74 h 90"/>
                  <a:gd name="T6" fmla="*/ 1 w 90"/>
                  <a:gd name="T7" fmla="*/ 42 h 90"/>
                  <a:gd name="T8" fmla="*/ 0 w 90"/>
                  <a:gd name="T9" fmla="*/ 15 h 90"/>
                  <a:gd name="T10" fmla="*/ 4 w 90"/>
                  <a:gd name="T11" fmla="*/ 4 h 90"/>
                  <a:gd name="T12" fmla="*/ 15 w 90"/>
                  <a:gd name="T13" fmla="*/ 0 h 90"/>
                  <a:gd name="T14" fmla="*/ 74 w 90"/>
                  <a:gd name="T15" fmla="*/ 0 h 90"/>
                  <a:gd name="T16" fmla="*/ 90 w 90"/>
                  <a:gd name="T17" fmla="*/ 15 h 90"/>
                  <a:gd name="T18" fmla="*/ 90 w 90"/>
                  <a:gd name="T19" fmla="*/ 44 h 90"/>
                  <a:gd name="T20" fmla="*/ 90 w 90"/>
                  <a:gd name="T21" fmla="*/ 74 h 90"/>
                  <a:gd name="T22" fmla="*/ 85 w 90"/>
                  <a:gd name="T23" fmla="*/ 85 h 90"/>
                  <a:gd name="T24" fmla="*/ 74 w 90"/>
                  <a:gd name="T25" fmla="*/ 90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0" h="90">
                    <a:moveTo>
                      <a:pt x="74" y="90"/>
                    </a:moveTo>
                    <a:cubicBezTo>
                      <a:pt x="15" y="90"/>
                      <a:pt x="15" y="90"/>
                      <a:pt x="15" y="90"/>
                    </a:cubicBezTo>
                    <a:cubicBezTo>
                      <a:pt x="7" y="90"/>
                      <a:pt x="0" y="83"/>
                      <a:pt x="0" y="74"/>
                    </a:cubicBezTo>
                    <a:cubicBezTo>
                      <a:pt x="1" y="65"/>
                      <a:pt x="1" y="54"/>
                      <a:pt x="1" y="42"/>
                    </a:cubicBezTo>
                    <a:cubicBezTo>
                      <a:pt x="1" y="33"/>
                      <a:pt x="1" y="24"/>
                      <a:pt x="0" y="15"/>
                    </a:cubicBezTo>
                    <a:cubicBezTo>
                      <a:pt x="0" y="14"/>
                      <a:pt x="0" y="9"/>
                      <a:pt x="4" y="4"/>
                    </a:cubicBezTo>
                    <a:cubicBezTo>
                      <a:pt x="7" y="2"/>
                      <a:pt x="11" y="0"/>
                      <a:pt x="15" y="0"/>
                    </a:cubicBezTo>
                    <a:cubicBezTo>
                      <a:pt x="74" y="0"/>
                      <a:pt x="74" y="0"/>
                      <a:pt x="74" y="0"/>
                    </a:cubicBezTo>
                    <a:cubicBezTo>
                      <a:pt x="83" y="0"/>
                      <a:pt x="90" y="7"/>
                      <a:pt x="90" y="15"/>
                    </a:cubicBezTo>
                    <a:cubicBezTo>
                      <a:pt x="90" y="25"/>
                      <a:pt x="90" y="34"/>
                      <a:pt x="90" y="44"/>
                    </a:cubicBezTo>
                    <a:cubicBezTo>
                      <a:pt x="90" y="55"/>
                      <a:pt x="90" y="65"/>
                      <a:pt x="90" y="74"/>
                    </a:cubicBezTo>
                    <a:cubicBezTo>
                      <a:pt x="90" y="75"/>
                      <a:pt x="90" y="81"/>
                      <a:pt x="85" y="85"/>
                    </a:cubicBezTo>
                    <a:cubicBezTo>
                      <a:pt x="82" y="88"/>
                      <a:pt x="79" y="90"/>
                      <a:pt x="74" y="90"/>
                    </a:cubicBezTo>
                    <a:close/>
                  </a:path>
                </a:pathLst>
              </a:custGeom>
              <a:grpFill/>
              <a:ln w="3175" cap="flat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74" name="Freeform 65">
                <a:extLst>
                  <a:ext uri="{FF2B5EF4-FFF2-40B4-BE49-F238E27FC236}">
                    <a16:creationId xmlns:a16="http://schemas.microsoft.com/office/drawing/2014/main" id="{80D6E114-E649-4003-92D8-72698DC5F5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5139" y="4678093"/>
                <a:ext cx="3927" cy="121685"/>
              </a:xfrm>
              <a:custGeom>
                <a:avLst/>
                <a:gdLst>
                  <a:gd name="T0" fmla="*/ 0 w 1"/>
                  <a:gd name="T1" fmla="*/ 0 h 31"/>
                  <a:gd name="T2" fmla="*/ 1 w 1"/>
                  <a:gd name="T3" fmla="*/ 31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" h="31">
                    <a:moveTo>
                      <a:pt x="0" y="0"/>
                    </a:moveTo>
                    <a:cubicBezTo>
                      <a:pt x="0" y="10"/>
                      <a:pt x="1" y="22"/>
                      <a:pt x="1" y="31"/>
                    </a:cubicBezTo>
                  </a:path>
                </a:pathLst>
              </a:custGeom>
              <a:grpFill/>
              <a:ln w="3175" cap="rnd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75" name="Freeform 66">
                <a:extLst>
                  <a:ext uri="{FF2B5EF4-FFF2-40B4-BE49-F238E27FC236}">
                    <a16:creationId xmlns:a16="http://schemas.microsoft.com/office/drawing/2014/main" id="{DC452387-0986-4784-BE79-9D49867383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4924" y="4741640"/>
                <a:ext cx="117812" cy="4056"/>
              </a:xfrm>
              <a:custGeom>
                <a:avLst/>
                <a:gdLst>
                  <a:gd name="T0" fmla="*/ 0 w 31"/>
                  <a:gd name="T1" fmla="*/ 0 h 1"/>
                  <a:gd name="T2" fmla="*/ 31 w 31"/>
                  <a:gd name="T3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31" h="1">
                    <a:moveTo>
                      <a:pt x="0" y="0"/>
                    </a:moveTo>
                    <a:cubicBezTo>
                      <a:pt x="10" y="0"/>
                      <a:pt x="21" y="1"/>
                      <a:pt x="31" y="0"/>
                    </a:cubicBezTo>
                  </a:path>
                </a:pathLst>
              </a:custGeom>
              <a:grpFill/>
              <a:ln w="3175" cap="rnd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77" name="Freeform 68">
                <a:extLst>
                  <a:ext uri="{FF2B5EF4-FFF2-40B4-BE49-F238E27FC236}">
                    <a16:creationId xmlns:a16="http://schemas.microsoft.com/office/drawing/2014/main" id="{213763AB-DF94-447C-8B99-73696A0ED75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08901" y="2449903"/>
                <a:ext cx="251332" cy="443475"/>
              </a:xfrm>
              <a:custGeom>
                <a:avLst/>
                <a:gdLst>
                  <a:gd name="T0" fmla="*/ 66 w 66"/>
                  <a:gd name="T1" fmla="*/ 0 h 113"/>
                  <a:gd name="T2" fmla="*/ 0 w 66"/>
                  <a:gd name="T3" fmla="*/ 59 h 113"/>
                  <a:gd name="T4" fmla="*/ 17 w 66"/>
                  <a:gd name="T5" fmla="*/ 113 h 113"/>
                  <a:gd name="T6" fmla="*/ 66 w 66"/>
                  <a:gd name="T7" fmla="*/ 0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6" h="113">
                    <a:moveTo>
                      <a:pt x="66" y="0"/>
                    </a:moveTo>
                    <a:cubicBezTo>
                      <a:pt x="46" y="22"/>
                      <a:pt x="24" y="42"/>
                      <a:pt x="0" y="59"/>
                    </a:cubicBezTo>
                    <a:cubicBezTo>
                      <a:pt x="6" y="77"/>
                      <a:pt x="11" y="95"/>
                      <a:pt x="17" y="113"/>
                    </a:cubicBezTo>
                    <a:cubicBezTo>
                      <a:pt x="35" y="75"/>
                      <a:pt x="54" y="34"/>
                      <a:pt x="66" y="0"/>
                    </a:cubicBezTo>
                    <a:close/>
                  </a:path>
                </a:pathLst>
              </a:custGeom>
              <a:grpFill/>
              <a:ln w="3175" cap="rnd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78" name="Freeform 69">
                <a:extLst>
                  <a:ext uri="{FF2B5EF4-FFF2-40B4-BE49-F238E27FC236}">
                    <a16:creationId xmlns:a16="http://schemas.microsoft.com/office/drawing/2014/main" id="{1B8B1741-C915-41B2-93D3-97A918797A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91089" y="2637840"/>
                <a:ext cx="117812" cy="113573"/>
              </a:xfrm>
              <a:custGeom>
                <a:avLst/>
                <a:gdLst>
                  <a:gd name="T0" fmla="*/ 18 w 31"/>
                  <a:gd name="T1" fmla="*/ 0 h 29"/>
                  <a:gd name="T2" fmla="*/ 0 w 31"/>
                  <a:gd name="T3" fmla="*/ 29 h 29"/>
                  <a:gd name="T4" fmla="*/ 31 w 31"/>
                  <a:gd name="T5" fmla="*/ 11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1" h="29">
                    <a:moveTo>
                      <a:pt x="18" y="0"/>
                    </a:moveTo>
                    <a:cubicBezTo>
                      <a:pt x="12" y="10"/>
                      <a:pt x="5" y="19"/>
                      <a:pt x="0" y="29"/>
                    </a:cubicBezTo>
                    <a:cubicBezTo>
                      <a:pt x="10" y="24"/>
                      <a:pt x="22" y="19"/>
                      <a:pt x="31" y="11"/>
                    </a:cubicBezTo>
                  </a:path>
                </a:pathLst>
              </a:custGeom>
              <a:grpFill/>
              <a:ln w="3175" cap="rnd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79" name="Freeform 70">
                <a:extLst>
                  <a:ext uri="{FF2B5EF4-FFF2-40B4-BE49-F238E27FC236}">
                    <a16:creationId xmlns:a16="http://schemas.microsoft.com/office/drawing/2014/main" id="{894DC483-2E5E-4C84-BD62-173825E0A95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76690" y="2359316"/>
                <a:ext cx="337727" cy="22985"/>
              </a:xfrm>
              <a:custGeom>
                <a:avLst/>
                <a:gdLst>
                  <a:gd name="T0" fmla="*/ 0 w 89"/>
                  <a:gd name="T1" fmla="*/ 0 h 6"/>
                  <a:gd name="T2" fmla="*/ 89 w 89"/>
                  <a:gd name="T3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89" h="6">
                    <a:moveTo>
                      <a:pt x="0" y="0"/>
                    </a:moveTo>
                    <a:cubicBezTo>
                      <a:pt x="30" y="2"/>
                      <a:pt x="59" y="4"/>
                      <a:pt x="89" y="6"/>
                    </a:cubicBezTo>
                  </a:path>
                </a:pathLst>
              </a:custGeom>
              <a:grpFill/>
              <a:ln w="3175" cap="rnd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87" name="Freeform 78">
                <a:extLst>
                  <a:ext uri="{FF2B5EF4-FFF2-40B4-BE49-F238E27FC236}">
                    <a16:creationId xmlns:a16="http://schemas.microsoft.com/office/drawing/2014/main" id="{882B774E-6C0F-4094-8178-4D8EA59F9D9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06894" y="3960151"/>
                <a:ext cx="289293" cy="8112"/>
              </a:xfrm>
              <a:custGeom>
                <a:avLst/>
                <a:gdLst>
                  <a:gd name="T0" fmla="*/ 0 w 76"/>
                  <a:gd name="T1" fmla="*/ 1 h 2"/>
                  <a:gd name="T2" fmla="*/ 76 w 76"/>
                  <a:gd name="T3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76" h="2">
                    <a:moveTo>
                      <a:pt x="0" y="1"/>
                    </a:moveTo>
                    <a:cubicBezTo>
                      <a:pt x="25" y="0"/>
                      <a:pt x="51" y="2"/>
                      <a:pt x="76" y="1"/>
                    </a:cubicBezTo>
                  </a:path>
                </a:pathLst>
              </a:custGeom>
              <a:grpFill/>
              <a:ln w="3175" cap="rnd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88" name="Freeform 79">
                <a:extLst>
                  <a:ext uri="{FF2B5EF4-FFF2-40B4-BE49-F238E27FC236}">
                    <a16:creationId xmlns:a16="http://schemas.microsoft.com/office/drawing/2014/main" id="{DAAFB6E7-94ED-4DD5-9B3E-7FCC04F648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4640" y="3916886"/>
                <a:ext cx="49743" cy="43266"/>
              </a:xfrm>
              <a:custGeom>
                <a:avLst/>
                <a:gdLst>
                  <a:gd name="T0" fmla="*/ 1 w 13"/>
                  <a:gd name="T1" fmla="*/ 11 h 11"/>
                  <a:gd name="T2" fmla="*/ 1 w 13"/>
                  <a:gd name="T3" fmla="*/ 4 h 11"/>
                  <a:gd name="T4" fmla="*/ 9 w 13"/>
                  <a:gd name="T5" fmla="*/ 2 h 11"/>
                  <a:gd name="T6" fmla="*/ 11 w 13"/>
                  <a:gd name="T7" fmla="*/ 1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11">
                    <a:moveTo>
                      <a:pt x="1" y="11"/>
                    </a:moveTo>
                    <a:cubicBezTo>
                      <a:pt x="0" y="9"/>
                      <a:pt x="0" y="6"/>
                      <a:pt x="1" y="4"/>
                    </a:cubicBezTo>
                    <a:cubicBezTo>
                      <a:pt x="2" y="2"/>
                      <a:pt x="6" y="0"/>
                      <a:pt x="9" y="2"/>
                    </a:cubicBezTo>
                    <a:cubicBezTo>
                      <a:pt x="12" y="3"/>
                      <a:pt x="13" y="7"/>
                      <a:pt x="11" y="10"/>
                    </a:cubicBezTo>
                  </a:path>
                </a:pathLst>
              </a:custGeom>
              <a:grpFill/>
              <a:ln w="3175" cap="rnd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89" name="Freeform 80">
                <a:extLst>
                  <a:ext uri="{FF2B5EF4-FFF2-40B4-BE49-F238E27FC236}">
                    <a16:creationId xmlns:a16="http://schemas.microsoft.com/office/drawing/2014/main" id="{7243F2CB-2427-4635-831E-3FF14B85DA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06379" y="4054795"/>
                <a:ext cx="117812" cy="136557"/>
              </a:xfrm>
              <a:custGeom>
                <a:avLst/>
                <a:gdLst>
                  <a:gd name="T0" fmla="*/ 28 w 31"/>
                  <a:gd name="T1" fmla="*/ 12 h 35"/>
                  <a:gd name="T2" fmla="*/ 26 w 31"/>
                  <a:gd name="T3" fmla="*/ 29 h 35"/>
                  <a:gd name="T4" fmla="*/ 9 w 31"/>
                  <a:gd name="T5" fmla="*/ 33 h 35"/>
                  <a:gd name="T6" fmla="*/ 1 w 31"/>
                  <a:gd name="T7" fmla="*/ 18 h 35"/>
                  <a:gd name="T8" fmla="*/ 28 w 31"/>
                  <a:gd name="T9" fmla="*/ 12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35">
                    <a:moveTo>
                      <a:pt x="28" y="12"/>
                    </a:moveTo>
                    <a:cubicBezTo>
                      <a:pt x="31" y="17"/>
                      <a:pt x="30" y="24"/>
                      <a:pt x="26" y="29"/>
                    </a:cubicBezTo>
                    <a:cubicBezTo>
                      <a:pt x="22" y="33"/>
                      <a:pt x="15" y="35"/>
                      <a:pt x="9" y="33"/>
                    </a:cubicBezTo>
                    <a:cubicBezTo>
                      <a:pt x="4" y="30"/>
                      <a:pt x="0" y="24"/>
                      <a:pt x="1" y="18"/>
                    </a:cubicBezTo>
                    <a:cubicBezTo>
                      <a:pt x="2" y="4"/>
                      <a:pt x="21" y="0"/>
                      <a:pt x="28" y="12"/>
                    </a:cubicBezTo>
                    <a:close/>
                  </a:path>
                </a:pathLst>
              </a:custGeom>
              <a:grpFill/>
              <a:ln w="3175" cap="rnd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90" name="Freeform 81">
                <a:extLst>
                  <a:ext uri="{FF2B5EF4-FFF2-40B4-BE49-F238E27FC236}">
                    <a16:creationId xmlns:a16="http://schemas.microsoft.com/office/drawing/2014/main" id="{EDE4D178-3016-4715-9F40-BB043E330E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06894" y="3972319"/>
                <a:ext cx="3927" cy="290692"/>
              </a:xfrm>
              <a:custGeom>
                <a:avLst/>
                <a:gdLst>
                  <a:gd name="T0" fmla="*/ 1 w 1"/>
                  <a:gd name="T1" fmla="*/ 0 h 74"/>
                  <a:gd name="T2" fmla="*/ 0 w 1"/>
                  <a:gd name="T3" fmla="*/ 74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" h="74">
                    <a:moveTo>
                      <a:pt x="1" y="0"/>
                    </a:moveTo>
                    <a:cubicBezTo>
                      <a:pt x="1" y="26"/>
                      <a:pt x="0" y="49"/>
                      <a:pt x="0" y="74"/>
                    </a:cubicBezTo>
                  </a:path>
                </a:pathLst>
              </a:custGeom>
              <a:grpFill/>
              <a:ln w="3175" cap="rnd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91" name="Freeform 82">
                <a:extLst>
                  <a:ext uri="{FF2B5EF4-FFF2-40B4-BE49-F238E27FC236}">
                    <a16:creationId xmlns:a16="http://schemas.microsoft.com/office/drawing/2014/main" id="{806EB598-E499-4FB7-B46B-B12D5069FE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15822" y="3968264"/>
                <a:ext cx="3927" cy="298804"/>
              </a:xfrm>
              <a:custGeom>
                <a:avLst/>
                <a:gdLst>
                  <a:gd name="T0" fmla="*/ 1 w 1"/>
                  <a:gd name="T1" fmla="*/ 0 h 76"/>
                  <a:gd name="T2" fmla="*/ 0 w 1"/>
                  <a:gd name="T3" fmla="*/ 76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" h="76">
                    <a:moveTo>
                      <a:pt x="1" y="0"/>
                    </a:moveTo>
                    <a:cubicBezTo>
                      <a:pt x="0" y="26"/>
                      <a:pt x="0" y="50"/>
                      <a:pt x="0" y="76"/>
                    </a:cubicBezTo>
                  </a:path>
                </a:pathLst>
              </a:custGeom>
              <a:grpFill/>
              <a:ln w="3175" cap="rnd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92" name="Oval 83">
                <a:extLst>
                  <a:ext uri="{FF2B5EF4-FFF2-40B4-BE49-F238E27FC236}">
                    <a16:creationId xmlns:a16="http://schemas.microsoft.com/office/drawing/2014/main" id="{8DEC016B-6DE4-4F5C-905A-71439B0B8B8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01612" y="2260615"/>
                <a:ext cx="60215" cy="63546"/>
              </a:xfrm>
              <a:prstGeom prst="ellipse">
                <a:avLst/>
              </a:prstGeom>
              <a:grpFill/>
              <a:ln w="3175" cap="flat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94" name="Freeform 85">
                <a:extLst>
                  <a:ext uri="{FF2B5EF4-FFF2-40B4-BE49-F238E27FC236}">
                    <a16:creationId xmlns:a16="http://schemas.microsoft.com/office/drawing/2014/main" id="{9584E7F7-BBB0-4E63-B30D-8111803E96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53458" y="2421511"/>
                <a:ext cx="49743" cy="71659"/>
              </a:xfrm>
              <a:custGeom>
                <a:avLst/>
                <a:gdLst>
                  <a:gd name="T0" fmla="*/ 0 w 13"/>
                  <a:gd name="T1" fmla="*/ 0 h 18"/>
                  <a:gd name="T2" fmla="*/ 13 w 13"/>
                  <a:gd name="T3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3" h="18">
                    <a:moveTo>
                      <a:pt x="0" y="0"/>
                    </a:moveTo>
                    <a:cubicBezTo>
                      <a:pt x="3" y="5"/>
                      <a:pt x="10" y="13"/>
                      <a:pt x="13" y="18"/>
                    </a:cubicBezTo>
                  </a:path>
                </a:pathLst>
              </a:custGeom>
              <a:grpFill/>
              <a:ln w="3175" cap="rnd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95" name="Freeform 86">
                <a:extLst>
                  <a:ext uri="{FF2B5EF4-FFF2-40B4-BE49-F238E27FC236}">
                    <a16:creationId xmlns:a16="http://schemas.microsoft.com/office/drawing/2014/main" id="{F597BCCD-3879-44EA-89E6-9785C43999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50794" y="2245743"/>
                <a:ext cx="407105" cy="443475"/>
              </a:xfrm>
              <a:custGeom>
                <a:avLst/>
                <a:gdLst>
                  <a:gd name="T0" fmla="*/ 69 w 107"/>
                  <a:gd name="T1" fmla="*/ 5 h 113"/>
                  <a:gd name="T2" fmla="*/ 61 w 107"/>
                  <a:gd name="T3" fmla="*/ 0 h 113"/>
                  <a:gd name="T4" fmla="*/ 0 w 107"/>
                  <a:gd name="T5" fmla="*/ 52 h 113"/>
                  <a:gd name="T6" fmla="*/ 70 w 107"/>
                  <a:gd name="T7" fmla="*/ 113 h 113"/>
                  <a:gd name="T8" fmla="*/ 107 w 107"/>
                  <a:gd name="T9" fmla="*/ 80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7" h="113">
                    <a:moveTo>
                      <a:pt x="69" y="5"/>
                    </a:moveTo>
                    <a:cubicBezTo>
                      <a:pt x="66" y="3"/>
                      <a:pt x="64" y="2"/>
                      <a:pt x="61" y="0"/>
                    </a:cubicBezTo>
                    <a:cubicBezTo>
                      <a:pt x="48" y="10"/>
                      <a:pt x="13" y="41"/>
                      <a:pt x="0" y="52"/>
                    </a:cubicBezTo>
                    <a:cubicBezTo>
                      <a:pt x="20" y="75"/>
                      <a:pt x="45" y="94"/>
                      <a:pt x="70" y="113"/>
                    </a:cubicBezTo>
                    <a:cubicBezTo>
                      <a:pt x="84" y="104"/>
                      <a:pt x="96" y="93"/>
                      <a:pt x="107" y="80"/>
                    </a:cubicBezTo>
                  </a:path>
                </a:pathLst>
              </a:custGeom>
              <a:grpFill/>
              <a:ln w="3175" cap="rnd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97" name="Oval 88">
                <a:extLst>
                  <a:ext uri="{FF2B5EF4-FFF2-40B4-BE49-F238E27FC236}">
                    <a16:creationId xmlns:a16="http://schemas.microsoft.com/office/drawing/2014/main" id="{D000060A-A86E-483D-A7FC-25AF0D081C9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4015" y="4180536"/>
                <a:ext cx="289293" cy="297453"/>
              </a:xfrm>
              <a:prstGeom prst="ellipse">
                <a:avLst/>
              </a:prstGeom>
              <a:grpFill/>
              <a:ln w="3175" cap="flat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98" name="Freeform 89">
                <a:extLst>
                  <a:ext uri="{FF2B5EF4-FFF2-40B4-BE49-F238E27FC236}">
                    <a16:creationId xmlns:a16="http://schemas.microsoft.com/office/drawing/2014/main" id="{3E266318-E808-4458-B005-105F17F8AE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31719" y="4250843"/>
                <a:ext cx="113884" cy="164951"/>
              </a:xfrm>
              <a:custGeom>
                <a:avLst/>
                <a:gdLst>
                  <a:gd name="T0" fmla="*/ 28 w 30"/>
                  <a:gd name="T1" fmla="*/ 1 h 42"/>
                  <a:gd name="T2" fmla="*/ 2 w 30"/>
                  <a:gd name="T3" fmla="*/ 0 h 42"/>
                  <a:gd name="T4" fmla="*/ 1 w 30"/>
                  <a:gd name="T5" fmla="*/ 16 h 42"/>
                  <a:gd name="T6" fmla="*/ 19 w 30"/>
                  <a:gd name="T7" fmla="*/ 17 h 42"/>
                  <a:gd name="T8" fmla="*/ 29 w 30"/>
                  <a:gd name="T9" fmla="*/ 30 h 42"/>
                  <a:gd name="T10" fmla="*/ 22 w 30"/>
                  <a:gd name="T11" fmla="*/ 40 h 42"/>
                  <a:gd name="T12" fmla="*/ 10 w 30"/>
                  <a:gd name="T13" fmla="*/ 41 h 42"/>
                  <a:gd name="T14" fmla="*/ 0 w 30"/>
                  <a:gd name="T15" fmla="*/ 33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0" h="42">
                    <a:moveTo>
                      <a:pt x="28" y="1"/>
                    </a:moveTo>
                    <a:cubicBezTo>
                      <a:pt x="19" y="1"/>
                      <a:pt x="11" y="0"/>
                      <a:pt x="2" y="0"/>
                    </a:cubicBezTo>
                    <a:cubicBezTo>
                      <a:pt x="2" y="5"/>
                      <a:pt x="1" y="11"/>
                      <a:pt x="1" y="16"/>
                    </a:cubicBezTo>
                    <a:cubicBezTo>
                      <a:pt x="7" y="15"/>
                      <a:pt x="13" y="14"/>
                      <a:pt x="19" y="17"/>
                    </a:cubicBezTo>
                    <a:cubicBezTo>
                      <a:pt x="25" y="19"/>
                      <a:pt x="30" y="24"/>
                      <a:pt x="29" y="30"/>
                    </a:cubicBezTo>
                    <a:cubicBezTo>
                      <a:pt x="29" y="35"/>
                      <a:pt x="26" y="38"/>
                      <a:pt x="22" y="40"/>
                    </a:cubicBezTo>
                    <a:cubicBezTo>
                      <a:pt x="18" y="42"/>
                      <a:pt x="14" y="42"/>
                      <a:pt x="10" y="41"/>
                    </a:cubicBezTo>
                    <a:cubicBezTo>
                      <a:pt x="5" y="40"/>
                      <a:pt x="1" y="37"/>
                      <a:pt x="0" y="33"/>
                    </a:cubicBezTo>
                  </a:path>
                </a:pathLst>
              </a:custGeom>
              <a:grpFill/>
              <a:ln w="3175" cap="rnd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99" name="Freeform 90">
                <a:extLst>
                  <a:ext uri="{FF2B5EF4-FFF2-40B4-BE49-F238E27FC236}">
                    <a16:creationId xmlns:a16="http://schemas.microsoft.com/office/drawing/2014/main" id="{51DFDBE4-5358-4E3C-AD0F-60FB9172F6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1803" y="2767637"/>
                <a:ext cx="441140" cy="482684"/>
              </a:xfrm>
              <a:custGeom>
                <a:avLst/>
                <a:gdLst>
                  <a:gd name="T0" fmla="*/ 53 w 116"/>
                  <a:gd name="T1" fmla="*/ 123 h 123"/>
                  <a:gd name="T2" fmla="*/ 49 w 116"/>
                  <a:gd name="T3" fmla="*/ 122 h 123"/>
                  <a:gd name="T4" fmla="*/ 42 w 116"/>
                  <a:gd name="T5" fmla="*/ 111 h 123"/>
                  <a:gd name="T6" fmla="*/ 42 w 116"/>
                  <a:gd name="T7" fmla="*/ 97 h 123"/>
                  <a:gd name="T8" fmla="*/ 38 w 116"/>
                  <a:gd name="T9" fmla="*/ 94 h 123"/>
                  <a:gd name="T10" fmla="*/ 31 w 116"/>
                  <a:gd name="T11" fmla="*/ 92 h 123"/>
                  <a:gd name="T12" fmla="*/ 18 w 116"/>
                  <a:gd name="T13" fmla="*/ 87 h 123"/>
                  <a:gd name="T14" fmla="*/ 2 w 116"/>
                  <a:gd name="T15" fmla="*/ 65 h 123"/>
                  <a:gd name="T16" fmla="*/ 0 w 116"/>
                  <a:gd name="T17" fmla="*/ 53 h 123"/>
                  <a:gd name="T18" fmla="*/ 0 w 116"/>
                  <a:gd name="T19" fmla="*/ 40 h 123"/>
                  <a:gd name="T20" fmla="*/ 40 w 116"/>
                  <a:gd name="T21" fmla="*/ 0 h 123"/>
                  <a:gd name="T22" fmla="*/ 76 w 116"/>
                  <a:gd name="T23" fmla="*/ 0 h 123"/>
                  <a:gd name="T24" fmla="*/ 116 w 116"/>
                  <a:gd name="T25" fmla="*/ 40 h 123"/>
                  <a:gd name="T26" fmla="*/ 116 w 116"/>
                  <a:gd name="T27" fmla="*/ 53 h 123"/>
                  <a:gd name="T28" fmla="*/ 60 w 116"/>
                  <a:gd name="T29" fmla="*/ 120 h 123"/>
                  <a:gd name="T30" fmla="*/ 53 w 116"/>
                  <a:gd name="T31" fmla="*/ 123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6" h="123">
                    <a:moveTo>
                      <a:pt x="53" y="123"/>
                    </a:moveTo>
                    <a:cubicBezTo>
                      <a:pt x="52" y="123"/>
                      <a:pt x="50" y="122"/>
                      <a:pt x="49" y="122"/>
                    </a:cubicBezTo>
                    <a:cubicBezTo>
                      <a:pt x="44" y="120"/>
                      <a:pt x="42" y="116"/>
                      <a:pt x="42" y="111"/>
                    </a:cubicBezTo>
                    <a:cubicBezTo>
                      <a:pt x="42" y="111"/>
                      <a:pt x="42" y="103"/>
                      <a:pt x="42" y="97"/>
                    </a:cubicBezTo>
                    <a:cubicBezTo>
                      <a:pt x="42" y="95"/>
                      <a:pt x="40" y="94"/>
                      <a:pt x="38" y="94"/>
                    </a:cubicBezTo>
                    <a:cubicBezTo>
                      <a:pt x="35" y="93"/>
                      <a:pt x="32" y="93"/>
                      <a:pt x="31" y="92"/>
                    </a:cubicBezTo>
                    <a:cubicBezTo>
                      <a:pt x="27" y="91"/>
                      <a:pt x="22" y="90"/>
                      <a:pt x="18" y="87"/>
                    </a:cubicBezTo>
                    <a:cubicBezTo>
                      <a:pt x="10" y="82"/>
                      <a:pt x="4" y="74"/>
                      <a:pt x="2" y="65"/>
                    </a:cubicBezTo>
                    <a:cubicBezTo>
                      <a:pt x="0" y="61"/>
                      <a:pt x="0" y="57"/>
                      <a:pt x="0" y="53"/>
                    </a:cubicBezTo>
                    <a:cubicBezTo>
                      <a:pt x="0" y="40"/>
                      <a:pt x="0" y="40"/>
                      <a:pt x="0" y="40"/>
                    </a:cubicBezTo>
                    <a:cubicBezTo>
                      <a:pt x="0" y="18"/>
                      <a:pt x="18" y="0"/>
                      <a:pt x="40" y="0"/>
                    </a:cubicBezTo>
                    <a:cubicBezTo>
                      <a:pt x="76" y="0"/>
                      <a:pt x="76" y="0"/>
                      <a:pt x="76" y="0"/>
                    </a:cubicBezTo>
                    <a:cubicBezTo>
                      <a:pt x="98" y="0"/>
                      <a:pt x="116" y="18"/>
                      <a:pt x="116" y="40"/>
                    </a:cubicBezTo>
                    <a:cubicBezTo>
                      <a:pt x="116" y="53"/>
                      <a:pt x="116" y="53"/>
                      <a:pt x="116" y="53"/>
                    </a:cubicBezTo>
                    <a:cubicBezTo>
                      <a:pt x="114" y="90"/>
                      <a:pt x="67" y="116"/>
                      <a:pt x="60" y="120"/>
                    </a:cubicBezTo>
                    <a:cubicBezTo>
                      <a:pt x="58" y="122"/>
                      <a:pt x="56" y="123"/>
                      <a:pt x="53" y="123"/>
                    </a:cubicBezTo>
                    <a:close/>
                  </a:path>
                </a:pathLst>
              </a:custGeom>
              <a:grpFill/>
              <a:ln w="3175" cap="flat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dirty="0"/>
              </a:p>
            </p:txBody>
          </p:sp>
          <p:sp>
            <p:nvSpPr>
              <p:cNvPr id="101" name="Freeform 92">
                <a:extLst>
                  <a:ext uri="{FF2B5EF4-FFF2-40B4-BE49-F238E27FC236}">
                    <a16:creationId xmlns:a16="http://schemas.microsoft.com/office/drawing/2014/main" id="{56DF621B-278D-49AC-8D01-E6305D3E64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55796" y="2916363"/>
                <a:ext cx="147919" cy="8112"/>
              </a:xfrm>
              <a:custGeom>
                <a:avLst/>
                <a:gdLst>
                  <a:gd name="T0" fmla="*/ 0 w 39"/>
                  <a:gd name="T1" fmla="*/ 2 h 2"/>
                  <a:gd name="T2" fmla="*/ 39 w 39"/>
                  <a:gd name="T3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39" h="2">
                    <a:moveTo>
                      <a:pt x="0" y="2"/>
                    </a:moveTo>
                    <a:cubicBezTo>
                      <a:pt x="13" y="1"/>
                      <a:pt x="26" y="0"/>
                      <a:pt x="39" y="0"/>
                    </a:cubicBezTo>
                  </a:path>
                </a:pathLst>
              </a:custGeom>
              <a:grpFill/>
              <a:ln w="3175" cap="rnd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02" name="Freeform 93">
                <a:extLst>
                  <a:ext uri="{FF2B5EF4-FFF2-40B4-BE49-F238E27FC236}">
                    <a16:creationId xmlns:a16="http://schemas.microsoft.com/office/drawing/2014/main" id="{7346C6CC-BE8A-4E03-89E3-AC08C720CA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59723" y="2986670"/>
                <a:ext cx="140065" cy="8112"/>
              </a:xfrm>
              <a:custGeom>
                <a:avLst/>
                <a:gdLst>
                  <a:gd name="T0" fmla="*/ 0 w 37"/>
                  <a:gd name="T1" fmla="*/ 2 h 2"/>
                  <a:gd name="T2" fmla="*/ 37 w 37"/>
                  <a:gd name="T3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37" h="2">
                    <a:moveTo>
                      <a:pt x="0" y="2"/>
                    </a:moveTo>
                    <a:cubicBezTo>
                      <a:pt x="12" y="1"/>
                      <a:pt x="25" y="0"/>
                      <a:pt x="37" y="0"/>
                    </a:cubicBezTo>
                  </a:path>
                </a:pathLst>
              </a:custGeom>
              <a:grpFill/>
              <a:ln w="3175" cap="rnd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15" name="Oval 106">
                <a:extLst>
                  <a:ext uri="{FF2B5EF4-FFF2-40B4-BE49-F238E27FC236}">
                    <a16:creationId xmlns:a16="http://schemas.microsoft.com/office/drawing/2014/main" id="{FD270010-6E93-4DF3-8CF3-34746615B84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17508" y="4552352"/>
                <a:ext cx="289293" cy="298804"/>
              </a:xfrm>
              <a:prstGeom prst="ellipse">
                <a:avLst/>
              </a:prstGeom>
              <a:grpFill/>
              <a:ln w="3175" cap="flat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16" name="Freeform 107">
                <a:extLst>
                  <a:ext uri="{FF2B5EF4-FFF2-40B4-BE49-F238E27FC236}">
                    <a16:creationId xmlns:a16="http://schemas.microsoft.com/office/drawing/2014/main" id="{46AED996-6DE9-46DA-BAF4-F5481E6BD5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3067" y="4611843"/>
                <a:ext cx="98176" cy="86532"/>
              </a:xfrm>
              <a:custGeom>
                <a:avLst/>
                <a:gdLst>
                  <a:gd name="T0" fmla="*/ 0 w 26"/>
                  <a:gd name="T1" fmla="*/ 4 h 22"/>
                  <a:gd name="T2" fmla="*/ 16 w 26"/>
                  <a:gd name="T3" fmla="*/ 1 h 22"/>
                  <a:gd name="T4" fmla="*/ 25 w 26"/>
                  <a:gd name="T5" fmla="*/ 7 h 22"/>
                  <a:gd name="T6" fmla="*/ 24 w 26"/>
                  <a:gd name="T7" fmla="*/ 16 h 22"/>
                  <a:gd name="T8" fmla="*/ 16 w 26"/>
                  <a:gd name="T9" fmla="*/ 21 h 22"/>
                  <a:gd name="T10" fmla="*/ 6 w 26"/>
                  <a:gd name="T11" fmla="*/ 2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6" h="22">
                    <a:moveTo>
                      <a:pt x="0" y="4"/>
                    </a:moveTo>
                    <a:cubicBezTo>
                      <a:pt x="5" y="2"/>
                      <a:pt x="10" y="0"/>
                      <a:pt x="16" y="1"/>
                    </a:cubicBezTo>
                    <a:cubicBezTo>
                      <a:pt x="19" y="2"/>
                      <a:pt x="23" y="3"/>
                      <a:pt x="25" y="7"/>
                    </a:cubicBezTo>
                    <a:cubicBezTo>
                      <a:pt x="26" y="9"/>
                      <a:pt x="26" y="13"/>
                      <a:pt x="24" y="16"/>
                    </a:cubicBezTo>
                    <a:cubicBezTo>
                      <a:pt x="22" y="18"/>
                      <a:pt x="19" y="20"/>
                      <a:pt x="16" y="21"/>
                    </a:cubicBezTo>
                    <a:cubicBezTo>
                      <a:pt x="13" y="22"/>
                      <a:pt x="9" y="22"/>
                      <a:pt x="6" y="22"/>
                    </a:cubicBezTo>
                  </a:path>
                </a:pathLst>
              </a:custGeom>
              <a:grpFill/>
              <a:ln w="3175" cap="rnd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17" name="Freeform 108">
                <a:extLst>
                  <a:ext uri="{FF2B5EF4-FFF2-40B4-BE49-F238E27FC236}">
                    <a16:creationId xmlns:a16="http://schemas.microsoft.com/office/drawing/2014/main" id="{C66E312A-0073-43A0-A8C6-BF060F799AC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20921" y="4694318"/>
                <a:ext cx="128284" cy="98700"/>
              </a:xfrm>
              <a:custGeom>
                <a:avLst/>
                <a:gdLst>
                  <a:gd name="T0" fmla="*/ 6 w 34"/>
                  <a:gd name="T1" fmla="*/ 1 h 25"/>
                  <a:gd name="T2" fmla="*/ 16 w 34"/>
                  <a:gd name="T3" fmla="*/ 1 h 25"/>
                  <a:gd name="T4" fmla="*/ 25 w 34"/>
                  <a:gd name="T5" fmla="*/ 4 h 25"/>
                  <a:gd name="T6" fmla="*/ 17 w 34"/>
                  <a:gd name="T7" fmla="*/ 24 h 25"/>
                  <a:gd name="T8" fmla="*/ 0 w 34"/>
                  <a:gd name="T9" fmla="*/ 16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25">
                    <a:moveTo>
                      <a:pt x="6" y="1"/>
                    </a:moveTo>
                    <a:cubicBezTo>
                      <a:pt x="9" y="0"/>
                      <a:pt x="12" y="0"/>
                      <a:pt x="16" y="1"/>
                    </a:cubicBezTo>
                    <a:cubicBezTo>
                      <a:pt x="19" y="1"/>
                      <a:pt x="23" y="2"/>
                      <a:pt x="25" y="4"/>
                    </a:cubicBezTo>
                    <a:cubicBezTo>
                      <a:pt x="34" y="11"/>
                      <a:pt x="25" y="22"/>
                      <a:pt x="17" y="24"/>
                    </a:cubicBezTo>
                    <a:cubicBezTo>
                      <a:pt x="10" y="25"/>
                      <a:pt x="3" y="22"/>
                      <a:pt x="0" y="16"/>
                    </a:cubicBezTo>
                  </a:path>
                </a:pathLst>
              </a:custGeom>
              <a:grpFill/>
              <a:ln w="3175" cap="rnd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34" name="Oval 125">
                <a:extLst>
                  <a:ext uri="{FF2B5EF4-FFF2-40B4-BE49-F238E27FC236}">
                    <a16:creationId xmlns:a16="http://schemas.microsoft.com/office/drawing/2014/main" id="{30B89F11-1F6F-433B-9423-A622C84222A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41819" y="2194365"/>
                <a:ext cx="287985" cy="298804"/>
              </a:xfrm>
              <a:prstGeom prst="ellipse">
                <a:avLst/>
              </a:prstGeom>
              <a:grpFill/>
              <a:ln w="3175" cap="rnd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35" name="Freeform 126">
                <a:extLst>
                  <a:ext uri="{FF2B5EF4-FFF2-40B4-BE49-F238E27FC236}">
                    <a16:creationId xmlns:a16="http://schemas.microsoft.com/office/drawing/2014/main" id="{F58938E6-9FE3-4317-9740-10A5328EC2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36069" y="2295769"/>
                <a:ext cx="95558" cy="129797"/>
              </a:xfrm>
              <a:custGeom>
                <a:avLst/>
                <a:gdLst>
                  <a:gd name="T0" fmla="*/ 0 w 25"/>
                  <a:gd name="T1" fmla="*/ 1 h 33"/>
                  <a:gd name="T2" fmla="*/ 25 w 25"/>
                  <a:gd name="T3" fmla="*/ 0 h 33"/>
                  <a:gd name="T4" fmla="*/ 11 w 25"/>
                  <a:gd name="T5" fmla="*/ 3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5" h="33">
                    <a:moveTo>
                      <a:pt x="0" y="1"/>
                    </a:moveTo>
                    <a:cubicBezTo>
                      <a:pt x="8" y="1"/>
                      <a:pt x="16" y="0"/>
                      <a:pt x="25" y="0"/>
                    </a:cubicBezTo>
                    <a:cubicBezTo>
                      <a:pt x="15" y="7"/>
                      <a:pt x="9" y="20"/>
                      <a:pt x="11" y="33"/>
                    </a:cubicBezTo>
                  </a:path>
                </a:pathLst>
              </a:custGeom>
              <a:grpFill/>
              <a:ln w="3175" cap="rnd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36" name="Freeform 127">
                <a:extLst>
                  <a:ext uri="{FF2B5EF4-FFF2-40B4-BE49-F238E27FC236}">
                    <a16:creationId xmlns:a16="http://schemas.microsoft.com/office/drawing/2014/main" id="{8DE04D31-615C-4A29-A4DB-2C4C84EA3F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43923" y="2367428"/>
                <a:ext cx="71996" cy="4056"/>
              </a:xfrm>
              <a:custGeom>
                <a:avLst/>
                <a:gdLst>
                  <a:gd name="T0" fmla="*/ 0 w 19"/>
                  <a:gd name="T1" fmla="*/ 1 h 1"/>
                  <a:gd name="T2" fmla="*/ 19 w 19"/>
                  <a:gd name="T3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9" h="1">
                    <a:moveTo>
                      <a:pt x="0" y="1"/>
                    </a:moveTo>
                    <a:cubicBezTo>
                      <a:pt x="7" y="1"/>
                      <a:pt x="13" y="0"/>
                      <a:pt x="19" y="0"/>
                    </a:cubicBezTo>
                  </a:path>
                </a:pathLst>
              </a:custGeom>
              <a:grpFill/>
              <a:ln w="3175" cap="rnd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40" name="Freeform 131">
                <a:extLst>
                  <a:ext uri="{FF2B5EF4-FFF2-40B4-BE49-F238E27FC236}">
                    <a16:creationId xmlns:a16="http://schemas.microsoft.com/office/drawing/2014/main" id="{A3B4955C-27D9-42B2-9DC7-E6A1CE74CD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44998" y="1759003"/>
                <a:ext cx="483028" cy="494853"/>
              </a:xfrm>
              <a:custGeom>
                <a:avLst/>
                <a:gdLst>
                  <a:gd name="T0" fmla="*/ 126 w 127"/>
                  <a:gd name="T1" fmla="*/ 63 h 126"/>
                  <a:gd name="T2" fmla="*/ 63 w 127"/>
                  <a:gd name="T3" fmla="*/ 1 h 126"/>
                  <a:gd name="T4" fmla="*/ 1 w 127"/>
                  <a:gd name="T5" fmla="*/ 64 h 126"/>
                  <a:gd name="T6" fmla="*/ 65 w 127"/>
                  <a:gd name="T7" fmla="*/ 126 h 126"/>
                  <a:gd name="T8" fmla="*/ 65 w 127"/>
                  <a:gd name="T9" fmla="*/ 126 h 126"/>
                  <a:gd name="T10" fmla="*/ 65 w 127"/>
                  <a:gd name="T11" fmla="*/ 126 h 126"/>
                  <a:gd name="T12" fmla="*/ 65 w 127"/>
                  <a:gd name="T13" fmla="*/ 126 h 126"/>
                  <a:gd name="T14" fmla="*/ 126 w 127"/>
                  <a:gd name="T15" fmla="*/ 63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7" h="126">
                    <a:moveTo>
                      <a:pt x="126" y="63"/>
                    </a:moveTo>
                    <a:cubicBezTo>
                      <a:pt x="126" y="28"/>
                      <a:pt x="98" y="1"/>
                      <a:pt x="63" y="1"/>
                    </a:cubicBezTo>
                    <a:cubicBezTo>
                      <a:pt x="63" y="1"/>
                      <a:pt x="3" y="0"/>
                      <a:pt x="1" y="64"/>
                    </a:cubicBezTo>
                    <a:cubicBezTo>
                      <a:pt x="0" y="99"/>
                      <a:pt x="30" y="126"/>
                      <a:pt x="65" y="126"/>
                    </a:cubicBezTo>
                    <a:cubicBezTo>
                      <a:pt x="65" y="126"/>
                      <a:pt x="65" y="126"/>
                      <a:pt x="65" y="126"/>
                    </a:cubicBezTo>
                    <a:cubicBezTo>
                      <a:pt x="65" y="126"/>
                      <a:pt x="65" y="126"/>
                      <a:pt x="65" y="126"/>
                    </a:cubicBezTo>
                    <a:cubicBezTo>
                      <a:pt x="65" y="126"/>
                      <a:pt x="65" y="126"/>
                      <a:pt x="65" y="126"/>
                    </a:cubicBezTo>
                    <a:cubicBezTo>
                      <a:pt x="99" y="126"/>
                      <a:pt x="127" y="97"/>
                      <a:pt x="126" y="63"/>
                    </a:cubicBezTo>
                    <a:close/>
                  </a:path>
                </a:pathLst>
              </a:custGeom>
              <a:grpFill/>
              <a:ln w="3175" cap="rnd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dirty="0"/>
              </a:p>
            </p:txBody>
          </p:sp>
          <p:sp>
            <p:nvSpPr>
              <p:cNvPr id="141" name="Freeform 132">
                <a:extLst>
                  <a:ext uri="{FF2B5EF4-FFF2-40B4-BE49-F238E27FC236}">
                    <a16:creationId xmlns:a16="http://schemas.microsoft.com/office/drawing/2014/main" id="{6FA63EBC-D01F-4E25-8ED9-2011E88648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00771" y="1771171"/>
                <a:ext cx="178027" cy="482684"/>
              </a:xfrm>
              <a:custGeom>
                <a:avLst/>
                <a:gdLst>
                  <a:gd name="T0" fmla="*/ 47 w 47"/>
                  <a:gd name="T1" fmla="*/ 60 h 123"/>
                  <a:gd name="T2" fmla="*/ 24 w 47"/>
                  <a:gd name="T3" fmla="*/ 123 h 123"/>
                  <a:gd name="T4" fmla="*/ 0 w 47"/>
                  <a:gd name="T5" fmla="*/ 59 h 123"/>
                  <a:gd name="T6" fmla="*/ 24 w 47"/>
                  <a:gd name="T7" fmla="*/ 0 h 123"/>
                  <a:gd name="T8" fmla="*/ 47 w 47"/>
                  <a:gd name="T9" fmla="*/ 60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123">
                    <a:moveTo>
                      <a:pt x="47" y="60"/>
                    </a:moveTo>
                    <a:cubicBezTo>
                      <a:pt x="47" y="95"/>
                      <a:pt x="40" y="123"/>
                      <a:pt x="24" y="123"/>
                    </a:cubicBezTo>
                    <a:cubicBezTo>
                      <a:pt x="8" y="123"/>
                      <a:pt x="0" y="94"/>
                      <a:pt x="0" y="59"/>
                    </a:cubicBezTo>
                    <a:cubicBezTo>
                      <a:pt x="0" y="25"/>
                      <a:pt x="8" y="0"/>
                      <a:pt x="24" y="0"/>
                    </a:cubicBezTo>
                    <a:cubicBezTo>
                      <a:pt x="41" y="0"/>
                      <a:pt x="47" y="25"/>
                      <a:pt x="47" y="60"/>
                    </a:cubicBezTo>
                    <a:close/>
                  </a:path>
                </a:pathLst>
              </a:custGeom>
              <a:grpFill/>
              <a:ln w="3175" cap="flat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46" name="Freeform 137">
                <a:extLst>
                  <a:ext uri="{FF2B5EF4-FFF2-40B4-BE49-F238E27FC236}">
                    <a16:creationId xmlns:a16="http://schemas.microsoft.com/office/drawing/2014/main" id="{5103A9AE-4EA7-4D35-95AA-6EF95A85F2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55470" y="2590517"/>
                <a:ext cx="0" cy="90587"/>
              </a:xfrm>
              <a:custGeom>
                <a:avLst/>
                <a:gdLst>
                  <a:gd name="T0" fmla="*/ 0 h 23"/>
                  <a:gd name="T1" fmla="*/ 22 h 23"/>
                  <a:gd name="T2" fmla="*/ 23 h 2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3">
                    <a:moveTo>
                      <a:pt x="0" y="0"/>
                    </a:moveTo>
                    <a:cubicBezTo>
                      <a:pt x="0" y="7"/>
                      <a:pt x="0" y="14"/>
                      <a:pt x="0" y="22"/>
                    </a:cubicBezTo>
                    <a:cubicBezTo>
                      <a:pt x="0" y="23"/>
                      <a:pt x="0" y="23"/>
                      <a:pt x="0" y="23"/>
                    </a:cubicBezTo>
                  </a:path>
                </a:pathLst>
              </a:custGeom>
              <a:grpFill/>
              <a:ln w="3175" cap="rnd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82" name="Freeform 176">
                <a:extLst>
                  <a:ext uri="{FF2B5EF4-FFF2-40B4-BE49-F238E27FC236}">
                    <a16:creationId xmlns:a16="http://schemas.microsoft.com/office/drawing/2014/main" id="{E32B55E1-F247-441B-8C31-69AB057A09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0521" y="3623489"/>
                <a:ext cx="3927" cy="144670"/>
              </a:xfrm>
              <a:custGeom>
                <a:avLst/>
                <a:gdLst>
                  <a:gd name="T0" fmla="*/ 0 w 1"/>
                  <a:gd name="T1" fmla="*/ 0 h 37"/>
                  <a:gd name="T2" fmla="*/ 1 w 1"/>
                  <a:gd name="T3" fmla="*/ 37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" h="37">
                    <a:moveTo>
                      <a:pt x="0" y="0"/>
                    </a:moveTo>
                    <a:cubicBezTo>
                      <a:pt x="0" y="33"/>
                      <a:pt x="1" y="37"/>
                      <a:pt x="1" y="37"/>
                    </a:cubicBezTo>
                  </a:path>
                </a:pathLst>
              </a:custGeom>
              <a:grpFill/>
              <a:ln w="3175" cap="rnd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83" name="Freeform 177">
                <a:extLst>
                  <a:ext uri="{FF2B5EF4-FFF2-40B4-BE49-F238E27FC236}">
                    <a16:creationId xmlns:a16="http://schemas.microsoft.com/office/drawing/2014/main" id="{E6CE45D3-997A-4462-9BB8-A344EFBEAF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08717" y="3528845"/>
                <a:ext cx="52361" cy="82475"/>
              </a:xfrm>
              <a:custGeom>
                <a:avLst/>
                <a:gdLst>
                  <a:gd name="T0" fmla="*/ 14 w 14"/>
                  <a:gd name="T1" fmla="*/ 0 h 21"/>
                  <a:gd name="T2" fmla="*/ 0 w 14"/>
                  <a:gd name="T3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4" h="21">
                    <a:moveTo>
                      <a:pt x="14" y="0"/>
                    </a:moveTo>
                    <a:cubicBezTo>
                      <a:pt x="9" y="7"/>
                      <a:pt x="5" y="14"/>
                      <a:pt x="0" y="21"/>
                    </a:cubicBezTo>
                  </a:path>
                </a:pathLst>
              </a:custGeom>
              <a:grpFill/>
              <a:ln w="3175" cap="rnd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84" name="Freeform 178">
                <a:extLst>
                  <a:ext uri="{FF2B5EF4-FFF2-40B4-BE49-F238E27FC236}">
                    <a16:creationId xmlns:a16="http://schemas.microsoft.com/office/drawing/2014/main" id="{B55DBAFD-3908-441F-B41E-BF178202E3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64256" y="3524789"/>
                <a:ext cx="53669" cy="82475"/>
              </a:xfrm>
              <a:custGeom>
                <a:avLst/>
                <a:gdLst>
                  <a:gd name="T0" fmla="*/ 0 w 14"/>
                  <a:gd name="T1" fmla="*/ 0 h 21"/>
                  <a:gd name="T2" fmla="*/ 14 w 14"/>
                  <a:gd name="T3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4" h="21">
                    <a:moveTo>
                      <a:pt x="0" y="0"/>
                    </a:moveTo>
                    <a:cubicBezTo>
                      <a:pt x="5" y="7"/>
                      <a:pt x="9" y="14"/>
                      <a:pt x="14" y="21"/>
                    </a:cubicBezTo>
                  </a:path>
                </a:pathLst>
              </a:custGeom>
              <a:grpFill/>
              <a:ln w="3175" cap="rnd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85" name="Freeform 179">
                <a:extLst>
                  <a:ext uri="{FF2B5EF4-FFF2-40B4-BE49-F238E27FC236}">
                    <a16:creationId xmlns:a16="http://schemas.microsoft.com/office/drawing/2014/main" id="{7E1FDA3D-D678-4572-BB5D-D83F676FD5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0521" y="2869041"/>
                <a:ext cx="3927" cy="146022"/>
              </a:xfrm>
              <a:custGeom>
                <a:avLst/>
                <a:gdLst>
                  <a:gd name="T0" fmla="*/ 0 w 1"/>
                  <a:gd name="T1" fmla="*/ 37 h 37"/>
                  <a:gd name="T2" fmla="*/ 1 w 1"/>
                  <a:gd name="T3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" h="37">
                    <a:moveTo>
                      <a:pt x="0" y="37"/>
                    </a:moveTo>
                    <a:cubicBezTo>
                      <a:pt x="0" y="25"/>
                      <a:pt x="0" y="12"/>
                      <a:pt x="1" y="0"/>
                    </a:cubicBezTo>
                  </a:path>
                </a:pathLst>
              </a:custGeom>
              <a:grpFill/>
              <a:ln w="3175" cap="rnd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86" name="Freeform 180">
                <a:extLst>
                  <a:ext uri="{FF2B5EF4-FFF2-40B4-BE49-F238E27FC236}">
                    <a16:creationId xmlns:a16="http://schemas.microsoft.com/office/drawing/2014/main" id="{85BADB70-D239-4B71-ABB7-6480129ECF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78610" y="2951517"/>
                <a:ext cx="52361" cy="82475"/>
              </a:xfrm>
              <a:custGeom>
                <a:avLst/>
                <a:gdLst>
                  <a:gd name="T0" fmla="*/ 14 w 14"/>
                  <a:gd name="T1" fmla="*/ 21 h 21"/>
                  <a:gd name="T2" fmla="*/ 0 w 14"/>
                  <a:gd name="T3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4" h="21">
                    <a:moveTo>
                      <a:pt x="14" y="21"/>
                    </a:moveTo>
                    <a:cubicBezTo>
                      <a:pt x="9" y="14"/>
                      <a:pt x="5" y="7"/>
                      <a:pt x="0" y="0"/>
                    </a:cubicBezTo>
                  </a:path>
                </a:pathLst>
              </a:custGeom>
              <a:grpFill/>
              <a:ln w="3175" cap="rnd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87" name="Freeform 181">
                <a:extLst>
                  <a:ext uri="{FF2B5EF4-FFF2-40B4-BE49-F238E27FC236}">
                    <a16:creationId xmlns:a16="http://schemas.microsoft.com/office/drawing/2014/main" id="{2FB6DAE2-1858-4905-AD5E-8ADC113800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95673" y="2951517"/>
                <a:ext cx="52361" cy="82475"/>
              </a:xfrm>
              <a:custGeom>
                <a:avLst/>
                <a:gdLst>
                  <a:gd name="T0" fmla="*/ 0 w 14"/>
                  <a:gd name="T1" fmla="*/ 21 h 21"/>
                  <a:gd name="T2" fmla="*/ 14 w 14"/>
                  <a:gd name="T3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4" h="21">
                    <a:moveTo>
                      <a:pt x="0" y="21"/>
                    </a:moveTo>
                    <a:cubicBezTo>
                      <a:pt x="5" y="14"/>
                      <a:pt x="9" y="7"/>
                      <a:pt x="14" y="0"/>
                    </a:cubicBezTo>
                  </a:path>
                </a:pathLst>
              </a:custGeom>
              <a:grpFill/>
              <a:ln w="3175" cap="rnd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88" name="Freeform 182">
                <a:extLst>
                  <a:ext uri="{FF2B5EF4-FFF2-40B4-BE49-F238E27FC236}">
                    <a16:creationId xmlns:a16="http://schemas.microsoft.com/office/drawing/2014/main" id="{B93EDE3D-7D39-4756-A333-24D8C2CA3DC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21527" y="3312516"/>
                <a:ext cx="103412" cy="4056"/>
              </a:xfrm>
              <a:custGeom>
                <a:avLst/>
                <a:gdLst>
                  <a:gd name="T0" fmla="*/ 27 w 27"/>
                  <a:gd name="T1" fmla="*/ 0 h 1"/>
                  <a:gd name="T2" fmla="*/ 0 w 27"/>
                  <a:gd name="T3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27" h="1">
                    <a:moveTo>
                      <a:pt x="27" y="0"/>
                    </a:moveTo>
                    <a:cubicBezTo>
                      <a:pt x="16" y="0"/>
                      <a:pt x="10" y="0"/>
                      <a:pt x="0" y="1"/>
                    </a:cubicBezTo>
                  </a:path>
                </a:pathLst>
              </a:custGeom>
              <a:grpFill/>
              <a:ln w="3175" cap="rnd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89" name="Freeform 183">
                <a:extLst>
                  <a:ext uri="{FF2B5EF4-FFF2-40B4-BE49-F238E27FC236}">
                    <a16:creationId xmlns:a16="http://schemas.microsoft.com/office/drawing/2014/main" id="{EE29FA38-762E-46CF-BD3A-9F2E8577E6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5995" y="3312516"/>
                <a:ext cx="121739" cy="4056"/>
              </a:xfrm>
              <a:custGeom>
                <a:avLst/>
                <a:gdLst>
                  <a:gd name="T0" fmla="*/ 32 w 32"/>
                  <a:gd name="T1" fmla="*/ 0 h 1"/>
                  <a:gd name="T2" fmla="*/ 0 w 32"/>
                  <a:gd name="T3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32" h="1">
                    <a:moveTo>
                      <a:pt x="32" y="0"/>
                    </a:moveTo>
                    <a:cubicBezTo>
                      <a:pt x="21" y="0"/>
                      <a:pt x="11" y="0"/>
                      <a:pt x="0" y="1"/>
                    </a:cubicBezTo>
                  </a:path>
                </a:pathLst>
              </a:custGeom>
              <a:grpFill/>
              <a:ln w="3175" cap="rnd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91" name="Freeform 185">
                <a:extLst>
                  <a:ext uri="{FF2B5EF4-FFF2-40B4-BE49-F238E27FC236}">
                    <a16:creationId xmlns:a16="http://schemas.microsoft.com/office/drawing/2014/main" id="{428CDCDF-C141-40F1-84DF-94097E2512B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08717" y="3171902"/>
                <a:ext cx="60215" cy="47322"/>
              </a:xfrm>
              <a:custGeom>
                <a:avLst/>
                <a:gdLst>
                  <a:gd name="T0" fmla="*/ 0 w 16"/>
                  <a:gd name="T1" fmla="*/ 12 h 12"/>
                  <a:gd name="T2" fmla="*/ 16 w 16"/>
                  <a:gd name="T3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6" h="12">
                    <a:moveTo>
                      <a:pt x="0" y="12"/>
                    </a:moveTo>
                    <a:cubicBezTo>
                      <a:pt x="4" y="8"/>
                      <a:pt x="10" y="4"/>
                      <a:pt x="16" y="0"/>
                    </a:cubicBezTo>
                  </a:path>
                </a:pathLst>
              </a:custGeom>
              <a:grpFill/>
              <a:ln w="3175" cap="rnd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92" name="Freeform 186">
                <a:extLst>
                  <a:ext uri="{FF2B5EF4-FFF2-40B4-BE49-F238E27FC236}">
                    <a16:creationId xmlns:a16="http://schemas.microsoft.com/office/drawing/2014/main" id="{0F689A5B-F2DE-47C5-89D3-CD901504DD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16571" y="3242209"/>
                <a:ext cx="71996" cy="55434"/>
              </a:xfrm>
              <a:custGeom>
                <a:avLst/>
                <a:gdLst>
                  <a:gd name="T0" fmla="*/ 0 w 19"/>
                  <a:gd name="T1" fmla="*/ 14 h 14"/>
                  <a:gd name="T2" fmla="*/ 19 w 19"/>
                  <a:gd name="T3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9" h="14">
                    <a:moveTo>
                      <a:pt x="0" y="14"/>
                    </a:moveTo>
                    <a:cubicBezTo>
                      <a:pt x="6" y="9"/>
                      <a:pt x="13" y="5"/>
                      <a:pt x="19" y="0"/>
                    </a:cubicBezTo>
                  </a:path>
                </a:pathLst>
              </a:custGeom>
              <a:grpFill/>
              <a:ln w="3175" cap="rnd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93" name="Freeform 187">
                <a:extLst>
                  <a:ext uri="{FF2B5EF4-FFF2-40B4-BE49-F238E27FC236}">
                    <a16:creationId xmlns:a16="http://schemas.microsoft.com/office/drawing/2014/main" id="{92CD5BAF-FB72-4379-A4E2-D0D76F2E4B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58460" y="3312516"/>
                <a:ext cx="64142" cy="51378"/>
              </a:xfrm>
              <a:custGeom>
                <a:avLst/>
                <a:gdLst>
                  <a:gd name="T0" fmla="*/ 0 w 17"/>
                  <a:gd name="T1" fmla="*/ 13 h 13"/>
                  <a:gd name="T2" fmla="*/ 17 w 17"/>
                  <a:gd name="T3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7" h="13">
                    <a:moveTo>
                      <a:pt x="0" y="13"/>
                    </a:moveTo>
                    <a:cubicBezTo>
                      <a:pt x="4" y="10"/>
                      <a:pt x="13" y="3"/>
                      <a:pt x="17" y="0"/>
                    </a:cubicBezTo>
                  </a:path>
                </a:pathLst>
              </a:custGeom>
              <a:grpFill/>
              <a:ln w="3175" cap="rnd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94" name="Freeform 188">
                <a:extLst>
                  <a:ext uri="{FF2B5EF4-FFF2-40B4-BE49-F238E27FC236}">
                    <a16:creationId xmlns:a16="http://schemas.microsoft.com/office/drawing/2014/main" id="{FD9FFD67-0225-43EF-B3E5-EB0EAFCB35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99040" y="3372006"/>
                <a:ext cx="57597" cy="43266"/>
              </a:xfrm>
              <a:custGeom>
                <a:avLst/>
                <a:gdLst>
                  <a:gd name="T0" fmla="*/ 0 w 15"/>
                  <a:gd name="T1" fmla="*/ 11 h 11"/>
                  <a:gd name="T2" fmla="*/ 15 w 15"/>
                  <a:gd name="T3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5" h="11">
                    <a:moveTo>
                      <a:pt x="0" y="11"/>
                    </a:moveTo>
                    <a:cubicBezTo>
                      <a:pt x="3" y="8"/>
                      <a:pt x="12" y="2"/>
                      <a:pt x="15" y="0"/>
                    </a:cubicBezTo>
                  </a:path>
                </a:pathLst>
              </a:custGeom>
              <a:grpFill/>
              <a:ln w="3175" cap="rnd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95" name="Freeform 189">
                <a:extLst>
                  <a:ext uri="{FF2B5EF4-FFF2-40B4-BE49-F238E27FC236}">
                    <a16:creationId xmlns:a16="http://schemas.microsoft.com/office/drawing/2014/main" id="{97B0699A-720E-482C-BCA1-57C1B197BA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56637" y="3430145"/>
                <a:ext cx="49743" cy="35153"/>
              </a:xfrm>
              <a:custGeom>
                <a:avLst/>
                <a:gdLst>
                  <a:gd name="T0" fmla="*/ 0 w 13"/>
                  <a:gd name="T1" fmla="*/ 9 h 9"/>
                  <a:gd name="T2" fmla="*/ 13 w 13"/>
                  <a:gd name="T3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3" h="9">
                    <a:moveTo>
                      <a:pt x="0" y="9"/>
                    </a:moveTo>
                    <a:cubicBezTo>
                      <a:pt x="5" y="5"/>
                      <a:pt x="8" y="3"/>
                      <a:pt x="13" y="0"/>
                    </a:cubicBezTo>
                  </a:path>
                </a:pathLst>
              </a:custGeom>
              <a:grpFill/>
              <a:ln w="3175" cap="rnd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96" name="Freeform 190">
                <a:extLst>
                  <a:ext uri="{FF2B5EF4-FFF2-40B4-BE49-F238E27FC236}">
                    <a16:creationId xmlns:a16="http://schemas.microsoft.com/office/drawing/2014/main" id="{AD424B7E-0BFD-4388-B5FA-7A0D33A9A9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28633" y="3485579"/>
                <a:ext cx="37961" cy="27041"/>
              </a:xfrm>
              <a:custGeom>
                <a:avLst/>
                <a:gdLst>
                  <a:gd name="T0" fmla="*/ 0 w 10"/>
                  <a:gd name="T1" fmla="*/ 7 h 7"/>
                  <a:gd name="T2" fmla="*/ 10 w 10"/>
                  <a:gd name="T3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0" h="7">
                    <a:moveTo>
                      <a:pt x="0" y="7"/>
                    </a:moveTo>
                    <a:cubicBezTo>
                      <a:pt x="4" y="4"/>
                      <a:pt x="6" y="3"/>
                      <a:pt x="10" y="0"/>
                    </a:cubicBezTo>
                  </a:path>
                </a:pathLst>
              </a:custGeom>
              <a:grpFill/>
              <a:ln w="3175" cap="rnd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97" name="Freeform 191">
                <a:extLst>
                  <a:ext uri="{FF2B5EF4-FFF2-40B4-BE49-F238E27FC236}">
                    <a16:creationId xmlns:a16="http://schemas.microsoft.com/office/drawing/2014/main" id="{4758EA0A-8472-4222-AEC8-AE47B651BA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54299" y="3116468"/>
                <a:ext cx="113884" cy="133853"/>
              </a:xfrm>
              <a:custGeom>
                <a:avLst/>
                <a:gdLst>
                  <a:gd name="T0" fmla="*/ 9 w 30"/>
                  <a:gd name="T1" fmla="*/ 14 h 34"/>
                  <a:gd name="T2" fmla="*/ 17 w 30"/>
                  <a:gd name="T3" fmla="*/ 24 h 34"/>
                  <a:gd name="T4" fmla="*/ 20 w 30"/>
                  <a:gd name="T5" fmla="*/ 31 h 34"/>
                  <a:gd name="T6" fmla="*/ 25 w 30"/>
                  <a:gd name="T7" fmla="*/ 33 h 34"/>
                  <a:gd name="T8" fmla="*/ 30 w 30"/>
                  <a:gd name="T9" fmla="*/ 26 h 34"/>
                  <a:gd name="T10" fmla="*/ 24 w 30"/>
                  <a:gd name="T11" fmla="*/ 9 h 34"/>
                  <a:gd name="T12" fmla="*/ 8 w 30"/>
                  <a:gd name="T13" fmla="*/ 1 h 34"/>
                  <a:gd name="T14" fmla="*/ 9 w 30"/>
                  <a:gd name="T15" fmla="*/ 14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0" h="34">
                    <a:moveTo>
                      <a:pt x="9" y="14"/>
                    </a:moveTo>
                    <a:cubicBezTo>
                      <a:pt x="13" y="16"/>
                      <a:pt x="16" y="20"/>
                      <a:pt x="17" y="24"/>
                    </a:cubicBezTo>
                    <a:cubicBezTo>
                      <a:pt x="18" y="26"/>
                      <a:pt x="19" y="29"/>
                      <a:pt x="20" y="31"/>
                    </a:cubicBezTo>
                    <a:cubicBezTo>
                      <a:pt x="21" y="32"/>
                      <a:pt x="23" y="34"/>
                      <a:pt x="25" y="33"/>
                    </a:cubicBezTo>
                    <a:cubicBezTo>
                      <a:pt x="29" y="33"/>
                      <a:pt x="30" y="29"/>
                      <a:pt x="30" y="26"/>
                    </a:cubicBezTo>
                    <a:cubicBezTo>
                      <a:pt x="30" y="20"/>
                      <a:pt x="28" y="14"/>
                      <a:pt x="24" y="9"/>
                    </a:cubicBezTo>
                    <a:cubicBezTo>
                      <a:pt x="21" y="6"/>
                      <a:pt x="13" y="0"/>
                      <a:pt x="8" y="1"/>
                    </a:cubicBezTo>
                    <a:cubicBezTo>
                      <a:pt x="0" y="4"/>
                      <a:pt x="5" y="11"/>
                      <a:pt x="9" y="14"/>
                    </a:cubicBezTo>
                    <a:close/>
                  </a:path>
                </a:pathLst>
              </a:custGeom>
              <a:grpFill/>
              <a:ln w="3175" cap="rnd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98" name="Freeform 192">
                <a:extLst>
                  <a:ext uri="{FF2B5EF4-FFF2-40B4-BE49-F238E27FC236}">
                    <a16:creationId xmlns:a16="http://schemas.microsoft.com/office/drawing/2014/main" id="{461EB068-6095-4924-B09B-02FA49CFEE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19750" y="3285475"/>
                <a:ext cx="44507" cy="51378"/>
              </a:xfrm>
              <a:custGeom>
                <a:avLst/>
                <a:gdLst>
                  <a:gd name="T0" fmla="*/ 4 w 12"/>
                  <a:gd name="T1" fmla="*/ 1 h 13"/>
                  <a:gd name="T2" fmla="*/ 12 w 12"/>
                  <a:gd name="T3" fmla="*/ 7 h 13"/>
                  <a:gd name="T4" fmla="*/ 4 w 12"/>
                  <a:gd name="T5" fmla="*/ 12 h 13"/>
                  <a:gd name="T6" fmla="*/ 3 w 12"/>
                  <a:gd name="T7" fmla="*/ 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13">
                    <a:moveTo>
                      <a:pt x="4" y="1"/>
                    </a:moveTo>
                    <a:cubicBezTo>
                      <a:pt x="8" y="0"/>
                      <a:pt x="12" y="3"/>
                      <a:pt x="12" y="7"/>
                    </a:cubicBezTo>
                    <a:cubicBezTo>
                      <a:pt x="12" y="10"/>
                      <a:pt x="8" y="13"/>
                      <a:pt x="4" y="12"/>
                    </a:cubicBezTo>
                    <a:cubicBezTo>
                      <a:pt x="1" y="10"/>
                      <a:pt x="0" y="5"/>
                      <a:pt x="3" y="2"/>
                    </a:cubicBezTo>
                  </a:path>
                </a:pathLst>
              </a:custGeom>
              <a:grpFill/>
              <a:ln w="3175" cap="rnd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00" name="Freeform 194">
                <a:extLst>
                  <a:ext uri="{FF2B5EF4-FFF2-40B4-BE49-F238E27FC236}">
                    <a16:creationId xmlns:a16="http://schemas.microsoft.com/office/drawing/2014/main" id="{CE23E45F-F9EE-46B6-BDA7-533791C19B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01377" y="1327696"/>
                <a:ext cx="137447" cy="140614"/>
              </a:xfrm>
              <a:custGeom>
                <a:avLst/>
                <a:gdLst>
                  <a:gd name="T0" fmla="*/ 36 w 36"/>
                  <a:gd name="T1" fmla="*/ 36 h 36"/>
                  <a:gd name="T2" fmla="*/ 0 w 36"/>
                  <a:gd name="T3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36" h="36">
                    <a:moveTo>
                      <a:pt x="36" y="36"/>
                    </a:moveTo>
                    <a:cubicBezTo>
                      <a:pt x="23" y="25"/>
                      <a:pt x="11" y="13"/>
                      <a:pt x="0" y="0"/>
                    </a:cubicBezTo>
                  </a:path>
                </a:pathLst>
              </a:custGeom>
              <a:grpFill/>
              <a:ln w="3175" cap="rnd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01" name="Freeform 195">
                <a:extLst>
                  <a:ext uri="{FF2B5EF4-FFF2-40B4-BE49-F238E27FC236}">
                    <a16:creationId xmlns:a16="http://schemas.microsoft.com/office/drawing/2014/main" id="{483E0343-C7FC-493C-971C-686809304E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0714" y="1197899"/>
                <a:ext cx="117812" cy="175767"/>
              </a:xfrm>
              <a:custGeom>
                <a:avLst/>
                <a:gdLst>
                  <a:gd name="T0" fmla="*/ 31 w 31"/>
                  <a:gd name="T1" fmla="*/ 45 h 45"/>
                  <a:gd name="T2" fmla="*/ 0 w 31"/>
                  <a:gd name="T3" fmla="*/ 0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31" h="45">
                    <a:moveTo>
                      <a:pt x="31" y="45"/>
                    </a:moveTo>
                    <a:cubicBezTo>
                      <a:pt x="22" y="31"/>
                      <a:pt x="9" y="14"/>
                      <a:pt x="0" y="0"/>
                    </a:cubicBezTo>
                  </a:path>
                </a:pathLst>
              </a:custGeom>
              <a:grpFill/>
              <a:ln w="3175" cap="rnd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02" name="Freeform 196">
                <a:extLst>
                  <a:ext uri="{FF2B5EF4-FFF2-40B4-BE49-F238E27FC236}">
                    <a16:creationId xmlns:a16="http://schemas.microsoft.com/office/drawing/2014/main" id="{CA80D6F2-865F-4422-AF40-E4DEEADAA7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2517" y="1123536"/>
                <a:ext cx="35343" cy="223089"/>
              </a:xfrm>
              <a:custGeom>
                <a:avLst/>
                <a:gdLst>
                  <a:gd name="T0" fmla="*/ 0 w 9"/>
                  <a:gd name="T1" fmla="*/ 57 h 57"/>
                  <a:gd name="T2" fmla="*/ 9 w 9"/>
                  <a:gd name="T3" fmla="*/ 0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9" h="57">
                    <a:moveTo>
                      <a:pt x="0" y="57"/>
                    </a:moveTo>
                    <a:cubicBezTo>
                      <a:pt x="3" y="38"/>
                      <a:pt x="6" y="19"/>
                      <a:pt x="9" y="0"/>
                    </a:cubicBezTo>
                  </a:path>
                </a:pathLst>
              </a:custGeom>
              <a:grpFill/>
              <a:ln w="3175" cap="rnd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03" name="Freeform 197">
                <a:extLst>
                  <a:ext uri="{FF2B5EF4-FFF2-40B4-BE49-F238E27FC236}">
                    <a16:creationId xmlns:a16="http://schemas.microsoft.com/office/drawing/2014/main" id="{BFB1EC15-B04B-4718-B80A-8A542C69E8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21853" y="1247925"/>
                <a:ext cx="117812" cy="154134"/>
              </a:xfrm>
              <a:custGeom>
                <a:avLst/>
                <a:gdLst>
                  <a:gd name="T0" fmla="*/ 0 w 31"/>
                  <a:gd name="T1" fmla="*/ 39 h 39"/>
                  <a:gd name="T2" fmla="*/ 31 w 31"/>
                  <a:gd name="T3" fmla="*/ 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31" h="39">
                    <a:moveTo>
                      <a:pt x="0" y="39"/>
                    </a:moveTo>
                    <a:cubicBezTo>
                      <a:pt x="12" y="27"/>
                      <a:pt x="23" y="14"/>
                      <a:pt x="31" y="0"/>
                    </a:cubicBezTo>
                  </a:path>
                </a:pathLst>
              </a:custGeom>
              <a:grpFill/>
              <a:ln w="3175" cap="rnd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04" name="Freeform 198">
                <a:extLst>
                  <a:ext uri="{FF2B5EF4-FFF2-40B4-BE49-F238E27FC236}">
                    <a16:creationId xmlns:a16="http://schemas.microsoft.com/office/drawing/2014/main" id="{C05BD769-B5D6-48EE-A03B-94189E527B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27884" y="1449381"/>
                <a:ext cx="187190" cy="117629"/>
              </a:xfrm>
              <a:custGeom>
                <a:avLst/>
                <a:gdLst>
                  <a:gd name="T0" fmla="*/ 0 w 49"/>
                  <a:gd name="T1" fmla="*/ 30 h 30"/>
                  <a:gd name="T2" fmla="*/ 49 w 49"/>
                  <a:gd name="T3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49" h="30">
                    <a:moveTo>
                      <a:pt x="0" y="30"/>
                    </a:moveTo>
                    <a:cubicBezTo>
                      <a:pt x="15" y="18"/>
                      <a:pt x="32" y="8"/>
                      <a:pt x="49" y="0"/>
                    </a:cubicBezTo>
                  </a:path>
                </a:pathLst>
              </a:custGeom>
              <a:grpFill/>
              <a:ln w="3175" cap="rnd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05" name="Freeform 208">
                <a:extLst>
                  <a:ext uri="{FF2B5EF4-FFF2-40B4-BE49-F238E27FC236}">
                    <a16:creationId xmlns:a16="http://schemas.microsoft.com/office/drawing/2014/main" id="{9A4E7125-FE55-4A4C-AD65-F20E632C0E9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143923" y="3987192"/>
                <a:ext cx="722580" cy="440771"/>
              </a:xfrm>
              <a:custGeom>
                <a:avLst/>
                <a:gdLst>
                  <a:gd name="T0" fmla="*/ 179 w 190"/>
                  <a:gd name="T1" fmla="*/ 80 h 112"/>
                  <a:gd name="T2" fmla="*/ 176 w 190"/>
                  <a:gd name="T3" fmla="*/ 79 h 112"/>
                  <a:gd name="T4" fmla="*/ 161 w 190"/>
                  <a:gd name="T5" fmla="*/ 75 h 112"/>
                  <a:gd name="T6" fmla="*/ 130 w 190"/>
                  <a:gd name="T7" fmla="*/ 66 h 112"/>
                  <a:gd name="T8" fmla="*/ 121 w 190"/>
                  <a:gd name="T9" fmla="*/ 63 h 112"/>
                  <a:gd name="T10" fmla="*/ 113 w 190"/>
                  <a:gd name="T11" fmla="*/ 50 h 112"/>
                  <a:gd name="T12" fmla="*/ 91 w 190"/>
                  <a:gd name="T13" fmla="*/ 12 h 112"/>
                  <a:gd name="T14" fmla="*/ 41 w 190"/>
                  <a:gd name="T15" fmla="*/ 7 h 112"/>
                  <a:gd name="T16" fmla="*/ 22 w 190"/>
                  <a:gd name="T17" fmla="*/ 88 h 112"/>
                  <a:gd name="T18" fmla="*/ 83 w 190"/>
                  <a:gd name="T19" fmla="*/ 102 h 112"/>
                  <a:gd name="T20" fmla="*/ 126 w 190"/>
                  <a:gd name="T21" fmla="*/ 82 h 112"/>
                  <a:gd name="T22" fmla="*/ 158 w 190"/>
                  <a:gd name="T23" fmla="*/ 91 h 112"/>
                  <a:gd name="T24" fmla="*/ 169 w 190"/>
                  <a:gd name="T25" fmla="*/ 95 h 112"/>
                  <a:gd name="T26" fmla="*/ 181 w 190"/>
                  <a:gd name="T27" fmla="*/ 97 h 112"/>
                  <a:gd name="T28" fmla="*/ 188 w 190"/>
                  <a:gd name="T29" fmla="*/ 95 h 112"/>
                  <a:gd name="T30" fmla="*/ 188 w 190"/>
                  <a:gd name="T31" fmla="*/ 85 h 112"/>
                  <a:gd name="T32" fmla="*/ 179 w 190"/>
                  <a:gd name="T33" fmla="*/ 80 h 112"/>
                  <a:gd name="T34" fmla="*/ 80 w 190"/>
                  <a:gd name="T35" fmla="*/ 85 h 112"/>
                  <a:gd name="T36" fmla="*/ 32 w 190"/>
                  <a:gd name="T37" fmla="*/ 73 h 112"/>
                  <a:gd name="T38" fmla="*/ 44 w 190"/>
                  <a:gd name="T39" fmla="*/ 25 h 112"/>
                  <a:gd name="T40" fmla="*/ 92 w 190"/>
                  <a:gd name="T41" fmla="*/ 37 h 112"/>
                  <a:gd name="T42" fmla="*/ 80 w 190"/>
                  <a:gd name="T43" fmla="*/ 85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90" h="112">
                    <a:moveTo>
                      <a:pt x="179" y="80"/>
                    </a:moveTo>
                    <a:cubicBezTo>
                      <a:pt x="178" y="79"/>
                      <a:pt x="177" y="79"/>
                      <a:pt x="176" y="79"/>
                    </a:cubicBezTo>
                    <a:cubicBezTo>
                      <a:pt x="171" y="78"/>
                      <a:pt x="166" y="76"/>
                      <a:pt x="161" y="75"/>
                    </a:cubicBezTo>
                    <a:cubicBezTo>
                      <a:pt x="151" y="72"/>
                      <a:pt x="141" y="69"/>
                      <a:pt x="130" y="66"/>
                    </a:cubicBezTo>
                    <a:cubicBezTo>
                      <a:pt x="130" y="65"/>
                      <a:pt x="125" y="64"/>
                      <a:pt x="121" y="63"/>
                    </a:cubicBezTo>
                    <a:cubicBezTo>
                      <a:pt x="113" y="60"/>
                      <a:pt x="114" y="54"/>
                      <a:pt x="113" y="50"/>
                    </a:cubicBezTo>
                    <a:cubicBezTo>
                      <a:pt x="111" y="36"/>
                      <a:pt x="106" y="22"/>
                      <a:pt x="91" y="12"/>
                    </a:cubicBezTo>
                    <a:cubicBezTo>
                      <a:pt x="76" y="2"/>
                      <a:pt x="57" y="0"/>
                      <a:pt x="41" y="7"/>
                    </a:cubicBezTo>
                    <a:cubicBezTo>
                      <a:pt x="9" y="21"/>
                      <a:pt x="0" y="61"/>
                      <a:pt x="22" y="88"/>
                    </a:cubicBezTo>
                    <a:cubicBezTo>
                      <a:pt x="36" y="106"/>
                      <a:pt x="62" y="112"/>
                      <a:pt x="83" y="102"/>
                    </a:cubicBezTo>
                    <a:cubicBezTo>
                      <a:pt x="103" y="94"/>
                      <a:pt x="109" y="76"/>
                      <a:pt x="126" y="82"/>
                    </a:cubicBezTo>
                    <a:cubicBezTo>
                      <a:pt x="137" y="85"/>
                      <a:pt x="148" y="88"/>
                      <a:pt x="158" y="91"/>
                    </a:cubicBezTo>
                    <a:cubicBezTo>
                      <a:pt x="162" y="92"/>
                      <a:pt x="165" y="93"/>
                      <a:pt x="169" y="95"/>
                    </a:cubicBezTo>
                    <a:cubicBezTo>
                      <a:pt x="173" y="96"/>
                      <a:pt x="177" y="97"/>
                      <a:pt x="181" y="97"/>
                    </a:cubicBezTo>
                    <a:cubicBezTo>
                      <a:pt x="184" y="97"/>
                      <a:pt x="186" y="97"/>
                      <a:pt x="188" y="95"/>
                    </a:cubicBezTo>
                    <a:cubicBezTo>
                      <a:pt x="190" y="92"/>
                      <a:pt x="190" y="87"/>
                      <a:pt x="188" y="85"/>
                    </a:cubicBezTo>
                    <a:cubicBezTo>
                      <a:pt x="186" y="82"/>
                      <a:pt x="183" y="81"/>
                      <a:pt x="179" y="80"/>
                    </a:cubicBezTo>
                    <a:close/>
                    <a:moveTo>
                      <a:pt x="80" y="85"/>
                    </a:moveTo>
                    <a:cubicBezTo>
                      <a:pt x="63" y="95"/>
                      <a:pt x="42" y="89"/>
                      <a:pt x="32" y="73"/>
                    </a:cubicBezTo>
                    <a:cubicBezTo>
                      <a:pt x="22" y="56"/>
                      <a:pt x="27" y="35"/>
                      <a:pt x="44" y="25"/>
                    </a:cubicBezTo>
                    <a:cubicBezTo>
                      <a:pt x="60" y="15"/>
                      <a:pt x="82" y="20"/>
                      <a:pt x="92" y="37"/>
                    </a:cubicBezTo>
                    <a:cubicBezTo>
                      <a:pt x="102" y="53"/>
                      <a:pt x="96" y="75"/>
                      <a:pt x="80" y="85"/>
                    </a:cubicBezTo>
                    <a:close/>
                  </a:path>
                </a:pathLst>
              </a:custGeom>
              <a:grpFill/>
              <a:ln w="3175" cap="flat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06" name="Freeform 209">
                <a:extLst>
                  <a:ext uri="{FF2B5EF4-FFF2-40B4-BE49-F238E27FC236}">
                    <a16:creationId xmlns:a16="http://schemas.microsoft.com/office/drawing/2014/main" id="{80B13173-7941-46D3-81B3-E884134B42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11477" y="4106174"/>
                <a:ext cx="147919" cy="85179"/>
              </a:xfrm>
              <a:custGeom>
                <a:avLst/>
                <a:gdLst>
                  <a:gd name="T0" fmla="*/ 3 w 39"/>
                  <a:gd name="T1" fmla="*/ 8 h 22"/>
                  <a:gd name="T2" fmla="*/ 2 w 39"/>
                  <a:gd name="T3" fmla="*/ 16 h 22"/>
                  <a:gd name="T4" fmla="*/ 10 w 39"/>
                  <a:gd name="T5" fmla="*/ 16 h 22"/>
                  <a:gd name="T6" fmla="*/ 18 w 39"/>
                  <a:gd name="T7" fmla="*/ 15 h 22"/>
                  <a:gd name="T8" fmla="*/ 29 w 39"/>
                  <a:gd name="T9" fmla="*/ 21 h 22"/>
                  <a:gd name="T10" fmla="*/ 36 w 39"/>
                  <a:gd name="T11" fmla="*/ 11 h 22"/>
                  <a:gd name="T12" fmla="*/ 21 w 39"/>
                  <a:gd name="T13" fmla="*/ 1 h 22"/>
                  <a:gd name="T14" fmla="*/ 3 w 39"/>
                  <a:gd name="T15" fmla="*/ 8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9" h="22">
                    <a:moveTo>
                      <a:pt x="3" y="8"/>
                    </a:moveTo>
                    <a:cubicBezTo>
                      <a:pt x="1" y="10"/>
                      <a:pt x="0" y="13"/>
                      <a:pt x="2" y="16"/>
                    </a:cubicBezTo>
                    <a:cubicBezTo>
                      <a:pt x="4" y="18"/>
                      <a:pt x="8" y="17"/>
                      <a:pt x="10" y="16"/>
                    </a:cubicBezTo>
                    <a:cubicBezTo>
                      <a:pt x="13" y="15"/>
                      <a:pt x="16" y="14"/>
                      <a:pt x="18" y="15"/>
                    </a:cubicBezTo>
                    <a:cubicBezTo>
                      <a:pt x="22" y="16"/>
                      <a:pt x="26" y="19"/>
                      <a:pt x="29" y="21"/>
                    </a:cubicBezTo>
                    <a:cubicBezTo>
                      <a:pt x="35" y="22"/>
                      <a:pt x="39" y="16"/>
                      <a:pt x="36" y="11"/>
                    </a:cubicBezTo>
                    <a:cubicBezTo>
                      <a:pt x="33" y="5"/>
                      <a:pt x="26" y="2"/>
                      <a:pt x="21" y="1"/>
                    </a:cubicBezTo>
                    <a:cubicBezTo>
                      <a:pt x="14" y="0"/>
                      <a:pt x="7" y="3"/>
                      <a:pt x="3" y="8"/>
                    </a:cubicBezTo>
                    <a:close/>
                  </a:path>
                </a:pathLst>
              </a:custGeom>
              <a:grpFill/>
              <a:ln w="3175" cap="rnd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  <p:grpSp>
          <p:nvGrpSpPr>
            <p:cNvPr id="149" name="Group 148">
              <a:extLst>
                <a:ext uri="{FF2B5EF4-FFF2-40B4-BE49-F238E27FC236}">
                  <a16:creationId xmlns:a16="http://schemas.microsoft.com/office/drawing/2014/main" id="{AA082F1D-F1E0-40CF-B1DE-855F974CF981}"/>
                </a:ext>
              </a:extLst>
            </p:cNvPr>
            <p:cNvGrpSpPr/>
            <p:nvPr/>
          </p:nvGrpSpPr>
          <p:grpSpPr>
            <a:xfrm flipH="1">
              <a:off x="634829" y="1028492"/>
              <a:ext cx="228600" cy="4801016"/>
              <a:chOff x="4813300" y="1028492"/>
              <a:chExt cx="228600" cy="4801016"/>
            </a:xfrm>
            <a:grpFill/>
          </p:grpSpPr>
          <p:sp>
            <p:nvSpPr>
              <p:cNvPr id="150" name="Right Triangle 149">
                <a:extLst>
                  <a:ext uri="{FF2B5EF4-FFF2-40B4-BE49-F238E27FC236}">
                    <a16:creationId xmlns:a16="http://schemas.microsoft.com/office/drawing/2014/main" id="{DF43F230-243A-40B5-A5C0-4EDDB783F872}"/>
                  </a:ext>
                </a:extLst>
              </p:cNvPr>
              <p:cNvSpPr/>
              <p:nvPr/>
            </p:nvSpPr>
            <p:spPr>
              <a:xfrm flipV="1">
                <a:off x="4813300" y="5372308"/>
                <a:ext cx="228600" cy="457200"/>
              </a:xfrm>
              <a:prstGeom prst="rt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1" name="Right Triangle 150">
                <a:extLst>
                  <a:ext uri="{FF2B5EF4-FFF2-40B4-BE49-F238E27FC236}">
                    <a16:creationId xmlns:a16="http://schemas.microsoft.com/office/drawing/2014/main" id="{B851FF25-D236-40B7-9D96-23ED05D9603E}"/>
                  </a:ext>
                </a:extLst>
              </p:cNvPr>
              <p:cNvSpPr/>
              <p:nvPr/>
            </p:nvSpPr>
            <p:spPr>
              <a:xfrm>
                <a:off x="4813300" y="1028492"/>
                <a:ext cx="228600" cy="457200"/>
              </a:xfrm>
              <a:prstGeom prst="rt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E32DB6D3-732C-4FB9-AA9C-FCB2162A76E6}"/>
              </a:ext>
            </a:extLst>
          </p:cNvPr>
          <p:cNvSpPr txBox="1"/>
          <p:nvPr/>
        </p:nvSpPr>
        <p:spPr>
          <a:xfrm>
            <a:off x="5414208" y="2527034"/>
            <a:ext cx="5850260" cy="1661993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en-US" sz="5400" b="1" dirty="0">
                <a:solidFill>
                  <a:schemeClr val="bg1"/>
                </a:solidFill>
                <a:latin typeface="+mj-lt"/>
              </a:rPr>
              <a:t>MERCI POUR VOTRE ATTENTION </a:t>
            </a:r>
            <a:endParaRPr lang="id-ID" sz="5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52" name="Rectangle 151">
            <a:extLst>
              <a:ext uri="{FF2B5EF4-FFF2-40B4-BE49-F238E27FC236}">
                <a16:creationId xmlns:a16="http://schemas.microsoft.com/office/drawing/2014/main" id="{981D0EE1-5C7B-4C53-9EE3-A3FAC18C5052}"/>
              </a:ext>
            </a:extLst>
          </p:cNvPr>
          <p:cNvSpPr/>
          <p:nvPr/>
        </p:nvSpPr>
        <p:spPr>
          <a:xfrm>
            <a:off x="228771" y="1028492"/>
            <a:ext cx="3949700" cy="48006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algn="l" rtl="0"/>
            <a:endParaRPr lang="en-US" sz="1400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58352CE7-74BB-4AC5-9E3B-52FCAFF29EC9}"/>
              </a:ext>
            </a:extLst>
          </p:cNvPr>
          <p:cNvSpPr txBox="1"/>
          <p:nvPr/>
        </p:nvSpPr>
        <p:spPr>
          <a:xfrm>
            <a:off x="4536908" y="1561941"/>
            <a:ext cx="723385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7200" b="1" dirty="0">
                <a:solidFill>
                  <a:srgbClr val="7030A0"/>
                </a:solidFill>
                <a:latin typeface="+mj-lt"/>
              </a:rPr>
              <a:t>Merci pour votre </a:t>
            </a:r>
          </a:p>
          <a:p>
            <a:r>
              <a:rPr lang="fr-FR" sz="7200" b="1" dirty="0">
                <a:solidFill>
                  <a:srgbClr val="7030A0"/>
                </a:solidFill>
                <a:latin typeface="+mj-lt"/>
              </a:rPr>
              <a:t>attention</a:t>
            </a:r>
          </a:p>
        </p:txBody>
      </p:sp>
      <p:pic>
        <p:nvPicPr>
          <p:cNvPr id="153" name="Image 152">
            <a:extLst>
              <a:ext uri="{FF2B5EF4-FFF2-40B4-BE49-F238E27FC236}">
                <a16:creationId xmlns:a16="http://schemas.microsoft.com/office/drawing/2014/main" id="{BD3B9D9F-D7D9-4A66-888E-C01CF6482D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3616" y="4809941"/>
            <a:ext cx="1449975" cy="1449975"/>
          </a:xfrm>
          <a:prstGeom prst="rect">
            <a:avLst/>
          </a:prstGeom>
        </p:spPr>
      </p:pic>
      <p:sp>
        <p:nvSpPr>
          <p:cNvPr id="42" name="ZoneTexte 41">
            <a:extLst>
              <a:ext uri="{FF2B5EF4-FFF2-40B4-BE49-F238E27FC236}">
                <a16:creationId xmlns:a16="http://schemas.microsoft.com/office/drawing/2014/main" id="{D299B134-E548-47FB-9520-B21D30B55556}"/>
              </a:ext>
            </a:extLst>
          </p:cNvPr>
          <p:cNvSpPr txBox="1"/>
          <p:nvPr/>
        </p:nvSpPr>
        <p:spPr>
          <a:xfrm>
            <a:off x="335171" y="3882278"/>
            <a:ext cx="363298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algn="l" rtl="0">
              <a:spcAft>
                <a:spcPts val="600"/>
              </a:spcAft>
            </a:pPr>
            <a:r>
              <a:rPr lang="fr-FR" sz="1400" b="1" i="0" u="none" strike="noStrike" baseline="0" dirty="0">
                <a:solidFill>
                  <a:srgbClr val="FFFFFF"/>
                </a:solidFill>
                <a:latin typeface="Agency FB" panose="020B0503020202020204" pitchFamily="34" charset="0"/>
              </a:rPr>
              <a:t>Société Sénégalaise de Colposcopie et de Pathologie liée au Papillomavirus (SSCPP)</a:t>
            </a:r>
            <a:endParaRPr lang="fr-FR" sz="1400" b="0" i="0" u="none" strike="noStrike" baseline="0" dirty="0">
              <a:solidFill>
                <a:srgbClr val="FFFFFF"/>
              </a:solidFill>
              <a:latin typeface="Agency FB" panose="020B0503020202020204" pitchFamily="34" charset="0"/>
            </a:endParaRPr>
          </a:p>
          <a:p>
            <a:pPr marR="0" algn="l" rtl="0"/>
            <a:r>
              <a:rPr lang="fr-FR" sz="1400" b="0" i="0" u="none" strike="noStrike" baseline="0" dirty="0">
                <a:solidFill>
                  <a:srgbClr val="FFFFFF"/>
                </a:solidFill>
                <a:latin typeface="Agency FB" panose="020B0503020202020204" pitchFamily="34" charset="0"/>
              </a:rPr>
              <a:t>Association à but non lucratif</a:t>
            </a:r>
          </a:p>
          <a:p>
            <a:pPr marR="0" algn="l" rtl="0"/>
            <a:r>
              <a:rPr lang="fr-FR" sz="1400" b="0" i="0" u="none" strike="noStrike" baseline="0" dirty="0">
                <a:solidFill>
                  <a:srgbClr val="FFFFFF"/>
                </a:solidFill>
                <a:latin typeface="Agency FB" panose="020B0503020202020204" pitchFamily="34" charset="0"/>
              </a:rPr>
              <a:t>Siège installé au Centre International du Cancer de Dakar</a:t>
            </a:r>
          </a:p>
          <a:p>
            <a:pPr marR="0" algn="l" rtl="0"/>
            <a:r>
              <a:rPr lang="fr-FR" sz="1400" b="0" i="0" u="none" strike="noStrike" baseline="0" dirty="0">
                <a:solidFill>
                  <a:srgbClr val="FFFFFF"/>
                </a:solidFill>
                <a:latin typeface="Agency FB" panose="020B0503020202020204" pitchFamily="34" charset="0"/>
              </a:rPr>
              <a:t>Route de la corniche des Mamelles, Colline de Ouakam,</a:t>
            </a:r>
          </a:p>
          <a:p>
            <a:pPr marR="0" algn="l" rtl="0">
              <a:spcAft>
                <a:spcPts val="600"/>
              </a:spcAft>
            </a:pPr>
            <a:r>
              <a:rPr lang="fr-FR" sz="1400" b="0" i="0" u="none" strike="noStrike" baseline="0" dirty="0">
                <a:solidFill>
                  <a:srgbClr val="FFFFFF"/>
                </a:solidFill>
                <a:latin typeface="Agency FB" panose="020B0503020202020204" pitchFamily="34" charset="0"/>
              </a:rPr>
              <a:t>E-mail: </a:t>
            </a:r>
            <a:r>
              <a:rPr lang="fr-FR" sz="1400" b="0" i="0" u="sng" strike="noStrike" baseline="0" dirty="0">
                <a:solidFill>
                  <a:srgbClr val="FFFFFF"/>
                </a:solidFill>
                <a:latin typeface="Agency FB" panose="020B0503020202020204" pitchFamily="34" charset="0"/>
              </a:rPr>
              <a:t>sscpp2021@gmail.com</a:t>
            </a:r>
          </a:p>
          <a:p>
            <a:r>
              <a:rPr lang="fr-FR" sz="1400" b="0" i="0" u="none" strike="noStrike" baseline="0" dirty="0">
                <a:solidFill>
                  <a:srgbClr val="FFFFFF"/>
                </a:solidFill>
                <a:latin typeface="Agency FB" panose="020B0503020202020204" pitchFamily="34" charset="0"/>
              </a:rPr>
              <a:t>https://congres-sscpp.org</a:t>
            </a:r>
          </a:p>
        </p:txBody>
      </p:sp>
    </p:spTree>
    <p:extLst>
      <p:ext uri="{BB962C8B-B14F-4D97-AF65-F5344CB8AC3E}">
        <p14:creationId xmlns:p14="http://schemas.microsoft.com/office/powerpoint/2010/main" val="8604817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83DCCEF6-E370-466F-871A-36BAA7C76A8A}"/>
              </a:ext>
            </a:extLst>
          </p:cNvPr>
          <p:cNvSpPr txBox="1"/>
          <p:nvPr/>
        </p:nvSpPr>
        <p:spPr>
          <a:xfrm>
            <a:off x="271463" y="1026820"/>
            <a:ext cx="11623530" cy="45594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fr-FR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Contact direct  </a:t>
            </a:r>
          </a:p>
          <a:p>
            <a:pPr marL="457200" indent="-457200">
              <a:lnSpc>
                <a:spcPct val="300000"/>
              </a:lnSpc>
              <a:buFont typeface="Arial" panose="020B0604020202020204" pitchFamily="34" charset="0"/>
              <a:buChar char="•"/>
            </a:pPr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fr-FR" sz="2800" dirty="0">
                <a:latin typeface="Arial" panose="020B0604020202020204" pitchFamily="34" charset="0"/>
                <a:cs typeface="Arial" panose="020B0604020202020204" pitchFamily="34" charset="0"/>
              </a:rPr>
              <a:t>oie sexuelle                                </a:t>
            </a:r>
          </a:p>
          <a:p>
            <a:pPr marL="457200" indent="-457200">
              <a:lnSpc>
                <a:spcPct val="300000"/>
              </a:lnSpc>
              <a:buFont typeface="Arial" panose="020B0604020202020204" pitchFamily="34" charset="0"/>
              <a:buChar char="•"/>
            </a:pPr>
            <a:r>
              <a:rPr lang="fr-FR" sz="2800" dirty="0">
                <a:latin typeface="Arial" panose="020B0604020202020204" pitchFamily="34" charset="0"/>
                <a:cs typeface="Arial" panose="020B0604020202020204" pitchFamily="34" charset="0"/>
              </a:rPr>
              <a:t>Voie buccale                          </a:t>
            </a:r>
          </a:p>
          <a:p>
            <a:pPr marL="457200" indent="-457200">
              <a:lnSpc>
                <a:spcPct val="300000"/>
              </a:lnSpc>
              <a:buFont typeface="Arial" panose="020B0604020202020204" pitchFamily="34" charset="0"/>
              <a:buChar char="•"/>
            </a:pPr>
            <a:r>
              <a:rPr lang="fr-FR" sz="2800" dirty="0" err="1">
                <a:latin typeface="Arial" panose="020B0604020202020204" pitchFamily="34" charset="0"/>
                <a:cs typeface="Arial" panose="020B0604020202020204" pitchFamily="34" charset="0"/>
              </a:rPr>
              <a:t>Auto-inoculation</a:t>
            </a:r>
            <a:endParaRPr lang="fr-F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AB87C53D-7B5B-4AB4-AE68-BBAB8BA89D54}"/>
              </a:ext>
            </a:extLst>
          </p:cNvPr>
          <p:cNvGrpSpPr/>
          <p:nvPr/>
        </p:nvGrpSpPr>
        <p:grpSpPr>
          <a:xfrm>
            <a:off x="231448" y="167639"/>
            <a:ext cx="11723923" cy="590729"/>
            <a:chOff x="231448" y="167639"/>
            <a:chExt cx="11723923" cy="59072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F67F46E-4DB3-4EFD-82B7-61C976CE2B84}"/>
                </a:ext>
              </a:extLst>
            </p:cNvPr>
            <p:cNvSpPr/>
            <p:nvPr/>
          </p:nvSpPr>
          <p:spPr>
            <a:xfrm>
              <a:off x="452846" y="171450"/>
              <a:ext cx="11152010" cy="586918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Ellipse 1">
              <a:extLst>
                <a:ext uri="{FF2B5EF4-FFF2-40B4-BE49-F238E27FC236}">
                  <a16:creationId xmlns:a16="http://schemas.microsoft.com/office/drawing/2014/main" id="{E7D16B78-8415-476E-8E34-D2DF643C6C32}"/>
                </a:ext>
              </a:extLst>
            </p:cNvPr>
            <p:cNvSpPr/>
            <p:nvPr/>
          </p:nvSpPr>
          <p:spPr>
            <a:xfrm>
              <a:off x="11319100" y="169998"/>
              <a:ext cx="636271" cy="58691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76F130AC-80F0-4B30-BB0D-EAFE33521E3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94441" y="229457"/>
              <a:ext cx="517359" cy="468000"/>
            </a:xfrm>
            <a:prstGeom prst="rect">
              <a:avLst/>
            </a:prstGeom>
          </p:spPr>
        </p:pic>
        <p:sp>
          <p:nvSpPr>
            <p:cNvPr id="14" name="Ellipse 13">
              <a:extLst>
                <a:ext uri="{FF2B5EF4-FFF2-40B4-BE49-F238E27FC236}">
                  <a16:creationId xmlns:a16="http://schemas.microsoft.com/office/drawing/2014/main" id="{77AD599E-4C10-4C3A-833E-E3CF04D0D1AC}"/>
                </a:ext>
              </a:extLst>
            </p:cNvPr>
            <p:cNvSpPr/>
            <p:nvPr/>
          </p:nvSpPr>
          <p:spPr>
            <a:xfrm>
              <a:off x="231448" y="167639"/>
              <a:ext cx="636271" cy="58691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FD3D7A0A-C0A5-4CCF-B563-085733C31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01137" y="167639"/>
            <a:ext cx="684000" cy="600075"/>
          </a:xfrm>
        </p:spPr>
        <p:txBody>
          <a:bodyPr/>
          <a:lstStyle/>
          <a:p>
            <a:pPr algn="ctr"/>
            <a:fld id="{E08D205E-34E0-4D4E-B6CF-D546C54444F4}" type="slidenum">
              <a:rPr lang="en-US" sz="2400" b="1" smtClean="0">
                <a:solidFill>
                  <a:srgbClr val="7030A0"/>
                </a:solidFill>
                <a:latin typeface="Arial Black" panose="020B0A04020102020204" pitchFamily="34" charset="0"/>
              </a:rPr>
              <a:pPr algn="ctr"/>
              <a:t>9</a:t>
            </a:fld>
            <a:endParaRPr lang="en-US" sz="2400" b="1" dirty="0">
              <a:solidFill>
                <a:srgbClr val="7030A0"/>
              </a:solidFill>
              <a:latin typeface="Arial Black" panose="020B0A04020102020204" pitchFamily="34" charset="0"/>
            </a:endParaRPr>
          </a:p>
        </p:txBody>
      </p:sp>
      <p:sp>
        <p:nvSpPr>
          <p:cNvPr id="25" name="TextBox 6">
            <a:extLst>
              <a:ext uri="{FF2B5EF4-FFF2-40B4-BE49-F238E27FC236}">
                <a16:creationId xmlns:a16="http://schemas.microsoft.com/office/drawing/2014/main" id="{E30294B8-4862-474C-A351-C243AB29489B}"/>
              </a:ext>
            </a:extLst>
          </p:cNvPr>
          <p:cNvSpPr txBox="1"/>
          <p:nvPr/>
        </p:nvSpPr>
        <p:spPr>
          <a:xfrm>
            <a:off x="867719" y="150301"/>
            <a:ext cx="10322796" cy="615553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fr-FR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Modes de transmission</a:t>
            </a:r>
            <a:endParaRPr lang="id-ID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844679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TTABLE" val="Cell"/>
  <p:tag name="MTNUMBER" val="0.184638196222781"/>
  <p:tag name="LEFT" val="45"/>
  <p:tag name="WIDTH" val="425"/>
  <p:tag name="HEIGHT" val="19.38748"/>
  <p:tag name="TOP" val="11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TTABLE" val="Cell"/>
  <p:tag name="MTNUMBER" val="0.184638196222781"/>
  <p:tag name="LEFT" val="45"/>
  <p:tag name="WIDTH" val="425"/>
  <p:tag name="TOP" val="139.3875"/>
  <p:tag name="HEIGHT" val="340.612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ineBasicDefault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9xgrPArEB1mEiMOhB5KGA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RectangleLight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4. Footnote"/>
</p:tagLst>
</file>

<file path=ppt/theme/theme1.xml><?xml version="1.0" encoding="utf-8"?>
<a:theme xmlns:a="http://schemas.openxmlformats.org/drawingml/2006/main" name="Office Theme">
  <a:themeElements>
    <a:clrScheme name="Custom 117">
      <a:dk1>
        <a:sysClr val="windowText" lastClr="000000"/>
      </a:dk1>
      <a:lt1>
        <a:sysClr val="window" lastClr="FFFFFF"/>
      </a:lt1>
      <a:dk2>
        <a:srgbClr val="3F3F3F"/>
      </a:dk2>
      <a:lt2>
        <a:srgbClr val="E7E6E6"/>
      </a:lt2>
      <a:accent1>
        <a:srgbClr val="11545D"/>
      </a:accent1>
      <a:accent2>
        <a:srgbClr val="FE5E55"/>
      </a:accent2>
      <a:accent3>
        <a:srgbClr val="FED424"/>
      </a:accent3>
      <a:accent4>
        <a:srgbClr val="98EAE7"/>
      </a:accent4>
      <a:accent5>
        <a:srgbClr val="11545D"/>
      </a:accent5>
      <a:accent6>
        <a:srgbClr val="FE5E55"/>
      </a:accent6>
      <a:hlink>
        <a:srgbClr val="0563C1"/>
      </a:hlink>
      <a:folHlink>
        <a:srgbClr val="954F72"/>
      </a:folHlink>
    </a:clrScheme>
    <a:fontScheme name="Modern 01">
      <a:majorFont>
        <a:latin typeface="Century Gothic"/>
        <a:ea typeface=""/>
        <a:cs typeface=""/>
      </a:majorFont>
      <a:minorFont>
        <a:latin typeface="Segoe U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8436</TotalTime>
  <Words>3869</Words>
  <Application>Microsoft Macintosh PowerPoint</Application>
  <PresentationFormat>Grand écran</PresentationFormat>
  <Paragraphs>929</Paragraphs>
  <Slides>80</Slides>
  <Notes>5</Notes>
  <HiddenSlides>0</HiddenSlides>
  <MMClips>0</MMClips>
  <ScaleCrop>false</ScaleCrop>
  <HeadingPairs>
    <vt:vector size="8" baseType="variant">
      <vt:variant>
        <vt:lpstr>Polices utilisées</vt:lpstr>
      </vt:variant>
      <vt:variant>
        <vt:i4>17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80</vt:i4>
      </vt:variant>
    </vt:vector>
  </HeadingPairs>
  <TitlesOfParts>
    <vt:vector size="99" baseType="lpstr">
      <vt:lpstr>Agency FB</vt:lpstr>
      <vt:lpstr>Arial</vt:lpstr>
      <vt:lpstr>Arial</vt:lpstr>
      <vt:lpstr>Arial Black</vt:lpstr>
      <vt:lpstr>Arial MT</vt:lpstr>
      <vt:lpstr>Arial Narrow</vt:lpstr>
      <vt:lpstr>Calibri</vt:lpstr>
      <vt:lpstr>Century Gothic</vt:lpstr>
      <vt:lpstr>Courier New</vt:lpstr>
      <vt:lpstr>Google Sans</vt:lpstr>
      <vt:lpstr>Helvetica</vt:lpstr>
      <vt:lpstr>Segoe UI</vt:lpstr>
      <vt:lpstr>Segoe UI Light</vt:lpstr>
      <vt:lpstr>Tahoma</vt:lpstr>
      <vt:lpstr>Times New Roman</vt:lpstr>
      <vt:lpstr>Wingdings</vt:lpstr>
      <vt:lpstr>ZapfDingbats</vt:lpstr>
      <vt:lpstr>Office Theme</vt:lpstr>
      <vt:lpstr>think-cell Slide</vt:lpstr>
      <vt:lpstr>Présentation PowerPoint</vt:lpstr>
      <vt:lpstr>Présentation PowerPoint</vt:lpstr>
      <vt:lpstr>Généralités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Pathologies associées aux HPV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Diagnostic biologique des HPV</vt:lpstr>
      <vt:lpstr>Présentation PowerPoint</vt:lpstr>
      <vt:lpstr>Présentation PowerPoint</vt:lpstr>
      <vt:lpstr>Traitement  des HPV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Since the recommendation has been made 67 countries have made the switch to 1-dose</vt:lpstr>
      <vt:lpstr>KEN SHE randomized controlled study demonstrates high efficacy for a single dose of HPV vaccine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Nugroho Ade</dc:creator>
  <cp:lastModifiedBy>Omar GASSAMA</cp:lastModifiedBy>
  <cp:revision>1287</cp:revision>
  <dcterms:created xsi:type="dcterms:W3CDTF">2018-08-30T06:48:50Z</dcterms:created>
  <dcterms:modified xsi:type="dcterms:W3CDTF">2025-05-09T18:22:50Z</dcterms:modified>
</cp:coreProperties>
</file>